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A824-D385-0315-2DC7-49DC8EB89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CC6E8-BCEF-05D3-030F-CD8D45D25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0991-09E5-DD1B-CD17-307E96FF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FB01-78C4-B3F5-D5B2-682DBD13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0F98-399C-2749-9624-F9F517F3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9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E452-40A0-801E-E779-B6D0BB6A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2EF31-EF44-85DA-6A6B-99E5E544D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606D-CCCB-16FB-1814-A965A711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983B-CAA9-8932-F04B-496F55CD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4E68-6679-E4D1-2BB6-1F4F1D14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6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13BD8-2D92-4FB3-B31A-44F34EF37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E1C6D-592A-61F4-FF3E-436ED9075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AEA0-7873-7640-C49B-F525DBBC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3E27-2133-769E-9E5B-A1342424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596C-3312-8761-91C0-D326BC6E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A992-456A-CD62-1070-6B914337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EF3A-1C41-1333-C231-AA1A543C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C8FD-D4AB-DCE3-7763-FAC733B8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74AF-F991-55EF-81DA-16D34103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61B5-FC32-8AC7-B117-CEF2A4DF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3268-B47F-E9D7-B82E-65CE1EF6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D6BDE-35E4-6337-737C-250B35C4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E0E8-C70A-8FE3-245E-3EACF2D7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A7A3-71D4-4293-9A9E-E3A16446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F73E6-8CE4-8544-451F-4A7078DA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D691-A466-341A-76D6-1D61DF1F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2880-7B9D-BBDE-54CF-B0E626CA1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5F0AE-EB87-CEF1-326C-424DB08BC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FD106-3406-AA4C-553F-44481E2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D261-073B-5EE2-86C6-045A4907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E05C9-368A-9BE1-4EA7-2BC2ECFD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E704-353C-B78F-512D-ECABECB3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A6593-AAE9-D8E5-2E51-475C07B5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6BCDE-682C-7CA2-8D6A-B3E89F7E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EB56D-350B-ED3B-828C-01F1098F8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5AC51-127F-99AA-9EAF-B34157CAD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E3F4C-7389-191F-15A1-24F5A8DD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5CA8B-6224-92D0-A3FD-F1C3523F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BE34F-A8A2-D536-B999-1FD9CBF8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AF3D-6FC3-82FB-2971-0D7CBA9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B8B8D-E9AC-C97A-B05C-568A18B4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E4CAA-ECA8-AA01-D7D3-F7C3A2DB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43156-7FBC-FA1D-2B6A-B1226D6C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93C31-AA58-F6C6-3BE0-0846F5E4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A8913-CF09-7578-D82B-9CB7531F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07A7-D62B-48FB-45F8-A34C03B3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3C9-414C-9639-EA38-6DB1D619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489B-DFB4-7500-8006-69B77067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D563B-EE33-BB9B-05B7-AACB1BBD5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0EFCF-CAF7-3EFC-4924-F090EAE4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1D47B-A148-6B44-0842-A67347AF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32D31-F4E6-6590-1107-7EDCE00E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6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0DD6-333B-E4FA-98E2-B6BDCD2A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08324-F100-E4D8-97B9-E7B6621C7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3079-F871-676D-1906-6D208136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D6580-E00C-C5B0-E026-EF140B50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B8E2E-AAB4-9565-40E2-2D5B9DBF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BF21-ECF7-86F8-0E4B-21AF2688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06A7D-05AD-86AE-4501-510A95EE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7190F-F7F6-ECB3-30B1-1B86F1DA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230E-DF26-5C34-2C6E-C038CBB3B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BB68-BC0B-4F5D-8260-A0AD69A3B59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85D9-9B7C-5B0D-7AAB-7BAEB49D5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3726-4BF6-DC1D-6625-5928131D8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2053-7E3F-47F4-9841-EE226FDE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EC0A1D-89B1-72A6-4EDE-F472A09CB861}"/>
              </a:ext>
            </a:extLst>
          </p:cNvPr>
          <p:cNvSpPr/>
          <p:nvPr/>
        </p:nvSpPr>
        <p:spPr>
          <a:xfrm>
            <a:off x="321276" y="3015049"/>
            <a:ext cx="3591697" cy="351755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FBF8C-9FA8-8A67-CE59-F218DA75D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W. Demesh Fernando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05BD6-7301-BDD0-C9B1-2C624EF47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Index No. 22863</a:t>
            </a:r>
          </a:p>
        </p:txBody>
      </p:sp>
    </p:spTree>
    <p:extLst>
      <p:ext uri="{BB962C8B-B14F-4D97-AF65-F5344CB8AC3E}">
        <p14:creationId xmlns:p14="http://schemas.microsoft.com/office/powerpoint/2010/main" val="339364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1AD5-1899-D97D-A2DD-6B62D441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EPF or ETF table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31C586-8350-7751-1E44-0FDAD5CA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This table is used to store all the details regarding employees EPF or ETF accounts</a:t>
            </a:r>
          </a:p>
          <a:p>
            <a:r>
              <a:rPr lang="en-US" sz="2000" dirty="0"/>
              <a:t>This table has, </a:t>
            </a:r>
          </a:p>
          <a:p>
            <a:pPr lvl="1"/>
            <a:r>
              <a:rPr lang="en-US" sz="1600" dirty="0"/>
              <a:t>Id </a:t>
            </a:r>
          </a:p>
          <a:p>
            <a:pPr lvl="1"/>
            <a:r>
              <a:rPr lang="en-US" sz="1600" dirty="0"/>
              <a:t>Date of registration happened</a:t>
            </a:r>
          </a:p>
          <a:p>
            <a:pPr lvl="1"/>
            <a:r>
              <a:rPr lang="en-US" sz="1600" dirty="0"/>
              <a:t>Employee number and zone </a:t>
            </a:r>
          </a:p>
          <a:p>
            <a:pPr lvl="1"/>
            <a:r>
              <a:rPr lang="en-US" sz="1600" dirty="0"/>
              <a:t>Certified date </a:t>
            </a:r>
          </a:p>
          <a:p>
            <a:pPr lvl="1"/>
            <a:r>
              <a:rPr lang="en-US" sz="1600" dirty="0"/>
              <a:t>Member confirmation </a:t>
            </a:r>
          </a:p>
          <a:p>
            <a:pPr lvl="1"/>
            <a:r>
              <a:rPr lang="en-US" sz="1600" dirty="0"/>
              <a:t>EPF amount </a:t>
            </a:r>
          </a:p>
          <a:p>
            <a:pPr lvl="1"/>
            <a:r>
              <a:rPr lang="en-US" sz="1600" dirty="0"/>
              <a:t>Paid tax </a:t>
            </a:r>
          </a:p>
          <a:p>
            <a:pPr lvl="1"/>
            <a:r>
              <a:rPr lang="en-US" sz="1600" dirty="0"/>
              <a:t>Employee awareness. 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4B878828-EE58-D1AF-68C2-D10AE77F6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700545"/>
            <a:ext cx="6389346" cy="346621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5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9520-0FFA-5725-9105-CCDA4594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Remind letters 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467A5D-3291-6A1A-288E-B63FF1F2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This table is used to keep track of all the sent remind letters to the customers in the company</a:t>
            </a:r>
          </a:p>
          <a:p>
            <a:r>
              <a:rPr lang="en-US" sz="2000" dirty="0"/>
              <a:t>These letters are sent when the customer delay the payments</a:t>
            </a:r>
          </a:p>
          <a:p>
            <a:r>
              <a:rPr lang="en-US" sz="2000" dirty="0"/>
              <a:t>This table has, 	</a:t>
            </a:r>
          </a:p>
          <a:p>
            <a:pPr lvl="1"/>
            <a:r>
              <a:rPr lang="en-US" sz="1600" dirty="0"/>
              <a:t>Id </a:t>
            </a:r>
          </a:p>
          <a:p>
            <a:pPr lvl="1"/>
            <a:r>
              <a:rPr lang="en-US" sz="1600" dirty="0"/>
              <a:t>Date of registration </a:t>
            </a:r>
          </a:p>
          <a:p>
            <a:pPr lvl="1"/>
            <a:r>
              <a:rPr lang="en-US" sz="1600" dirty="0"/>
              <a:t>Address of sent</a:t>
            </a:r>
          </a:p>
          <a:p>
            <a:pPr lvl="1"/>
            <a:r>
              <a:rPr lang="en-US" sz="1600" dirty="0"/>
              <a:t>Related month of this letter</a:t>
            </a:r>
          </a:p>
        </p:txBody>
      </p:sp>
      <p:pic>
        <p:nvPicPr>
          <p:cNvPr id="5" name="Content Placeholder 4" descr="A diagram of a mind map&#10;&#10;Description automatically generated">
            <a:extLst>
              <a:ext uri="{FF2B5EF4-FFF2-40B4-BE49-F238E27FC236}">
                <a16:creationId xmlns:a16="http://schemas.microsoft.com/office/drawing/2014/main" id="{67461F59-A817-7A7C-F9B4-AEB8BBCFD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828331"/>
            <a:ext cx="6389346" cy="321064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06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5825-5FF1-B427-C69C-B6D8C71A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Leave application table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259894-584D-813F-DAAE-C54973B8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This table is used to keep track of the employees who requested the leaves and when they are getting the leaves and for what reason. </a:t>
            </a:r>
          </a:p>
          <a:p>
            <a:r>
              <a:rPr lang="en-US" sz="2000" dirty="0"/>
              <a:t>This table has, </a:t>
            </a:r>
          </a:p>
          <a:p>
            <a:pPr lvl="1"/>
            <a:r>
              <a:rPr lang="en-US" sz="1600" dirty="0"/>
              <a:t>Id </a:t>
            </a:r>
          </a:p>
          <a:p>
            <a:pPr lvl="1"/>
            <a:r>
              <a:rPr lang="en-US" sz="1600" dirty="0"/>
              <a:t>Date of the application sending</a:t>
            </a:r>
          </a:p>
          <a:p>
            <a:pPr lvl="1"/>
            <a:r>
              <a:rPr lang="en-US" sz="1600" dirty="0"/>
              <a:t>Leave wanted date </a:t>
            </a:r>
          </a:p>
          <a:p>
            <a:pPr lvl="1"/>
            <a:r>
              <a:rPr lang="en-US" sz="1600" dirty="0"/>
              <a:t>Who will look after the role</a:t>
            </a:r>
          </a:p>
          <a:p>
            <a:pPr lvl="1"/>
            <a:r>
              <a:rPr lang="en-US" sz="1600" dirty="0"/>
              <a:t>Status of approval</a:t>
            </a:r>
          </a:p>
          <a:p>
            <a:pPr lvl="1"/>
            <a:r>
              <a:rPr lang="en-US" sz="1600" dirty="0"/>
              <a:t>Reason of the application </a:t>
            </a:r>
          </a:p>
        </p:txBody>
      </p:sp>
      <p:pic>
        <p:nvPicPr>
          <p:cNvPr id="5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225508C8-70E0-A537-27BE-82D6F894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564771"/>
            <a:ext cx="6389346" cy="373776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9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133E-7C8E-B79A-1E58-E1981591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Other vendors 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D944C9-E8FE-B507-9B59-0F7D5559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This table is used to store vendor list where when there is a recovery of a loosing gold item for the customer. </a:t>
            </a:r>
          </a:p>
          <a:p>
            <a:r>
              <a:rPr lang="en-US" sz="2000" dirty="0"/>
              <a:t>This table has, </a:t>
            </a:r>
          </a:p>
          <a:p>
            <a:pPr lvl="1"/>
            <a:r>
              <a:rPr lang="en-US" sz="1600" dirty="0"/>
              <a:t>Id</a:t>
            </a:r>
          </a:p>
          <a:p>
            <a:pPr lvl="1"/>
            <a:r>
              <a:rPr lang="en-US" sz="1600" dirty="0"/>
              <a:t>Final deal amount </a:t>
            </a:r>
          </a:p>
          <a:p>
            <a:pPr lvl="1"/>
            <a:r>
              <a:rPr lang="en-US" sz="1600" dirty="0"/>
              <a:t>Address of the vendor</a:t>
            </a:r>
          </a:p>
          <a:p>
            <a:pPr lvl="1"/>
            <a:r>
              <a:rPr lang="en-US" sz="1600" dirty="0"/>
              <a:t>Status of the gold</a:t>
            </a:r>
          </a:p>
          <a:p>
            <a:pPr lvl="1"/>
            <a:r>
              <a:rPr lang="en-US" sz="1600" dirty="0"/>
              <a:t>Phone number </a:t>
            </a:r>
          </a:p>
          <a:p>
            <a:pPr lvl="1"/>
            <a:r>
              <a:rPr lang="en-US" sz="1600" dirty="0"/>
              <a:t>Name of the organization </a:t>
            </a:r>
          </a:p>
        </p:txBody>
      </p:sp>
      <p:pic>
        <p:nvPicPr>
          <p:cNvPr id="5" name="Content Placeholder 4" descr="A diagram of a vendor&#10;&#10;Description automatically generated">
            <a:extLst>
              <a:ext uri="{FF2B5EF4-FFF2-40B4-BE49-F238E27FC236}">
                <a16:creationId xmlns:a16="http://schemas.microsoft.com/office/drawing/2014/main" id="{5C6537C2-D7CA-2DFB-4167-C952F12D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604705"/>
            <a:ext cx="6389346" cy="36579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03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341A-C870-9EA4-5535-4ECB9208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 dirty="0"/>
              <a:t>Blocked customer table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1C8ABA00-FBAA-43AB-18CC-2573C8F4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1487969"/>
            <a:ext cx="6221895" cy="38886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3DB280-A6F5-80BF-4A7E-041AC9A0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This table is used to store when there are customers who has the record of not paying the payment on the time. </a:t>
            </a:r>
          </a:p>
          <a:p>
            <a:r>
              <a:rPr lang="en-US" sz="2000" dirty="0"/>
              <a:t>This table has, </a:t>
            </a:r>
          </a:p>
          <a:p>
            <a:pPr lvl="1"/>
            <a:r>
              <a:rPr lang="en-US" sz="1600" dirty="0"/>
              <a:t>Id </a:t>
            </a:r>
          </a:p>
          <a:p>
            <a:pPr lvl="1"/>
            <a:r>
              <a:rPr lang="en-US" sz="1600" dirty="0"/>
              <a:t>Email </a:t>
            </a:r>
          </a:p>
          <a:p>
            <a:pPr lvl="1"/>
            <a:r>
              <a:rPr lang="en-US" sz="1600" dirty="0"/>
              <a:t>Address </a:t>
            </a:r>
          </a:p>
          <a:p>
            <a:pPr lvl="1"/>
            <a:r>
              <a:rPr lang="en-US" sz="1600" dirty="0"/>
              <a:t>Name</a:t>
            </a:r>
          </a:p>
          <a:p>
            <a:pPr lvl="1"/>
            <a:r>
              <a:rPr lang="en-US" sz="1600" dirty="0"/>
              <a:t>Reason of the blocking</a:t>
            </a:r>
          </a:p>
        </p:txBody>
      </p:sp>
    </p:spTree>
    <p:extLst>
      <p:ext uri="{BB962C8B-B14F-4D97-AF65-F5344CB8AC3E}">
        <p14:creationId xmlns:p14="http://schemas.microsoft.com/office/powerpoint/2010/main" val="90227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5F50-FD2A-73E9-D829-479EB653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Attendance registry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ttendance&#10;&#10;Description automatically generated">
            <a:extLst>
              <a:ext uri="{FF2B5EF4-FFF2-40B4-BE49-F238E27FC236}">
                <a16:creationId xmlns:a16="http://schemas.microsoft.com/office/drawing/2014/main" id="{B307AEDE-FB48-7C6D-850A-0DCAB16C9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2040162"/>
            <a:ext cx="6221895" cy="278429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E48E03-A009-882A-CA2B-5B35526A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This table is used to keep track of the attendance of the employees in the company. </a:t>
            </a:r>
          </a:p>
          <a:p>
            <a:r>
              <a:rPr lang="en-US" sz="2000" dirty="0"/>
              <a:t>This table has, </a:t>
            </a:r>
          </a:p>
          <a:p>
            <a:pPr lvl="1"/>
            <a:r>
              <a:rPr lang="en-US" sz="1600" dirty="0"/>
              <a:t>Id </a:t>
            </a:r>
          </a:p>
          <a:p>
            <a:pPr lvl="1"/>
            <a:r>
              <a:rPr lang="en-US" sz="1600" dirty="0"/>
              <a:t>Started date of the work </a:t>
            </a:r>
          </a:p>
          <a:p>
            <a:pPr lvl="1"/>
            <a:r>
              <a:rPr lang="en-US" sz="1600" dirty="0"/>
              <a:t>End dates of the work.</a:t>
            </a:r>
          </a:p>
        </p:txBody>
      </p:sp>
    </p:spTree>
    <p:extLst>
      <p:ext uri="{BB962C8B-B14F-4D97-AF65-F5344CB8AC3E}">
        <p14:creationId xmlns:p14="http://schemas.microsoft.com/office/powerpoint/2010/main" val="16617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8713-3AD9-DFC2-9349-8D779434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General log table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E1627-F585-A6E1-94D8-C894D80F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This table is used to keep logs and maintain them. This will prevent nonrepudiation and will help in forensics.</a:t>
            </a:r>
          </a:p>
          <a:p>
            <a:r>
              <a:rPr lang="en-US" sz="2000" dirty="0"/>
              <a:t>This table has, </a:t>
            </a:r>
          </a:p>
          <a:p>
            <a:pPr lvl="1"/>
            <a:r>
              <a:rPr lang="en-US" sz="1600" dirty="0"/>
              <a:t>Id </a:t>
            </a:r>
          </a:p>
          <a:p>
            <a:pPr lvl="1"/>
            <a:r>
              <a:rPr lang="en-US" sz="1600" dirty="0"/>
              <a:t>Referring table </a:t>
            </a:r>
          </a:p>
          <a:p>
            <a:pPr lvl="1"/>
            <a:r>
              <a:rPr lang="en-US" sz="1600" dirty="0"/>
              <a:t>Date of the activity</a:t>
            </a:r>
          </a:p>
        </p:txBody>
      </p:sp>
      <p:pic>
        <p:nvPicPr>
          <p:cNvPr id="5" name="Content Placeholder 4" descr="A diagram of a log&#10;&#10;Description automatically generated">
            <a:extLst>
              <a:ext uri="{FF2B5EF4-FFF2-40B4-BE49-F238E27FC236}">
                <a16:creationId xmlns:a16="http://schemas.microsoft.com/office/drawing/2014/main" id="{07B2E5E9-33AA-AAF7-7DBF-EE6726678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1409037"/>
            <a:ext cx="5334160" cy="40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6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426-16C0-1BB3-6972-84545E30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 dirty="0"/>
              <a:t>Payment log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payment log&#10;&#10;Description automatically generated">
            <a:extLst>
              <a:ext uri="{FF2B5EF4-FFF2-40B4-BE49-F238E27FC236}">
                <a16:creationId xmlns:a16="http://schemas.microsoft.com/office/drawing/2014/main" id="{5909D89E-99CE-66C0-0083-8FB4A460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1666848"/>
            <a:ext cx="6221895" cy="35309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0657D3-E278-C410-0D32-7C01CE688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This table will keep track of all the payment that are happening inside the organization. </a:t>
            </a:r>
          </a:p>
          <a:p>
            <a:r>
              <a:rPr lang="en-US" sz="2000" dirty="0"/>
              <a:t>This has, </a:t>
            </a:r>
          </a:p>
          <a:p>
            <a:pPr lvl="1"/>
            <a:r>
              <a:rPr lang="en-US" sz="1600" dirty="0"/>
              <a:t>Id </a:t>
            </a:r>
          </a:p>
          <a:p>
            <a:pPr lvl="1"/>
            <a:r>
              <a:rPr lang="en-US" sz="1600" dirty="0"/>
              <a:t>Transferred amount </a:t>
            </a:r>
          </a:p>
          <a:p>
            <a:pPr lvl="1"/>
            <a:r>
              <a:rPr lang="en-US" sz="1600" dirty="0"/>
              <a:t>Date of the transaction </a:t>
            </a:r>
          </a:p>
          <a:p>
            <a:pPr lvl="1"/>
            <a:r>
              <a:rPr lang="en-US" sz="1600" dirty="0"/>
              <a:t>Bank transferred to </a:t>
            </a:r>
          </a:p>
          <a:p>
            <a:pPr lvl="1"/>
            <a:r>
              <a:rPr lang="en-US" sz="1600" dirty="0"/>
              <a:t>Payment method </a:t>
            </a:r>
          </a:p>
          <a:p>
            <a:pPr lvl="1"/>
            <a:r>
              <a:rPr lang="en-US" sz="1600" dirty="0"/>
              <a:t>Description </a:t>
            </a:r>
          </a:p>
          <a:p>
            <a:pPr lvl="1"/>
            <a:r>
              <a:rPr lang="en-US" sz="1600" dirty="0"/>
              <a:t>Capital and interest rate </a:t>
            </a:r>
          </a:p>
        </p:txBody>
      </p:sp>
    </p:spTree>
    <p:extLst>
      <p:ext uri="{BB962C8B-B14F-4D97-AF65-F5344CB8AC3E}">
        <p14:creationId xmlns:p14="http://schemas.microsoft.com/office/powerpoint/2010/main" val="127559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73118D27-8B96-7283-1995-15263A789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32" y="643467"/>
            <a:ext cx="228413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77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F2E0BF83-8A80-54C6-0D85-815D14CA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70"/>
          <a:stretch/>
        </p:blipFill>
        <p:spPr>
          <a:xfrm>
            <a:off x="218660" y="0"/>
            <a:ext cx="11807687" cy="6609521"/>
          </a:xfrm>
        </p:spPr>
      </p:pic>
    </p:spTree>
    <p:extLst>
      <p:ext uri="{BB962C8B-B14F-4D97-AF65-F5344CB8AC3E}">
        <p14:creationId xmlns:p14="http://schemas.microsoft.com/office/powerpoint/2010/main" val="40906769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F0F45F-9DD7-639D-070A-82C89F28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ER Diagram of developed DK Pawning center software.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BF19507D-DFD6-EDF7-5B57-678BAB14D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1226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1153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EA44E3F0-73A2-DE94-2F53-93363A56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1" b="68155"/>
          <a:stretch/>
        </p:blipFill>
        <p:spPr>
          <a:xfrm>
            <a:off x="192156" y="889552"/>
            <a:ext cx="11807688" cy="5078896"/>
          </a:xfrm>
        </p:spPr>
      </p:pic>
    </p:spTree>
    <p:extLst>
      <p:ext uri="{BB962C8B-B14F-4D97-AF65-F5344CB8AC3E}">
        <p14:creationId xmlns:p14="http://schemas.microsoft.com/office/powerpoint/2010/main" val="363041499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CEF49BDC-FE17-DB64-8B49-51AFC70C8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8" b="47890"/>
          <a:stretch/>
        </p:blipFill>
        <p:spPr>
          <a:xfrm>
            <a:off x="79513" y="357810"/>
            <a:ext cx="11767930" cy="5883964"/>
          </a:xfrm>
        </p:spPr>
      </p:pic>
    </p:spTree>
    <p:extLst>
      <p:ext uri="{BB962C8B-B14F-4D97-AF65-F5344CB8AC3E}">
        <p14:creationId xmlns:p14="http://schemas.microsoft.com/office/powerpoint/2010/main" val="107055578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00228097-02F8-7CF4-767A-B035A1D01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t="46273" r="-691" b="33163"/>
          <a:stretch/>
        </p:blipFill>
        <p:spPr>
          <a:xfrm>
            <a:off x="655983" y="556591"/>
            <a:ext cx="11032434" cy="5645425"/>
          </a:xfrm>
        </p:spPr>
      </p:pic>
    </p:spTree>
    <p:extLst>
      <p:ext uri="{BB962C8B-B14F-4D97-AF65-F5344CB8AC3E}">
        <p14:creationId xmlns:p14="http://schemas.microsoft.com/office/powerpoint/2010/main" val="9943766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A8586B77-5669-D587-5D3A-B34101DA4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68350" r="-587" b="4130"/>
          <a:stretch/>
        </p:blipFill>
        <p:spPr>
          <a:xfrm>
            <a:off x="0" y="79512"/>
            <a:ext cx="11857383" cy="6778487"/>
          </a:xfrm>
        </p:spPr>
      </p:pic>
    </p:spTree>
    <p:extLst>
      <p:ext uri="{BB962C8B-B14F-4D97-AF65-F5344CB8AC3E}">
        <p14:creationId xmlns:p14="http://schemas.microsoft.com/office/powerpoint/2010/main" val="34488193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49838D-553D-B19B-F24F-F8B59F1C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900" dirty="0"/>
              <a:t>Tables and connection of the ER Diagram without attributes and other aspects.</a:t>
            </a:r>
          </a:p>
          <a:p>
            <a:r>
              <a:rPr lang="en-US" sz="900" dirty="0"/>
              <a:t>There are many tables that need to be discussed in this ER.</a:t>
            </a:r>
          </a:p>
          <a:p>
            <a:pPr lvl="1"/>
            <a:r>
              <a:rPr lang="en-US" sz="900" dirty="0"/>
              <a:t>Customers</a:t>
            </a:r>
          </a:p>
          <a:p>
            <a:pPr lvl="1"/>
            <a:r>
              <a:rPr lang="en-US" sz="900" dirty="0"/>
              <a:t>Staff </a:t>
            </a:r>
          </a:p>
          <a:p>
            <a:pPr lvl="1"/>
            <a:r>
              <a:rPr lang="en-US" sz="900" dirty="0"/>
              <a:t>Lockers </a:t>
            </a:r>
          </a:p>
          <a:p>
            <a:pPr lvl="1"/>
            <a:r>
              <a:rPr lang="en-US" sz="900" dirty="0"/>
              <a:t>Bills </a:t>
            </a:r>
          </a:p>
          <a:p>
            <a:pPr lvl="1"/>
            <a:r>
              <a:rPr lang="en-US" sz="900" dirty="0"/>
              <a:t>Pawned Items</a:t>
            </a:r>
          </a:p>
          <a:p>
            <a:pPr lvl="1"/>
            <a:r>
              <a:rPr lang="en-US" sz="900" dirty="0"/>
              <a:t>Paysheets </a:t>
            </a:r>
          </a:p>
          <a:p>
            <a:pPr lvl="1"/>
            <a:r>
              <a:rPr lang="en-US" sz="900" dirty="0"/>
              <a:t>EPF/ETF</a:t>
            </a:r>
          </a:p>
          <a:p>
            <a:pPr lvl="1"/>
            <a:r>
              <a:rPr lang="en-US" sz="900" dirty="0"/>
              <a:t>Remind letter </a:t>
            </a:r>
          </a:p>
          <a:p>
            <a:pPr lvl="1"/>
            <a:r>
              <a:rPr lang="en-US" sz="900" dirty="0"/>
              <a:t>Leave application</a:t>
            </a:r>
          </a:p>
          <a:p>
            <a:pPr lvl="1"/>
            <a:r>
              <a:rPr lang="en-US" sz="900" dirty="0"/>
              <a:t>Other vendors </a:t>
            </a:r>
          </a:p>
          <a:p>
            <a:pPr lvl="1"/>
            <a:r>
              <a:rPr lang="en-US" sz="900" dirty="0"/>
              <a:t>Blocked Customers</a:t>
            </a:r>
          </a:p>
          <a:p>
            <a:pPr lvl="1"/>
            <a:r>
              <a:rPr lang="en-US" sz="900" dirty="0"/>
              <a:t>Attendance</a:t>
            </a:r>
          </a:p>
          <a:p>
            <a:pPr lvl="1"/>
            <a:r>
              <a:rPr lang="en-US" sz="900" dirty="0"/>
              <a:t>General log</a:t>
            </a:r>
          </a:p>
          <a:p>
            <a:pPr lvl="1"/>
            <a:r>
              <a:rPr lang="en-US" sz="900" dirty="0"/>
              <a:t>Payment log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CEF1AE4-5258-EE1A-5C07-C320EECB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r="1771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42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061E6-0F34-1342-ADE9-A9A8F0A3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Customers 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531207-4A74-3F1B-3A6E-9F5473726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This is where all customer details will be stored. </a:t>
            </a:r>
          </a:p>
          <a:p>
            <a:r>
              <a:rPr lang="en-US" sz="2000" dirty="0"/>
              <a:t>We use this table to store, </a:t>
            </a:r>
          </a:p>
          <a:p>
            <a:pPr lvl="1"/>
            <a:r>
              <a:rPr lang="en-US" sz="1600" dirty="0"/>
              <a:t>Id</a:t>
            </a:r>
          </a:p>
          <a:p>
            <a:pPr lvl="1"/>
            <a:r>
              <a:rPr lang="en-US" sz="1600" dirty="0"/>
              <a:t>Name of the customer</a:t>
            </a:r>
          </a:p>
          <a:p>
            <a:pPr lvl="1"/>
            <a:r>
              <a:rPr lang="en-US" sz="1600" dirty="0"/>
              <a:t>Address of the customer</a:t>
            </a:r>
          </a:p>
          <a:p>
            <a:pPr lvl="1"/>
            <a:r>
              <a:rPr lang="en-US" sz="1600" dirty="0"/>
              <a:t>Phone numbers </a:t>
            </a:r>
          </a:p>
          <a:p>
            <a:pPr lvl="1"/>
            <a:r>
              <a:rPr lang="en-US" sz="1600" dirty="0"/>
              <a:t>Email addresses of the customer</a:t>
            </a:r>
          </a:p>
          <a:p>
            <a:pPr lvl="1"/>
            <a:r>
              <a:rPr lang="en-US" sz="1600" dirty="0"/>
              <a:t>A secondary contact method of the customer</a:t>
            </a:r>
          </a:p>
        </p:txBody>
      </p:sp>
      <p:pic>
        <p:nvPicPr>
          <p:cNvPr id="5" name="Content Placeholder 4" descr="A diagram of customers&#10;&#10;Description automatically generated">
            <a:extLst>
              <a:ext uri="{FF2B5EF4-FFF2-40B4-BE49-F238E27FC236}">
                <a16:creationId xmlns:a16="http://schemas.microsoft.com/office/drawing/2014/main" id="{46504E1C-744E-4632-EDCF-9B21EFD89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2" b="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C622A-5E42-A6EE-67B1-2AB3C221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Staff 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5EB982-F7EB-FC44-80D8-E25BB225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This table is used to store all the staff member details in the company.</a:t>
            </a:r>
          </a:p>
          <a:p>
            <a:r>
              <a:rPr lang="en-US" sz="2000" dirty="0"/>
              <a:t>We use this table to store employees, </a:t>
            </a:r>
          </a:p>
          <a:p>
            <a:pPr lvl="1"/>
            <a:r>
              <a:rPr lang="en-US" sz="1600" dirty="0"/>
              <a:t>Id</a:t>
            </a:r>
          </a:p>
          <a:p>
            <a:pPr lvl="1"/>
            <a:r>
              <a:rPr lang="en-US" sz="1600" dirty="0"/>
              <a:t>Agreement details </a:t>
            </a:r>
          </a:p>
          <a:p>
            <a:pPr lvl="1"/>
            <a:r>
              <a:rPr lang="en-US" sz="1600" dirty="0"/>
              <a:t>Position id </a:t>
            </a:r>
          </a:p>
          <a:p>
            <a:pPr lvl="1"/>
            <a:r>
              <a:rPr lang="en-US" sz="1600" dirty="0"/>
              <a:t>Offer letter </a:t>
            </a:r>
          </a:p>
          <a:p>
            <a:pPr lvl="1"/>
            <a:r>
              <a:rPr lang="en-US" sz="1600" dirty="0"/>
              <a:t>Salary details </a:t>
            </a:r>
          </a:p>
          <a:p>
            <a:pPr lvl="1"/>
            <a:r>
              <a:rPr lang="en-US" sz="1600" dirty="0"/>
              <a:t>Leave applications </a:t>
            </a:r>
          </a:p>
          <a:p>
            <a:pPr lvl="1"/>
            <a:r>
              <a:rPr lang="en-US" sz="1600" dirty="0"/>
              <a:t>Account no. </a:t>
            </a:r>
          </a:p>
          <a:p>
            <a:pPr lvl="1"/>
            <a:r>
              <a:rPr lang="en-US" sz="1600" dirty="0"/>
              <a:t>Username and password</a:t>
            </a:r>
          </a:p>
          <a:p>
            <a:pPr lvl="1"/>
            <a:r>
              <a:rPr lang="en-US" sz="1600" dirty="0"/>
              <a:t>Email and contact numbers </a:t>
            </a:r>
          </a:p>
          <a:p>
            <a:pPr lvl="1"/>
            <a:r>
              <a:rPr lang="en-US" sz="1600" dirty="0"/>
              <a:t>Address </a:t>
            </a:r>
          </a:p>
          <a:p>
            <a:pPr lvl="1"/>
            <a:r>
              <a:rPr lang="en-US" sz="1600" dirty="0"/>
              <a:t>Registered date</a:t>
            </a:r>
          </a:p>
        </p:txBody>
      </p:sp>
      <p:pic>
        <p:nvPicPr>
          <p:cNvPr id="5" name="Content Placeholder 4" descr="A diagram of a staff&#10;&#10;Description automatically generated">
            <a:extLst>
              <a:ext uri="{FF2B5EF4-FFF2-40B4-BE49-F238E27FC236}">
                <a16:creationId xmlns:a16="http://schemas.microsoft.com/office/drawing/2014/main" id="{B09643AF-2991-A8B2-16A1-0424C2E08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3" r="15537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0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084B-A26D-6B23-7858-DB4E6694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 dirty="0"/>
              <a:t>Locker table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lockers&#10;&#10;Description automatically generated">
            <a:extLst>
              <a:ext uri="{FF2B5EF4-FFF2-40B4-BE49-F238E27FC236}">
                <a16:creationId xmlns:a16="http://schemas.microsoft.com/office/drawing/2014/main" id="{2897B675-0314-2766-3A92-44B4B1716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1760177"/>
            <a:ext cx="6221895" cy="33442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12F03D-C659-EB0D-14E0-65819F79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This table will store all the details of the lockers available in the company. </a:t>
            </a:r>
          </a:p>
          <a:p>
            <a:r>
              <a:rPr lang="en-US" sz="2000" dirty="0"/>
              <a:t>In this table we use to store, </a:t>
            </a:r>
          </a:p>
          <a:p>
            <a:pPr lvl="1"/>
            <a:r>
              <a:rPr lang="en-US" sz="1600" dirty="0"/>
              <a:t>Locker id </a:t>
            </a:r>
          </a:p>
          <a:p>
            <a:pPr lvl="1"/>
            <a:r>
              <a:rPr lang="en-US" sz="1600" dirty="0"/>
              <a:t>Locker name </a:t>
            </a:r>
          </a:p>
          <a:p>
            <a:pPr lvl="1"/>
            <a:r>
              <a:rPr lang="en-US" sz="1600" dirty="0"/>
              <a:t>Address of the locker</a:t>
            </a:r>
          </a:p>
          <a:p>
            <a:pPr lvl="1"/>
            <a:r>
              <a:rPr lang="en-US" sz="1600" dirty="0"/>
              <a:t>Locker owner </a:t>
            </a:r>
          </a:p>
          <a:p>
            <a:pPr lvl="1"/>
            <a:r>
              <a:rPr lang="en-US" sz="1600" dirty="0"/>
              <a:t>Description about the locker</a:t>
            </a:r>
          </a:p>
          <a:p>
            <a:pPr lvl="1"/>
            <a:r>
              <a:rPr lang="en-US" sz="1600" dirty="0"/>
              <a:t>Locker registered date </a:t>
            </a:r>
          </a:p>
        </p:txBody>
      </p:sp>
    </p:spTree>
    <p:extLst>
      <p:ext uri="{BB962C8B-B14F-4D97-AF65-F5344CB8AC3E}">
        <p14:creationId xmlns:p14="http://schemas.microsoft.com/office/powerpoint/2010/main" val="259870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ED7C-CBDD-5E47-7819-E8AEBF1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 dirty="0"/>
              <a:t>Bills table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bills with text&#10;&#10;Description automatically generated">
            <a:extLst>
              <a:ext uri="{FF2B5EF4-FFF2-40B4-BE49-F238E27FC236}">
                <a16:creationId xmlns:a16="http://schemas.microsoft.com/office/drawing/2014/main" id="{8CEE88E0-A1FA-461A-EE76-0C88AC02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1231315"/>
            <a:ext cx="6221895" cy="44019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02159E-C9DB-1CB2-ECF6-98206095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This table is used to store all the bill items that are printed in the company. </a:t>
            </a:r>
          </a:p>
          <a:p>
            <a:r>
              <a:rPr lang="en-US" sz="2000" dirty="0"/>
              <a:t>This table is used to store, </a:t>
            </a:r>
          </a:p>
          <a:p>
            <a:pPr lvl="1"/>
            <a:r>
              <a:rPr lang="en-US" sz="1600" dirty="0"/>
              <a:t>Id</a:t>
            </a:r>
          </a:p>
          <a:p>
            <a:pPr lvl="1"/>
            <a:r>
              <a:rPr lang="en-US" sz="1600" dirty="0"/>
              <a:t>Interest rate </a:t>
            </a:r>
          </a:p>
          <a:p>
            <a:pPr lvl="1"/>
            <a:r>
              <a:rPr lang="en-US" sz="1600" dirty="0"/>
              <a:t>Capital amount </a:t>
            </a:r>
          </a:p>
          <a:p>
            <a:pPr lvl="1"/>
            <a:r>
              <a:rPr lang="en-US" sz="1600" dirty="0"/>
              <a:t>Printed date </a:t>
            </a:r>
          </a:p>
          <a:p>
            <a:pPr lvl="1"/>
            <a:r>
              <a:rPr lang="en-US" sz="1600" dirty="0"/>
              <a:t>Customer awareness </a:t>
            </a:r>
          </a:p>
          <a:p>
            <a:pPr lvl="1"/>
            <a:r>
              <a:rPr lang="en-US" sz="1600" dirty="0"/>
              <a:t>Total paid amount </a:t>
            </a:r>
          </a:p>
          <a:p>
            <a:pPr lvl="1"/>
            <a:r>
              <a:rPr lang="en-US" sz="1600" dirty="0"/>
              <a:t>Type of the bill </a:t>
            </a:r>
          </a:p>
          <a:p>
            <a:pPr lvl="1"/>
            <a:r>
              <a:rPr lang="en-US" sz="1600" dirty="0"/>
              <a:t>Whether it is an income or not</a:t>
            </a:r>
          </a:p>
        </p:txBody>
      </p:sp>
    </p:spTree>
    <p:extLst>
      <p:ext uri="{BB962C8B-B14F-4D97-AF65-F5344CB8AC3E}">
        <p14:creationId xmlns:p14="http://schemas.microsoft.com/office/powerpoint/2010/main" val="36607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D37A-A19C-A29D-1164-A0723E42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Pawned items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3C08F-28DC-0B14-EF35-78DDC2DE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654484"/>
            <a:ext cx="3438906" cy="3970052"/>
          </a:xfrm>
        </p:spPr>
        <p:txBody>
          <a:bodyPr anchor="t">
            <a:normAutofit/>
          </a:bodyPr>
          <a:lstStyle/>
          <a:p>
            <a:r>
              <a:rPr lang="en-US" sz="1700" dirty="0"/>
              <a:t>This table is used to store all the mortgage details that are stored in the locker. </a:t>
            </a:r>
          </a:p>
          <a:p>
            <a:r>
              <a:rPr lang="en-US" sz="1700" dirty="0"/>
              <a:t>This table can be used to identify what are the assets the company is consisted with</a:t>
            </a:r>
          </a:p>
          <a:p>
            <a:pPr lvl="1"/>
            <a:r>
              <a:rPr lang="en-US" sz="1300" dirty="0"/>
              <a:t>Id </a:t>
            </a:r>
          </a:p>
          <a:p>
            <a:pPr lvl="1"/>
            <a:r>
              <a:rPr lang="en-US" sz="1300" dirty="0"/>
              <a:t>Payment method </a:t>
            </a:r>
          </a:p>
          <a:p>
            <a:pPr lvl="1"/>
            <a:r>
              <a:rPr lang="en-US" sz="1300" dirty="0"/>
              <a:t>Item name </a:t>
            </a:r>
          </a:p>
          <a:p>
            <a:pPr lvl="1"/>
            <a:r>
              <a:rPr lang="en-US" sz="1300" dirty="0"/>
              <a:t>Description </a:t>
            </a:r>
          </a:p>
          <a:p>
            <a:pPr lvl="1"/>
            <a:r>
              <a:rPr lang="en-US" sz="1300" dirty="0"/>
              <a:t>Estimated carrot value of the </a:t>
            </a:r>
            <a:r>
              <a:rPr lang="en-US" sz="1300" dirty="0" err="1"/>
              <a:t>jewellery</a:t>
            </a:r>
            <a:endParaRPr lang="en-US" sz="1300" dirty="0"/>
          </a:p>
          <a:p>
            <a:pPr lvl="1"/>
            <a:r>
              <a:rPr lang="en-US" sz="1300" dirty="0"/>
              <a:t>Approved amount </a:t>
            </a:r>
          </a:p>
          <a:p>
            <a:pPr lvl="1"/>
            <a:r>
              <a:rPr lang="en-US" sz="1300" dirty="0"/>
              <a:t>Interest rate </a:t>
            </a:r>
          </a:p>
          <a:p>
            <a:pPr lvl="1"/>
            <a:r>
              <a:rPr lang="en-US" sz="1300" dirty="0"/>
              <a:t>Etc.</a:t>
            </a:r>
          </a:p>
        </p:txBody>
      </p:sp>
      <p:pic>
        <p:nvPicPr>
          <p:cNvPr id="5" name="Content Placeholder 4" descr="A diagram of a pawned item&#10;&#10;Description automatically generated">
            <a:extLst>
              <a:ext uri="{FF2B5EF4-FFF2-40B4-BE49-F238E27FC236}">
                <a16:creationId xmlns:a16="http://schemas.microsoft.com/office/drawing/2014/main" id="{33CC1141-6CB2-2C5E-459C-3D660633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489214"/>
            <a:ext cx="6922008" cy="39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7F74C-79F2-8F21-5E7A-71B6E829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Paysheets table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7ABA28-DD09-BAE5-7F54-98D0DD3C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This table is used to store all the paid paysheets to the employees in the company. </a:t>
            </a:r>
          </a:p>
          <a:p>
            <a:r>
              <a:rPr lang="en-US" sz="1700" dirty="0"/>
              <a:t>This keep track of </a:t>
            </a:r>
          </a:p>
          <a:p>
            <a:pPr lvl="1"/>
            <a:r>
              <a:rPr lang="en-US" sz="1300" dirty="0"/>
              <a:t>Id </a:t>
            </a:r>
          </a:p>
          <a:p>
            <a:pPr lvl="1"/>
            <a:r>
              <a:rPr lang="en-US" sz="1300" dirty="0"/>
              <a:t>Bank name where the money was sent</a:t>
            </a:r>
          </a:p>
          <a:p>
            <a:pPr lvl="1"/>
            <a:r>
              <a:rPr lang="en-US" sz="1300" dirty="0"/>
              <a:t>Amount </a:t>
            </a:r>
          </a:p>
          <a:p>
            <a:pPr lvl="1"/>
            <a:r>
              <a:rPr lang="en-US" sz="1300" dirty="0"/>
              <a:t>Sent date </a:t>
            </a:r>
          </a:p>
          <a:p>
            <a:pPr lvl="1"/>
            <a:r>
              <a:rPr lang="en-US" sz="1300" dirty="0"/>
              <a:t>Beneficial month </a:t>
            </a:r>
          </a:p>
          <a:p>
            <a:pPr lvl="1"/>
            <a:r>
              <a:rPr lang="en-US" sz="1300" dirty="0"/>
              <a:t>Description </a:t>
            </a:r>
          </a:p>
          <a:p>
            <a:pPr lvl="1"/>
            <a:r>
              <a:rPr lang="en-US" sz="1300" dirty="0"/>
              <a:t>Account number </a:t>
            </a:r>
          </a:p>
          <a:p>
            <a:pPr lvl="1"/>
            <a:r>
              <a:rPr lang="en-US" sz="1300" dirty="0"/>
              <a:t>Cut offs from the salary </a:t>
            </a:r>
          </a:p>
        </p:txBody>
      </p:sp>
      <p:pic>
        <p:nvPicPr>
          <p:cNvPr id="5" name="Content Placeholder 4" descr="A diagram of a company">
            <a:extLst>
              <a:ext uri="{FF2B5EF4-FFF2-40B4-BE49-F238E27FC236}">
                <a16:creationId xmlns:a16="http://schemas.microsoft.com/office/drawing/2014/main" id="{AB263188-FA92-1DAC-B027-88B7DF79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1493563"/>
            <a:ext cx="6921940" cy="39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688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W. Demesh Fernando</vt:lpstr>
      <vt:lpstr>PowerPoint Presentation</vt:lpstr>
      <vt:lpstr>PowerPoint Presentation</vt:lpstr>
      <vt:lpstr>Customers table</vt:lpstr>
      <vt:lpstr>Staff table</vt:lpstr>
      <vt:lpstr>Locker table </vt:lpstr>
      <vt:lpstr>Bills table </vt:lpstr>
      <vt:lpstr>Pawned items</vt:lpstr>
      <vt:lpstr>Paysheets table </vt:lpstr>
      <vt:lpstr>EPF or ETF table </vt:lpstr>
      <vt:lpstr>Remind letters table</vt:lpstr>
      <vt:lpstr>Leave application table </vt:lpstr>
      <vt:lpstr>Other vendors table</vt:lpstr>
      <vt:lpstr>Blocked customer table </vt:lpstr>
      <vt:lpstr>Attendance registry table</vt:lpstr>
      <vt:lpstr>General log table</vt:lpstr>
      <vt:lpstr>Payment log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W. Demesh Fernando</dc:title>
  <dc:creator>WD Fernando</dc:creator>
  <cp:lastModifiedBy>WD Fernando</cp:lastModifiedBy>
  <cp:revision>11</cp:revision>
  <dcterms:created xsi:type="dcterms:W3CDTF">2023-12-07T07:01:51Z</dcterms:created>
  <dcterms:modified xsi:type="dcterms:W3CDTF">2023-12-07T11:22:30Z</dcterms:modified>
</cp:coreProperties>
</file>