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Proxima Nov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040135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30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66599ea7b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66599ea7b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shapefile vectoriels de polygones n’ayant que deux attributs : le BC aux heures de pointes et le BC aux heures creuses</a:t>
            </a:r>
            <a:endParaRPr/>
          </a:p>
        </p:txBody>
      </p:sp>
    </p:spTree>
    <p:extLst>
      <p:ext uri="{BB962C8B-B14F-4D97-AF65-F5344CB8AC3E}">
        <p14:creationId xmlns:p14="http://schemas.microsoft.com/office/powerpoint/2010/main" val="2278932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66599ea7b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66599ea7b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Seuils des 40µg/m³</a:t>
            </a:r>
            <a:endParaRPr/>
          </a:p>
          <a:p>
            <a:pPr marL="0" lvl="0" indent="0" algn="l" rtl="0">
              <a:spcBef>
                <a:spcPts val="0"/>
              </a:spcBef>
              <a:spcAft>
                <a:spcPts val="0"/>
              </a:spcAft>
              <a:buNone/>
            </a:pPr>
            <a:r>
              <a:rPr lang="fr"/>
              <a:t>Variance des données mesurées, appliqué à une valeur prédite ⇒ permet d’estimer la probabilité de dépasser une valeur.</a:t>
            </a:r>
            <a:endParaRPr/>
          </a:p>
        </p:txBody>
      </p:sp>
    </p:spTree>
    <p:extLst>
      <p:ext uri="{BB962C8B-B14F-4D97-AF65-F5344CB8AC3E}">
        <p14:creationId xmlns:p14="http://schemas.microsoft.com/office/powerpoint/2010/main" val="3620193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66599ea7b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66599ea7b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43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66599ea7b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66599ea7b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Validation visuel</a:t>
            </a:r>
            <a:br>
              <a:rPr lang="fr"/>
            </a:br>
            <a:r>
              <a:rPr lang="fr"/>
              <a:t>Semaine semi-aléatoire </a:t>
            </a:r>
            <a:br>
              <a:rPr lang="fr"/>
            </a:br>
            <a:r>
              <a:rPr lang="fr"/>
              <a:t>On prédit les pics mais on a du mal à les suivre exactement en intensité</a:t>
            </a:r>
            <a:endParaRPr/>
          </a:p>
        </p:txBody>
      </p:sp>
    </p:spTree>
    <p:extLst>
      <p:ext uri="{BB962C8B-B14F-4D97-AF65-F5344CB8AC3E}">
        <p14:creationId xmlns:p14="http://schemas.microsoft.com/office/powerpoint/2010/main" val="2470659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66599ea7b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66599ea7b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Toujours un peu par défalut</a:t>
            </a:r>
            <a:endParaRPr/>
          </a:p>
        </p:txBody>
      </p:sp>
    </p:spTree>
    <p:extLst>
      <p:ext uri="{BB962C8B-B14F-4D97-AF65-F5344CB8AC3E}">
        <p14:creationId xmlns:p14="http://schemas.microsoft.com/office/powerpoint/2010/main" val="1570223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66599ea7b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66599ea7b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Moyenne journalière à défaut</a:t>
            </a:r>
            <a:endParaRPr/>
          </a:p>
        </p:txBody>
      </p:sp>
    </p:spTree>
    <p:extLst>
      <p:ext uri="{BB962C8B-B14F-4D97-AF65-F5344CB8AC3E}">
        <p14:creationId xmlns:p14="http://schemas.microsoft.com/office/powerpoint/2010/main" val="184914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66599ea7b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66599ea7b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Ixelle est une des stations qui fonctionne le moins bien </a:t>
            </a:r>
            <a:endParaRPr/>
          </a:p>
        </p:txBody>
      </p:sp>
    </p:spTree>
    <p:extLst>
      <p:ext uri="{BB962C8B-B14F-4D97-AF65-F5344CB8AC3E}">
        <p14:creationId xmlns:p14="http://schemas.microsoft.com/office/powerpoint/2010/main" val="962494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66599ea7b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66599ea7b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879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66599ea7b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66599ea7b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Ixelle ne fonctionne pas super bien</a:t>
            </a:r>
            <a:br>
              <a:rPr lang="fr"/>
            </a:br>
            <a:r>
              <a:rPr lang="fr"/>
              <a:t>-peut-être du à l’environnement de la station et la caractérisation (rue canyon etc..)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89667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66599ea7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66599ea7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Données sources : Modele Cans BC</a:t>
            </a:r>
            <a:endParaRPr dirty="0"/>
          </a:p>
          <a:p>
            <a:pPr marL="0" lvl="0" indent="0" algn="l" rtl="0">
              <a:spcBef>
                <a:spcPts val="0"/>
              </a:spcBef>
              <a:spcAft>
                <a:spcPts val="0"/>
              </a:spcAft>
              <a:buNone/>
            </a:pPr>
            <a:r>
              <a:rPr lang="fr" dirty="0"/>
              <a:t>Saisonnalité : Rapport change, production Ozone différente</a:t>
            </a:r>
            <a:endParaRPr dirty="0"/>
          </a:p>
          <a:p>
            <a:pPr marL="0" lvl="0" indent="0" algn="l" rtl="0">
              <a:spcBef>
                <a:spcPts val="0"/>
              </a:spcBef>
              <a:spcAft>
                <a:spcPts val="0"/>
              </a:spcAft>
              <a:buNone/>
            </a:pPr>
            <a:r>
              <a:rPr lang="fr" dirty="0"/>
              <a:t>Estimation des NOx : toute la variabilité n’est pas prise en compte, principalement traffic et non chauffage ou industries</a:t>
            </a:r>
            <a:endParaRPr dirty="0"/>
          </a:p>
          <a:p>
            <a:pPr marL="0" lvl="0" indent="0" algn="l" rtl="0">
              <a:spcBef>
                <a:spcPts val="0"/>
              </a:spcBef>
              <a:spcAft>
                <a:spcPts val="0"/>
              </a:spcAft>
              <a:buNone/>
            </a:pPr>
            <a:r>
              <a:rPr lang="fr" dirty="0"/>
              <a:t>Rapport NO/NO2 : Caractérisé les rues auraient été souhaitables qualitatif : (canyon, zone industrielle, ) quantitatif : (qtt traffic, émission des batiments)</a:t>
            </a:r>
            <a:endParaRPr dirty="0"/>
          </a:p>
          <a:p>
            <a:pPr marL="0" lvl="0" indent="0" algn="l" rtl="0">
              <a:spcBef>
                <a:spcPts val="0"/>
              </a:spcBef>
              <a:spcAft>
                <a:spcPts val="0"/>
              </a:spcAft>
              <a:buNone/>
            </a:pPr>
            <a:r>
              <a:rPr lang="fr" dirty="0"/>
              <a:t>Carte : Une modélisation horaire aurait été plus approprié, surtout pour carte des probabilité de dépasser qui a été fait sur bulk </a:t>
            </a:r>
            <a:endParaRPr dirty="0"/>
          </a:p>
        </p:txBody>
      </p:sp>
    </p:spTree>
    <p:extLst>
      <p:ext uri="{BB962C8B-B14F-4D97-AF65-F5344CB8AC3E}">
        <p14:creationId xmlns:p14="http://schemas.microsoft.com/office/powerpoint/2010/main" val="339632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0ae35400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0ae35400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543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0ae35400f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0ae35400f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86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0ae35400f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0ae35400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-Courbe moyenne sur chaque stations</a:t>
            </a:r>
            <a:br>
              <a:rPr lang="fr"/>
            </a:br>
            <a:r>
              <a:rPr lang="fr"/>
              <a:t>-courbe moyenne par station </a:t>
            </a:r>
            <a:br>
              <a:rPr lang="fr"/>
            </a:br>
            <a:r>
              <a:rPr lang="fr"/>
              <a:t>-tendance générale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318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0ae35400f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0ae35400f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-Présentation de base  du projet relation NOx BC</a:t>
            </a:r>
            <a:br>
              <a:rPr lang="fr"/>
            </a:br>
            <a:r>
              <a:rPr lang="fr"/>
              <a:t>-observation semble cohérent</a:t>
            </a:r>
            <a:br>
              <a:rPr lang="fr"/>
            </a:br>
            <a:r>
              <a:rPr lang="fr"/>
              <a:t>-Toujours deux pics, inversion des pics</a:t>
            </a:r>
            <a:endParaRPr/>
          </a:p>
        </p:txBody>
      </p:sp>
    </p:spTree>
    <p:extLst>
      <p:ext uri="{BB962C8B-B14F-4D97-AF65-F5344CB8AC3E}">
        <p14:creationId xmlns:p14="http://schemas.microsoft.com/office/powerpoint/2010/main" val="3290882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ae35400f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ae35400f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-Hebdomadaire</a:t>
            </a:r>
            <a:br>
              <a:rPr lang="fr"/>
            </a:br>
            <a:r>
              <a:rPr lang="fr"/>
              <a:t>-weekend différent, donc pas analyser dans le rapport</a:t>
            </a:r>
            <a:endParaRPr/>
          </a:p>
        </p:txBody>
      </p:sp>
    </p:spTree>
    <p:extLst>
      <p:ext uri="{BB962C8B-B14F-4D97-AF65-F5344CB8AC3E}">
        <p14:creationId xmlns:p14="http://schemas.microsoft.com/office/powerpoint/2010/main" val="62517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0ae35400f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0ae35400f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Mindmap</a:t>
            </a:r>
            <a:endParaRPr/>
          </a:p>
        </p:txBody>
      </p:sp>
    </p:spTree>
    <p:extLst>
      <p:ext uri="{BB962C8B-B14F-4D97-AF65-F5344CB8AC3E}">
        <p14:creationId xmlns:p14="http://schemas.microsoft.com/office/powerpoint/2010/main" val="1511431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66599ea7b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66599ea7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On prédit trop peu d’oxyde d’azote pour les heures du matin et donc on fait une deuxième régression qui se focus uniquement sur les heures de pointes et qui permet d’être plus efficace pour les prédictions aux heures de pointe.</a:t>
            </a:r>
            <a:endParaRPr/>
          </a:p>
        </p:txBody>
      </p:sp>
    </p:spTree>
    <p:extLst>
      <p:ext uri="{BB962C8B-B14F-4D97-AF65-F5344CB8AC3E}">
        <p14:creationId xmlns:p14="http://schemas.microsoft.com/office/powerpoint/2010/main" val="35469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66599ea7b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66599ea7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Assez bonne modélisation</a:t>
            </a:r>
            <a:br>
              <a:rPr lang="fr"/>
            </a:br>
            <a:r>
              <a:rPr lang="fr"/>
              <a:t>Mais on veut s’émanciper de ne caractériser que des stations.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135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66599ea7b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66599ea7b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On met en relation les W calculé et le BC, assez bonne corrélation </a:t>
            </a:r>
            <a:br>
              <a:rPr lang="fr"/>
            </a:br>
            <a:r>
              <a:rPr lang="fr"/>
              <a:t>Manque de points : donc estimation des BC aux autres stations par la relation NOx BC</a:t>
            </a:r>
            <a:endParaRPr/>
          </a:p>
        </p:txBody>
      </p:sp>
    </p:spTree>
    <p:extLst>
      <p:ext uri="{BB962C8B-B14F-4D97-AF65-F5344CB8AC3E}">
        <p14:creationId xmlns:p14="http://schemas.microsoft.com/office/powerpoint/2010/main" val="90965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solidFill>
                  <a:srgbClr val="FFFFFF"/>
                </a:solidFill>
                <a:latin typeface="Arial"/>
                <a:ea typeface="Arial"/>
                <a:cs typeface="Arial"/>
                <a:sym typeface="Arial"/>
              </a:rPr>
              <a:t>Spatialisation des oxydes d’azote à Bruxelles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fr">
                <a:solidFill>
                  <a:srgbClr val="FFFFFF"/>
                </a:solidFill>
                <a:latin typeface="Arial"/>
                <a:ea typeface="Arial"/>
                <a:cs typeface="Arial"/>
                <a:sym typeface="Arial"/>
              </a:rPr>
              <a:t>Projet environnemental</a:t>
            </a:r>
            <a:endParaRPr>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1" name="Google Shape;61;p13"/>
          <p:cNvSpPr txBox="1"/>
          <p:nvPr/>
        </p:nvSpPr>
        <p:spPr>
          <a:xfrm>
            <a:off x="629500" y="3922925"/>
            <a:ext cx="2855700" cy="9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Proxima Nova"/>
                <a:ea typeface="Proxima Nova"/>
                <a:cs typeface="Proxima Nova"/>
                <a:sym typeface="Proxima Nova"/>
              </a:rPr>
              <a:t>réalisé par</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fr">
                <a:solidFill>
                  <a:schemeClr val="lt1"/>
                </a:solidFill>
                <a:latin typeface="Proxima Nova"/>
                <a:ea typeface="Proxima Nova"/>
                <a:cs typeface="Proxima Nova"/>
                <a:sym typeface="Proxima Nova"/>
              </a:rPr>
              <a:t>De Meue Guillaume</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fr">
                <a:solidFill>
                  <a:schemeClr val="lt1"/>
                </a:solidFill>
                <a:latin typeface="Proxima Nova"/>
                <a:ea typeface="Proxima Nova"/>
                <a:cs typeface="Proxima Nova"/>
                <a:sym typeface="Proxima Nova"/>
              </a:rPr>
              <a:t>Moens de Hase Henri</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fr">
                <a:solidFill>
                  <a:schemeClr val="lt1"/>
                </a:solidFill>
                <a:latin typeface="Proxima Nova"/>
                <a:ea typeface="Proxima Nova"/>
                <a:cs typeface="Proxima Nova"/>
                <a:sym typeface="Proxima Nova"/>
              </a:rPr>
              <a:t>Ozturk Dilhan</a:t>
            </a:r>
            <a:endParaRPr>
              <a:solidFill>
                <a:schemeClr val="lt1"/>
              </a:solidFill>
              <a:latin typeface="Proxima Nova"/>
              <a:ea typeface="Proxima Nova"/>
              <a:cs typeface="Proxima Nova"/>
              <a:sym typeface="Proxima Nova"/>
            </a:endParaRPr>
          </a:p>
        </p:txBody>
      </p:sp>
      <p:sp>
        <p:nvSpPr>
          <p:cNvPr id="62" name="Google Shape;62;p13"/>
          <p:cNvSpPr txBox="1"/>
          <p:nvPr/>
        </p:nvSpPr>
        <p:spPr>
          <a:xfrm>
            <a:off x="6591450" y="3976625"/>
            <a:ext cx="20421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lt1"/>
                </a:solidFill>
                <a:latin typeface="Proxima Nova"/>
                <a:ea typeface="Proxima Nova"/>
                <a:cs typeface="Proxima Nova"/>
                <a:sym typeface="Proxima Nova"/>
              </a:rPr>
              <a:t>Encadrants :</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fr">
                <a:solidFill>
                  <a:schemeClr val="lt1"/>
                </a:solidFill>
                <a:latin typeface="Proxima Nova"/>
                <a:ea typeface="Proxima Nova"/>
                <a:cs typeface="Proxima Nova"/>
                <a:sym typeface="Proxima Nova"/>
              </a:rPr>
              <a:t>Bogaert Patrick</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r>
              <a:rPr lang="fr">
                <a:solidFill>
                  <a:schemeClr val="lt1"/>
                </a:solidFill>
                <a:latin typeface="Proxima Nova"/>
                <a:ea typeface="Proxima Nova"/>
                <a:cs typeface="Proxima Nova"/>
                <a:sym typeface="Proxima Nova"/>
              </a:rPr>
              <a:t>Hanert Emmanuel</a:t>
            </a:r>
            <a:endParaRPr>
              <a:solidFill>
                <a:schemeClr val="lt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69" name="Google Shape;169;p23"/>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70" name="Google Shape;170;p23"/>
          <p:cNvSpPr/>
          <p:nvPr/>
        </p:nvSpPr>
        <p:spPr>
          <a:xfrm>
            <a:off x="4572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71" name="Google Shape;171;p23"/>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72" name="Google Shape;172;p23"/>
          <p:cNvPicPr preferRelativeResize="0"/>
          <p:nvPr/>
        </p:nvPicPr>
        <p:blipFill>
          <a:blip r:embed="rId3">
            <a:alphaModFix/>
          </a:blip>
          <a:stretch>
            <a:fillRect/>
          </a:stretch>
        </p:blipFill>
        <p:spPr>
          <a:xfrm>
            <a:off x="3882000" y="566425"/>
            <a:ext cx="4520002" cy="4424701"/>
          </a:xfrm>
          <a:prstGeom prst="rect">
            <a:avLst/>
          </a:prstGeom>
          <a:noFill/>
          <a:ln>
            <a:noFill/>
          </a:ln>
        </p:spPr>
      </p:pic>
      <p:sp>
        <p:nvSpPr>
          <p:cNvPr id="173" name="Google Shape;173;p23"/>
          <p:cNvSpPr txBox="1"/>
          <p:nvPr/>
        </p:nvSpPr>
        <p:spPr>
          <a:xfrm>
            <a:off x="259675" y="679150"/>
            <a:ext cx="3535500" cy="42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174" name="Google Shape;174;p23"/>
          <p:cNvSpPr txBox="1"/>
          <p:nvPr/>
        </p:nvSpPr>
        <p:spPr>
          <a:xfrm>
            <a:off x="279650" y="679150"/>
            <a:ext cx="3315900" cy="41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latin typeface="Proxima Nova"/>
                <a:ea typeface="Proxima Nova"/>
                <a:cs typeface="Proxima Nova"/>
                <a:sym typeface="Proxima Nova"/>
              </a:rPr>
              <a:t>Projet ExpAIR - Cartographie du BC</a:t>
            </a: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endParaRPr b="1">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Shapefile contenant les rues spatialisées sous-forme de polygones</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2 valeurs de BC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Heures de pointe</a:t>
            </a: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7h00 - 10h00 et 16h00 - 19h00</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Heures creuses</a:t>
            </a: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11h00 - 15h00</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80" name="Google Shape;180;p24"/>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81" name="Google Shape;181;p24"/>
          <p:cNvSpPr/>
          <p:nvPr/>
        </p:nvSpPr>
        <p:spPr>
          <a:xfrm>
            <a:off x="4572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82" name="Google Shape;182;p24"/>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83" name="Google Shape;183;p24"/>
          <p:cNvPicPr preferRelativeResize="0"/>
          <p:nvPr/>
        </p:nvPicPr>
        <p:blipFill>
          <a:blip r:embed="rId3">
            <a:alphaModFix/>
          </a:blip>
          <a:stretch>
            <a:fillRect/>
          </a:stretch>
        </p:blipFill>
        <p:spPr>
          <a:xfrm>
            <a:off x="152400" y="566400"/>
            <a:ext cx="4521946" cy="4424700"/>
          </a:xfrm>
          <a:prstGeom prst="rect">
            <a:avLst/>
          </a:prstGeom>
          <a:noFill/>
          <a:ln>
            <a:noFill/>
          </a:ln>
        </p:spPr>
      </p:pic>
      <p:pic>
        <p:nvPicPr>
          <p:cNvPr id="184" name="Google Shape;184;p24"/>
          <p:cNvPicPr preferRelativeResize="0"/>
          <p:nvPr/>
        </p:nvPicPr>
        <p:blipFill>
          <a:blip r:embed="rId4">
            <a:alphaModFix/>
          </a:blip>
          <a:stretch>
            <a:fillRect/>
          </a:stretch>
        </p:blipFill>
        <p:spPr>
          <a:xfrm>
            <a:off x="5772425" y="3244875"/>
            <a:ext cx="2543050" cy="1746225"/>
          </a:xfrm>
          <a:prstGeom prst="rect">
            <a:avLst/>
          </a:prstGeom>
          <a:noFill/>
          <a:ln>
            <a:noFill/>
          </a:ln>
        </p:spPr>
      </p:pic>
      <p:pic>
        <p:nvPicPr>
          <p:cNvPr id="185" name="Google Shape;185;p24"/>
          <p:cNvPicPr preferRelativeResize="0"/>
          <p:nvPr/>
        </p:nvPicPr>
        <p:blipFill>
          <a:blip r:embed="rId5">
            <a:alphaModFix/>
          </a:blip>
          <a:stretch>
            <a:fillRect/>
          </a:stretch>
        </p:blipFill>
        <p:spPr>
          <a:xfrm>
            <a:off x="6002751" y="705150"/>
            <a:ext cx="2094125" cy="2296550"/>
          </a:xfrm>
          <a:prstGeom prst="rect">
            <a:avLst/>
          </a:prstGeom>
          <a:noFill/>
          <a:ln>
            <a:noFill/>
          </a:ln>
        </p:spPr>
      </p:pic>
      <p:sp>
        <p:nvSpPr>
          <p:cNvPr id="186" name="Google Shape;186;p24"/>
          <p:cNvSpPr txBox="1"/>
          <p:nvPr/>
        </p:nvSpPr>
        <p:spPr>
          <a:xfrm>
            <a:off x="6858000" y="3516000"/>
            <a:ext cx="17715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latin typeface="Proxima Nova"/>
                <a:ea typeface="Proxima Nova"/>
                <a:cs typeface="Proxima Nova"/>
                <a:sym typeface="Proxima Nova"/>
              </a:rPr>
              <a:t>heures de pointe</a:t>
            </a:r>
            <a:endParaRPr b="1">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92" name="Google Shape;192;p25"/>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93" name="Google Shape;193;p25"/>
          <p:cNvSpPr/>
          <p:nvPr/>
        </p:nvSpPr>
        <p:spPr>
          <a:xfrm>
            <a:off x="4572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94" name="Google Shape;194;p25"/>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95" name="Google Shape;195;p25"/>
          <p:cNvPicPr preferRelativeResize="0"/>
          <p:nvPr/>
        </p:nvPicPr>
        <p:blipFill>
          <a:blip r:embed="rId3">
            <a:alphaModFix/>
          </a:blip>
          <a:stretch>
            <a:fillRect/>
          </a:stretch>
        </p:blipFill>
        <p:spPr>
          <a:xfrm>
            <a:off x="76200" y="566400"/>
            <a:ext cx="4473682" cy="4424700"/>
          </a:xfrm>
          <a:prstGeom prst="rect">
            <a:avLst/>
          </a:prstGeom>
          <a:noFill/>
          <a:ln>
            <a:noFill/>
          </a:ln>
        </p:spPr>
      </p:pic>
      <p:pic>
        <p:nvPicPr>
          <p:cNvPr id="196" name="Google Shape;196;p25"/>
          <p:cNvPicPr preferRelativeResize="0"/>
          <p:nvPr/>
        </p:nvPicPr>
        <p:blipFill>
          <a:blip r:embed="rId4">
            <a:alphaModFix/>
          </a:blip>
          <a:stretch>
            <a:fillRect/>
          </a:stretch>
        </p:blipFill>
        <p:spPr>
          <a:xfrm>
            <a:off x="5335772" y="983225"/>
            <a:ext cx="3072725" cy="17343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202" name="Google Shape;202;p26"/>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203" name="Google Shape;203;p26"/>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204" name="Google Shape;204;p26"/>
          <p:cNvSpPr/>
          <p:nvPr/>
        </p:nvSpPr>
        <p:spPr>
          <a:xfrm>
            <a:off x="6858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205" name="Google Shape;205;p26"/>
          <p:cNvPicPr preferRelativeResize="0"/>
          <p:nvPr/>
        </p:nvPicPr>
        <p:blipFill>
          <a:blip r:embed="rId3">
            <a:alphaModFix/>
          </a:blip>
          <a:stretch>
            <a:fillRect/>
          </a:stretch>
        </p:blipFill>
        <p:spPr>
          <a:xfrm>
            <a:off x="991788" y="651300"/>
            <a:ext cx="7160424" cy="4247025"/>
          </a:xfrm>
          <a:prstGeom prst="rect">
            <a:avLst/>
          </a:prstGeom>
          <a:noFill/>
          <a:ln>
            <a:noFill/>
          </a:ln>
        </p:spPr>
      </p:pic>
      <p:sp>
        <p:nvSpPr>
          <p:cNvPr id="206" name="Google Shape;206;p26"/>
          <p:cNvSpPr txBox="1"/>
          <p:nvPr/>
        </p:nvSpPr>
        <p:spPr>
          <a:xfrm>
            <a:off x="84900" y="5164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Molenbeek</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212" name="Google Shape;212;p27"/>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213" name="Google Shape;213;p27"/>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214" name="Google Shape;214;p27"/>
          <p:cNvSpPr/>
          <p:nvPr/>
        </p:nvSpPr>
        <p:spPr>
          <a:xfrm>
            <a:off x="6858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215" name="Google Shape;215;p27"/>
          <p:cNvPicPr preferRelativeResize="0"/>
          <p:nvPr/>
        </p:nvPicPr>
        <p:blipFill>
          <a:blip r:embed="rId3">
            <a:alphaModFix/>
          </a:blip>
          <a:stretch>
            <a:fillRect/>
          </a:stretch>
        </p:blipFill>
        <p:spPr>
          <a:xfrm>
            <a:off x="1057663" y="640200"/>
            <a:ext cx="7028675" cy="4128600"/>
          </a:xfrm>
          <a:prstGeom prst="rect">
            <a:avLst/>
          </a:prstGeom>
          <a:noFill/>
          <a:ln>
            <a:noFill/>
          </a:ln>
        </p:spPr>
      </p:pic>
      <p:sp>
        <p:nvSpPr>
          <p:cNvPr id="216" name="Google Shape;216;p27"/>
          <p:cNvSpPr txBox="1"/>
          <p:nvPr/>
        </p:nvSpPr>
        <p:spPr>
          <a:xfrm>
            <a:off x="84900" y="5164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Molenbeek</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222" name="Google Shape;222;p28"/>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223" name="Google Shape;223;p28"/>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224" name="Google Shape;224;p28"/>
          <p:cNvSpPr/>
          <p:nvPr/>
        </p:nvSpPr>
        <p:spPr>
          <a:xfrm>
            <a:off x="6858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sp>
        <p:nvSpPr>
          <p:cNvPr id="225" name="Google Shape;225;p28"/>
          <p:cNvSpPr txBox="1"/>
          <p:nvPr/>
        </p:nvSpPr>
        <p:spPr>
          <a:xfrm>
            <a:off x="84900" y="5164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Molenbeek</a:t>
            </a:r>
            <a:endParaRPr>
              <a:latin typeface="Proxima Nova"/>
              <a:ea typeface="Proxima Nova"/>
              <a:cs typeface="Proxima Nova"/>
              <a:sym typeface="Proxima Nova"/>
            </a:endParaRPr>
          </a:p>
        </p:txBody>
      </p:sp>
      <p:pic>
        <p:nvPicPr>
          <p:cNvPr id="226" name="Google Shape;226;p28"/>
          <p:cNvPicPr preferRelativeResize="0"/>
          <p:nvPr/>
        </p:nvPicPr>
        <p:blipFill>
          <a:blip r:embed="rId3">
            <a:alphaModFix/>
          </a:blip>
          <a:stretch>
            <a:fillRect/>
          </a:stretch>
        </p:blipFill>
        <p:spPr>
          <a:xfrm>
            <a:off x="237300" y="1151050"/>
            <a:ext cx="4234074" cy="3292350"/>
          </a:xfrm>
          <a:prstGeom prst="rect">
            <a:avLst/>
          </a:prstGeom>
          <a:noFill/>
          <a:ln>
            <a:noFill/>
          </a:ln>
        </p:spPr>
      </p:pic>
      <p:pic>
        <p:nvPicPr>
          <p:cNvPr id="227" name="Google Shape;227;p28"/>
          <p:cNvPicPr preferRelativeResize="0"/>
          <p:nvPr/>
        </p:nvPicPr>
        <p:blipFill>
          <a:blip r:embed="rId4">
            <a:alphaModFix/>
          </a:blip>
          <a:stretch>
            <a:fillRect/>
          </a:stretch>
        </p:blipFill>
        <p:spPr>
          <a:xfrm>
            <a:off x="4307778" y="1074850"/>
            <a:ext cx="4827797" cy="3405375"/>
          </a:xfrm>
          <a:prstGeom prst="rect">
            <a:avLst/>
          </a:prstGeom>
          <a:noFill/>
          <a:ln>
            <a:noFill/>
          </a:ln>
        </p:spPr>
      </p:pic>
      <p:sp>
        <p:nvSpPr>
          <p:cNvPr id="228" name="Google Shape;228;p28"/>
          <p:cNvSpPr txBox="1"/>
          <p:nvPr/>
        </p:nvSpPr>
        <p:spPr>
          <a:xfrm>
            <a:off x="2009300" y="8985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rgbClr val="B45F06"/>
                </a:solidFill>
                <a:latin typeface="Proxima Nova"/>
                <a:ea typeface="Proxima Nova"/>
                <a:cs typeface="Proxima Nova"/>
                <a:sym typeface="Proxima Nova"/>
              </a:rPr>
              <a:t>NO</a:t>
            </a:r>
            <a:endParaRPr b="1">
              <a:solidFill>
                <a:srgbClr val="B45F06"/>
              </a:solidFill>
              <a:latin typeface="Proxima Nova"/>
              <a:ea typeface="Proxima Nova"/>
              <a:cs typeface="Proxima Nova"/>
              <a:sym typeface="Proxima Nova"/>
            </a:endParaRPr>
          </a:p>
        </p:txBody>
      </p:sp>
      <p:sp>
        <p:nvSpPr>
          <p:cNvPr id="229" name="Google Shape;229;p28"/>
          <p:cNvSpPr txBox="1"/>
          <p:nvPr/>
        </p:nvSpPr>
        <p:spPr>
          <a:xfrm>
            <a:off x="6084500" y="8985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rgbClr val="B45F06"/>
                </a:solidFill>
                <a:latin typeface="Proxima Nova"/>
                <a:ea typeface="Proxima Nova"/>
                <a:cs typeface="Proxima Nova"/>
                <a:sym typeface="Proxima Nova"/>
              </a:rPr>
              <a:t>NO2</a:t>
            </a:r>
            <a:endParaRPr b="1">
              <a:solidFill>
                <a:srgbClr val="B45F06"/>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235" name="Google Shape;235;p29"/>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236" name="Google Shape;236;p29"/>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237" name="Google Shape;237;p29"/>
          <p:cNvSpPr/>
          <p:nvPr/>
        </p:nvSpPr>
        <p:spPr>
          <a:xfrm>
            <a:off x="6858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238" name="Google Shape;238;p29"/>
          <p:cNvPicPr preferRelativeResize="0"/>
          <p:nvPr/>
        </p:nvPicPr>
        <p:blipFill>
          <a:blip r:embed="rId3">
            <a:alphaModFix/>
          </a:blip>
          <a:stretch>
            <a:fillRect/>
          </a:stretch>
        </p:blipFill>
        <p:spPr>
          <a:xfrm>
            <a:off x="853513" y="545175"/>
            <a:ext cx="7436975" cy="4357775"/>
          </a:xfrm>
          <a:prstGeom prst="rect">
            <a:avLst/>
          </a:prstGeom>
          <a:noFill/>
          <a:ln>
            <a:noFill/>
          </a:ln>
        </p:spPr>
      </p:pic>
      <p:sp>
        <p:nvSpPr>
          <p:cNvPr id="239" name="Google Shape;239;p29"/>
          <p:cNvSpPr txBox="1"/>
          <p:nvPr/>
        </p:nvSpPr>
        <p:spPr>
          <a:xfrm>
            <a:off x="113200" y="5451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Ixelles</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245" name="Google Shape;245;p30"/>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246" name="Google Shape;246;p30"/>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247" name="Google Shape;247;p30"/>
          <p:cNvSpPr/>
          <p:nvPr/>
        </p:nvSpPr>
        <p:spPr>
          <a:xfrm>
            <a:off x="6858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248" name="Google Shape;248;p30"/>
          <p:cNvPicPr preferRelativeResize="0"/>
          <p:nvPr/>
        </p:nvPicPr>
        <p:blipFill>
          <a:blip r:embed="rId3">
            <a:alphaModFix/>
          </a:blip>
          <a:stretch>
            <a:fillRect/>
          </a:stretch>
        </p:blipFill>
        <p:spPr>
          <a:xfrm>
            <a:off x="866288" y="531025"/>
            <a:ext cx="7411425" cy="4379000"/>
          </a:xfrm>
          <a:prstGeom prst="rect">
            <a:avLst/>
          </a:prstGeom>
          <a:noFill/>
          <a:ln>
            <a:noFill/>
          </a:ln>
        </p:spPr>
      </p:pic>
      <p:sp>
        <p:nvSpPr>
          <p:cNvPr id="249" name="Google Shape;249;p30"/>
          <p:cNvSpPr txBox="1"/>
          <p:nvPr/>
        </p:nvSpPr>
        <p:spPr>
          <a:xfrm>
            <a:off x="113200" y="5451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Ixelles</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255" name="Google Shape;255;p31"/>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256" name="Google Shape;256;p31"/>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257" name="Google Shape;257;p31"/>
          <p:cNvSpPr/>
          <p:nvPr/>
        </p:nvSpPr>
        <p:spPr>
          <a:xfrm>
            <a:off x="6858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sp>
        <p:nvSpPr>
          <p:cNvPr id="258" name="Google Shape;258;p31"/>
          <p:cNvSpPr txBox="1"/>
          <p:nvPr/>
        </p:nvSpPr>
        <p:spPr>
          <a:xfrm>
            <a:off x="113200" y="5451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Ixelles</a:t>
            </a:r>
            <a:endParaRPr>
              <a:latin typeface="Proxima Nova"/>
              <a:ea typeface="Proxima Nova"/>
              <a:cs typeface="Proxima Nova"/>
              <a:sym typeface="Proxima Nova"/>
            </a:endParaRPr>
          </a:p>
        </p:txBody>
      </p:sp>
      <p:pic>
        <p:nvPicPr>
          <p:cNvPr id="259" name="Google Shape;259;p31"/>
          <p:cNvPicPr preferRelativeResize="0"/>
          <p:nvPr/>
        </p:nvPicPr>
        <p:blipFill>
          <a:blip r:embed="rId3">
            <a:alphaModFix/>
          </a:blip>
          <a:stretch>
            <a:fillRect/>
          </a:stretch>
        </p:blipFill>
        <p:spPr>
          <a:xfrm>
            <a:off x="113200" y="1123550"/>
            <a:ext cx="4419601" cy="3630825"/>
          </a:xfrm>
          <a:prstGeom prst="rect">
            <a:avLst/>
          </a:prstGeom>
          <a:noFill/>
          <a:ln>
            <a:noFill/>
          </a:ln>
        </p:spPr>
      </p:pic>
      <p:pic>
        <p:nvPicPr>
          <p:cNvPr id="260" name="Google Shape;260;p31"/>
          <p:cNvPicPr preferRelativeResize="0"/>
          <p:nvPr/>
        </p:nvPicPr>
        <p:blipFill>
          <a:blip r:embed="rId4">
            <a:alphaModFix/>
          </a:blip>
          <a:stretch>
            <a:fillRect/>
          </a:stretch>
        </p:blipFill>
        <p:spPr>
          <a:xfrm>
            <a:off x="4532800" y="1177500"/>
            <a:ext cx="4568849" cy="3630825"/>
          </a:xfrm>
          <a:prstGeom prst="rect">
            <a:avLst/>
          </a:prstGeom>
          <a:noFill/>
          <a:ln>
            <a:noFill/>
          </a:ln>
        </p:spPr>
      </p:pic>
      <p:sp>
        <p:nvSpPr>
          <p:cNvPr id="261" name="Google Shape;261;p31"/>
          <p:cNvSpPr txBox="1"/>
          <p:nvPr/>
        </p:nvSpPr>
        <p:spPr>
          <a:xfrm>
            <a:off x="2009300" y="8985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rgbClr val="B45F06"/>
                </a:solidFill>
                <a:latin typeface="Proxima Nova"/>
                <a:ea typeface="Proxima Nova"/>
                <a:cs typeface="Proxima Nova"/>
                <a:sym typeface="Proxima Nova"/>
              </a:rPr>
              <a:t>NO</a:t>
            </a:r>
            <a:endParaRPr b="1">
              <a:solidFill>
                <a:srgbClr val="B45F06"/>
              </a:solidFill>
              <a:latin typeface="Proxima Nova"/>
              <a:ea typeface="Proxima Nova"/>
              <a:cs typeface="Proxima Nova"/>
              <a:sym typeface="Proxima Nova"/>
            </a:endParaRPr>
          </a:p>
        </p:txBody>
      </p:sp>
      <p:sp>
        <p:nvSpPr>
          <p:cNvPr id="262" name="Google Shape;262;p31"/>
          <p:cNvSpPr txBox="1"/>
          <p:nvPr/>
        </p:nvSpPr>
        <p:spPr>
          <a:xfrm>
            <a:off x="6473600" y="8985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a:solidFill>
                  <a:srgbClr val="B45F06"/>
                </a:solidFill>
                <a:latin typeface="Proxima Nova"/>
                <a:ea typeface="Proxima Nova"/>
                <a:cs typeface="Proxima Nova"/>
                <a:sym typeface="Proxima Nova"/>
              </a:rPr>
              <a:t>NO2</a:t>
            </a:r>
            <a:endParaRPr b="1">
              <a:solidFill>
                <a:srgbClr val="B45F06"/>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Limites du modèle</a:t>
            </a:r>
            <a:endParaRPr/>
          </a:p>
        </p:txBody>
      </p:sp>
      <p:sp>
        <p:nvSpPr>
          <p:cNvPr id="268" name="Google Shape;268;p32"/>
          <p:cNvSpPr txBox="1">
            <a:spLocks noGrp="1"/>
          </p:cNvSpPr>
          <p:nvPr>
            <p:ph type="body" idx="1"/>
          </p:nvPr>
        </p:nvSpPr>
        <p:spPr>
          <a:xfrm>
            <a:off x="885175" y="1217904"/>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fr" dirty="0"/>
              <a:t>Données sources : erreur sur l’estimation du BC</a:t>
            </a:r>
            <a:endParaRPr dirty="0"/>
          </a:p>
          <a:p>
            <a:pPr marL="457200" lvl="0" indent="-342900" algn="l" rtl="0">
              <a:lnSpc>
                <a:spcPct val="200000"/>
              </a:lnSpc>
              <a:spcBef>
                <a:spcPts val="0"/>
              </a:spcBef>
              <a:spcAft>
                <a:spcPts val="0"/>
              </a:spcAft>
              <a:buSzPts val="1800"/>
              <a:buChar char="●"/>
            </a:pPr>
            <a:r>
              <a:rPr lang="fr" dirty="0"/>
              <a:t>Saisonnalité non prise en compte</a:t>
            </a:r>
            <a:endParaRPr dirty="0"/>
          </a:p>
          <a:p>
            <a:pPr marL="457200" lvl="0" indent="-342900" algn="l" rtl="0">
              <a:lnSpc>
                <a:spcPct val="200000"/>
              </a:lnSpc>
              <a:spcBef>
                <a:spcPts val="0"/>
              </a:spcBef>
              <a:spcAft>
                <a:spcPts val="0"/>
              </a:spcAft>
              <a:buSzPts val="1800"/>
              <a:buChar char="●"/>
            </a:pPr>
            <a:r>
              <a:rPr lang="fr" dirty="0"/>
              <a:t>Estimation des NOx </a:t>
            </a:r>
            <a:endParaRPr dirty="0"/>
          </a:p>
          <a:p>
            <a:pPr marL="457200" lvl="0" indent="-342900" algn="l" rtl="0">
              <a:lnSpc>
                <a:spcPct val="200000"/>
              </a:lnSpc>
              <a:spcBef>
                <a:spcPts val="0"/>
              </a:spcBef>
              <a:spcAft>
                <a:spcPts val="0"/>
              </a:spcAft>
              <a:buSzPts val="1800"/>
              <a:buChar char="●"/>
            </a:pPr>
            <a:r>
              <a:rPr lang="fr" dirty="0"/>
              <a:t>Rapport NO/NO2 : Passage par BC pour détermination de W</a:t>
            </a:r>
            <a:endParaRPr dirty="0"/>
          </a:p>
          <a:p>
            <a:pPr marL="457200" lvl="0" indent="-342900" algn="l" rtl="0">
              <a:lnSpc>
                <a:spcPct val="200000"/>
              </a:lnSpc>
              <a:spcBef>
                <a:spcPts val="0"/>
              </a:spcBef>
              <a:spcAft>
                <a:spcPts val="0"/>
              </a:spcAft>
              <a:buSzPts val="1800"/>
              <a:buChar char="●"/>
            </a:pPr>
            <a:r>
              <a:rPr lang="fr" dirty="0"/>
              <a:t>Cartes : Modélisation par tranche horaire</a:t>
            </a:r>
            <a:endParaRPr dirty="0"/>
          </a:p>
        </p:txBody>
      </p:sp>
      <p:pic>
        <p:nvPicPr>
          <p:cNvPr id="269" name="Google Shape;269;p32"/>
          <p:cNvPicPr preferRelativeResize="0"/>
          <p:nvPr/>
        </p:nvPicPr>
        <p:blipFill>
          <a:blip r:embed="rId3">
            <a:alphaModFix/>
          </a:blip>
          <a:stretch>
            <a:fillRect/>
          </a:stretch>
        </p:blipFill>
        <p:spPr>
          <a:xfrm>
            <a:off x="311700" y="4368850"/>
            <a:ext cx="2478723" cy="572701"/>
          </a:xfrm>
          <a:prstGeom prst="rect">
            <a:avLst/>
          </a:prstGeom>
          <a:noFill/>
          <a:ln>
            <a:noFill/>
          </a:ln>
        </p:spPr>
      </p:pic>
      <p:pic>
        <p:nvPicPr>
          <p:cNvPr id="270" name="Google Shape;270;p32"/>
          <p:cNvPicPr preferRelativeResize="0"/>
          <p:nvPr/>
        </p:nvPicPr>
        <p:blipFill>
          <a:blip r:embed="rId4">
            <a:alphaModFix/>
          </a:blip>
          <a:stretch>
            <a:fillRect/>
          </a:stretch>
        </p:blipFill>
        <p:spPr>
          <a:xfrm>
            <a:off x="6781725" y="3711200"/>
            <a:ext cx="2050575" cy="12303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1992450" y="411263"/>
            <a:ext cx="7688700" cy="39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b="1">
              <a:solidFill>
                <a:srgbClr val="616161"/>
              </a:solidFill>
              <a:latin typeface="Proxima Nova"/>
              <a:ea typeface="Proxima Nova"/>
              <a:cs typeface="Proxima Nova"/>
              <a:sym typeface="Proxima Nova"/>
            </a:endParaRPr>
          </a:p>
          <a:p>
            <a:pPr marL="457200" lvl="0" indent="0" algn="l" rtl="0">
              <a:lnSpc>
                <a:spcPct val="200000"/>
              </a:lnSpc>
              <a:spcBef>
                <a:spcPts val="1600"/>
              </a:spcBef>
              <a:spcAft>
                <a:spcPts val="0"/>
              </a:spcAft>
              <a:buNone/>
            </a:pPr>
            <a:r>
              <a:rPr lang="fr" sz="2400" b="1">
                <a:solidFill>
                  <a:srgbClr val="616161"/>
                </a:solidFill>
                <a:latin typeface="Proxima Nova"/>
                <a:ea typeface="Proxima Nova"/>
                <a:cs typeface="Proxima Nova"/>
                <a:sym typeface="Proxima Nova"/>
              </a:rPr>
              <a:t>Analyse des données fournies</a:t>
            </a:r>
            <a:endParaRPr sz="2400" b="1">
              <a:solidFill>
                <a:srgbClr val="616161"/>
              </a:solidFill>
              <a:latin typeface="Proxima Nova"/>
              <a:ea typeface="Proxima Nova"/>
              <a:cs typeface="Proxima Nova"/>
              <a:sym typeface="Proxima Nova"/>
            </a:endParaRPr>
          </a:p>
          <a:p>
            <a:pPr marL="457200" lvl="0" indent="0" algn="l" rtl="0">
              <a:lnSpc>
                <a:spcPct val="200000"/>
              </a:lnSpc>
              <a:spcBef>
                <a:spcPts val="1600"/>
              </a:spcBef>
              <a:spcAft>
                <a:spcPts val="0"/>
              </a:spcAft>
              <a:buNone/>
            </a:pPr>
            <a:r>
              <a:rPr lang="fr" sz="2400" b="1">
                <a:solidFill>
                  <a:srgbClr val="616161"/>
                </a:solidFill>
                <a:latin typeface="Proxima Nova"/>
                <a:ea typeface="Proxima Nova"/>
                <a:cs typeface="Proxima Nova"/>
                <a:sym typeface="Proxima Nova"/>
              </a:rPr>
              <a:t>Modélisation des oxydes d’azote</a:t>
            </a:r>
            <a:endParaRPr sz="2400" b="1">
              <a:solidFill>
                <a:srgbClr val="616161"/>
              </a:solidFill>
              <a:latin typeface="Proxima Nova"/>
              <a:ea typeface="Proxima Nova"/>
              <a:cs typeface="Proxima Nova"/>
              <a:sym typeface="Proxima Nova"/>
            </a:endParaRPr>
          </a:p>
          <a:p>
            <a:pPr marL="457200" lvl="0" indent="0" algn="l" rtl="0">
              <a:lnSpc>
                <a:spcPct val="200000"/>
              </a:lnSpc>
              <a:spcBef>
                <a:spcPts val="1600"/>
              </a:spcBef>
              <a:spcAft>
                <a:spcPts val="0"/>
              </a:spcAft>
              <a:buNone/>
            </a:pPr>
            <a:r>
              <a:rPr lang="fr" sz="2400" b="1">
                <a:solidFill>
                  <a:srgbClr val="616161"/>
                </a:solidFill>
                <a:latin typeface="Proxima Nova"/>
                <a:ea typeface="Proxima Nova"/>
                <a:cs typeface="Proxima Nova"/>
                <a:sym typeface="Proxima Nova"/>
              </a:rPr>
              <a:t>Spatialisation dans Bruxelles</a:t>
            </a:r>
            <a:endParaRPr sz="2400" b="1">
              <a:solidFill>
                <a:srgbClr val="616161"/>
              </a:solidFill>
              <a:latin typeface="Proxima Nova"/>
              <a:ea typeface="Proxima Nova"/>
              <a:cs typeface="Proxima Nova"/>
              <a:sym typeface="Proxima Nova"/>
            </a:endParaRPr>
          </a:p>
          <a:p>
            <a:pPr marL="457200" lvl="0" indent="0" algn="l" rtl="0">
              <a:lnSpc>
                <a:spcPct val="200000"/>
              </a:lnSpc>
              <a:spcBef>
                <a:spcPts val="1600"/>
              </a:spcBef>
              <a:spcAft>
                <a:spcPts val="1600"/>
              </a:spcAft>
              <a:buNone/>
            </a:pPr>
            <a:r>
              <a:rPr lang="fr" sz="2400" b="1">
                <a:solidFill>
                  <a:srgbClr val="616161"/>
                </a:solidFill>
                <a:latin typeface="Proxima Nova"/>
                <a:ea typeface="Proxima Nova"/>
                <a:cs typeface="Proxima Nova"/>
                <a:sym typeface="Proxima Nova"/>
              </a:rPr>
              <a:t>Validation des résultats</a:t>
            </a:r>
            <a:endParaRPr sz="2400" b="1">
              <a:solidFill>
                <a:srgbClr val="616161"/>
              </a:solidFill>
              <a:latin typeface="Proxima Nova"/>
              <a:ea typeface="Proxima Nova"/>
              <a:cs typeface="Proxima Nova"/>
              <a:sym typeface="Proxima Nova"/>
            </a:endParaRPr>
          </a:p>
        </p:txBody>
      </p:sp>
      <p:pic>
        <p:nvPicPr>
          <p:cNvPr id="68" name="Google Shape;68;p14"/>
          <p:cNvPicPr preferRelativeResize="0"/>
          <p:nvPr/>
        </p:nvPicPr>
        <p:blipFill>
          <a:blip r:embed="rId3">
            <a:alphaModFix/>
          </a:blip>
          <a:stretch>
            <a:fillRect/>
          </a:stretch>
        </p:blipFill>
        <p:spPr>
          <a:xfrm>
            <a:off x="1353525" y="3523938"/>
            <a:ext cx="914400" cy="914400"/>
          </a:xfrm>
          <a:prstGeom prst="rect">
            <a:avLst/>
          </a:prstGeom>
          <a:noFill/>
          <a:ln>
            <a:noFill/>
          </a:ln>
        </p:spPr>
      </p:pic>
      <p:pic>
        <p:nvPicPr>
          <p:cNvPr id="69" name="Google Shape;69;p14"/>
          <p:cNvPicPr preferRelativeResize="0"/>
          <p:nvPr/>
        </p:nvPicPr>
        <p:blipFill>
          <a:blip r:embed="rId4">
            <a:alphaModFix/>
          </a:blip>
          <a:stretch>
            <a:fillRect/>
          </a:stretch>
        </p:blipFill>
        <p:spPr>
          <a:xfrm>
            <a:off x="1353525" y="771788"/>
            <a:ext cx="914400" cy="914400"/>
          </a:xfrm>
          <a:prstGeom prst="rect">
            <a:avLst/>
          </a:prstGeom>
          <a:noFill/>
          <a:ln>
            <a:noFill/>
          </a:ln>
        </p:spPr>
      </p:pic>
      <p:pic>
        <p:nvPicPr>
          <p:cNvPr id="70" name="Google Shape;70;p14"/>
          <p:cNvPicPr preferRelativeResize="0"/>
          <p:nvPr/>
        </p:nvPicPr>
        <p:blipFill>
          <a:blip r:embed="rId5">
            <a:alphaModFix/>
          </a:blip>
          <a:stretch>
            <a:fillRect/>
          </a:stretch>
        </p:blipFill>
        <p:spPr>
          <a:xfrm>
            <a:off x="1353525" y="2609538"/>
            <a:ext cx="914400" cy="914400"/>
          </a:xfrm>
          <a:prstGeom prst="rect">
            <a:avLst/>
          </a:prstGeom>
          <a:noFill/>
          <a:ln>
            <a:noFill/>
          </a:ln>
        </p:spPr>
      </p:pic>
      <p:pic>
        <p:nvPicPr>
          <p:cNvPr id="71" name="Google Shape;71;p14"/>
          <p:cNvPicPr preferRelativeResize="0"/>
          <p:nvPr/>
        </p:nvPicPr>
        <p:blipFill>
          <a:blip r:embed="rId6">
            <a:alphaModFix/>
          </a:blip>
          <a:stretch>
            <a:fillRect/>
          </a:stretch>
        </p:blipFill>
        <p:spPr>
          <a:xfrm>
            <a:off x="1501450" y="1838588"/>
            <a:ext cx="618550" cy="618550"/>
          </a:xfrm>
          <a:prstGeom prst="rect">
            <a:avLst/>
          </a:prstGeom>
          <a:noFill/>
          <a:ln>
            <a:noFill/>
          </a:ln>
        </p:spPr>
      </p:pic>
      <p:pic>
        <p:nvPicPr>
          <p:cNvPr id="72" name="Google Shape;72;p14"/>
          <p:cNvPicPr preferRelativeResize="0"/>
          <p:nvPr/>
        </p:nvPicPr>
        <p:blipFill>
          <a:blip r:embed="rId7">
            <a:alphaModFix/>
          </a:blip>
          <a:stretch>
            <a:fillRect/>
          </a:stretch>
        </p:blipFill>
        <p:spPr>
          <a:xfrm>
            <a:off x="1644800" y="1981938"/>
            <a:ext cx="331850" cy="2576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33"/>
          <p:cNvPicPr preferRelativeResize="0"/>
          <p:nvPr/>
        </p:nvPicPr>
        <p:blipFill>
          <a:blip r:embed="rId3">
            <a:alphaModFix/>
          </a:blip>
          <a:stretch>
            <a:fillRect/>
          </a:stretch>
        </p:blipFill>
        <p:spPr>
          <a:xfrm>
            <a:off x="228725" y="445024"/>
            <a:ext cx="6066917" cy="4503001"/>
          </a:xfrm>
          <a:prstGeom prst="rect">
            <a:avLst/>
          </a:prstGeom>
          <a:noFill/>
          <a:ln>
            <a:noFill/>
          </a:ln>
        </p:spPr>
      </p:pic>
      <p:sp>
        <p:nvSpPr>
          <p:cNvPr id="276" name="Google Shape;276;p33"/>
          <p:cNvSpPr txBox="1"/>
          <p:nvPr/>
        </p:nvSpPr>
        <p:spPr>
          <a:xfrm>
            <a:off x="5483050" y="1012650"/>
            <a:ext cx="3365700" cy="21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Le graphique ci-contre représente l’évolution annuelle moyenne de l’ozone à la station de Molenbeek - Saint - Jean.</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On remarque que la concentration moyenne en ozone varie au cours de l’année. La moyenne est plus élevée pendant les mois printaniers et estivaux. A l’inverse, elle est plus basse durant l’automne et l’hiver.</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fr">
                <a:latin typeface="Proxima Nova"/>
                <a:ea typeface="Proxima Nova"/>
                <a:cs typeface="Proxima Nova"/>
                <a:sym typeface="Proxima Nova"/>
              </a:rPr>
              <a:t>Cependant, l’écart-type représenté par les barres d’erreur de ces moyennes est relativement grand.</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p:nvPr/>
        </p:nvSpPr>
        <p:spPr>
          <a:xfrm>
            <a:off x="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88" name="Google Shape;88;p16"/>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89" name="Google Shape;89;p16"/>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90" name="Google Shape;90;p16"/>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91" name="Google Shape;91;p16"/>
          <p:cNvPicPr preferRelativeResize="0"/>
          <p:nvPr/>
        </p:nvPicPr>
        <p:blipFill>
          <a:blip r:embed="rId3">
            <a:alphaModFix/>
          </a:blip>
          <a:stretch>
            <a:fillRect/>
          </a:stretch>
        </p:blipFill>
        <p:spPr>
          <a:xfrm>
            <a:off x="1402600" y="523950"/>
            <a:ext cx="6338806" cy="44247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p:nvPr/>
        </p:nvSpPr>
        <p:spPr>
          <a:xfrm>
            <a:off x="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97" name="Google Shape;97;p17"/>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98" name="Google Shape;98;p17"/>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99" name="Google Shape;99;p17"/>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00" name="Google Shape;100;p17"/>
          <p:cNvPicPr preferRelativeResize="0"/>
          <p:nvPr/>
        </p:nvPicPr>
        <p:blipFill>
          <a:blip r:embed="rId3">
            <a:alphaModFix/>
          </a:blip>
          <a:stretch>
            <a:fillRect/>
          </a:stretch>
        </p:blipFill>
        <p:spPr>
          <a:xfrm>
            <a:off x="1622200" y="523950"/>
            <a:ext cx="5899601" cy="44247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p:nvPr/>
        </p:nvSpPr>
        <p:spPr>
          <a:xfrm>
            <a:off x="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06" name="Google Shape;106;p18"/>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07" name="Google Shape;107;p18"/>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08" name="Google Shape;108;p18"/>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09" name="Google Shape;109;p18"/>
          <p:cNvPicPr preferRelativeResize="0"/>
          <p:nvPr/>
        </p:nvPicPr>
        <p:blipFill>
          <a:blip r:embed="rId3">
            <a:alphaModFix/>
          </a:blip>
          <a:stretch>
            <a:fillRect/>
          </a:stretch>
        </p:blipFill>
        <p:spPr>
          <a:xfrm>
            <a:off x="606925" y="523950"/>
            <a:ext cx="7930160" cy="44247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15" name="Google Shape;115;p19"/>
          <p:cNvSpPr/>
          <p:nvPr/>
        </p:nvSpPr>
        <p:spPr>
          <a:xfrm>
            <a:off x="2286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16" name="Google Shape;116;p19"/>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17" name="Google Shape;117;p19"/>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18" name="Google Shape;118;p19"/>
          <p:cNvPicPr preferRelativeResize="0"/>
          <p:nvPr/>
        </p:nvPicPr>
        <p:blipFill>
          <a:blip r:embed="rId3">
            <a:alphaModFix/>
          </a:blip>
          <a:stretch>
            <a:fillRect/>
          </a:stretch>
        </p:blipFill>
        <p:spPr>
          <a:xfrm>
            <a:off x="152400" y="998725"/>
            <a:ext cx="8839202" cy="358307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92175" y="1407225"/>
            <a:ext cx="3609975" cy="2838450"/>
          </a:xfrm>
          <a:prstGeom prst="rect">
            <a:avLst/>
          </a:prstGeom>
          <a:noFill/>
          <a:ln>
            <a:noFill/>
          </a:ln>
        </p:spPr>
      </p:pic>
      <p:pic>
        <p:nvPicPr>
          <p:cNvPr id="124" name="Google Shape;124;p20"/>
          <p:cNvPicPr preferRelativeResize="0"/>
          <p:nvPr/>
        </p:nvPicPr>
        <p:blipFill>
          <a:blip r:embed="rId4">
            <a:alphaModFix/>
          </a:blip>
          <a:stretch>
            <a:fillRect/>
          </a:stretch>
        </p:blipFill>
        <p:spPr>
          <a:xfrm>
            <a:off x="5021475" y="1407225"/>
            <a:ext cx="3609975" cy="2838450"/>
          </a:xfrm>
          <a:prstGeom prst="rect">
            <a:avLst/>
          </a:prstGeom>
          <a:noFill/>
          <a:ln>
            <a:noFill/>
          </a:ln>
        </p:spPr>
      </p:pic>
      <p:sp>
        <p:nvSpPr>
          <p:cNvPr id="125" name="Google Shape;125;p20"/>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26" name="Google Shape;126;p20"/>
          <p:cNvSpPr/>
          <p:nvPr/>
        </p:nvSpPr>
        <p:spPr>
          <a:xfrm>
            <a:off x="2286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27" name="Google Shape;127;p20"/>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28" name="Google Shape;128;p20"/>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sp>
        <p:nvSpPr>
          <p:cNvPr id="129" name="Google Shape;129;p20"/>
          <p:cNvSpPr txBox="1"/>
          <p:nvPr/>
        </p:nvSpPr>
        <p:spPr>
          <a:xfrm>
            <a:off x="1556525" y="10895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Toutes les heures (R² = 0.71)</a:t>
            </a:r>
            <a:endParaRPr>
              <a:latin typeface="Proxima Nova"/>
              <a:ea typeface="Proxima Nova"/>
              <a:cs typeface="Proxima Nova"/>
              <a:sym typeface="Proxima Nova"/>
            </a:endParaRPr>
          </a:p>
        </p:txBody>
      </p:sp>
      <p:sp>
        <p:nvSpPr>
          <p:cNvPr id="130" name="Google Shape;130;p20"/>
          <p:cNvSpPr txBox="1"/>
          <p:nvPr/>
        </p:nvSpPr>
        <p:spPr>
          <a:xfrm>
            <a:off x="5723700" y="10895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Heures de pointe (R² = 0.82)</a:t>
            </a:r>
            <a:endParaRPr>
              <a:latin typeface="Proxima Nova"/>
              <a:ea typeface="Proxima Nova"/>
              <a:cs typeface="Proxima Nova"/>
              <a:sym typeface="Proxima Nova"/>
            </a:endParaRPr>
          </a:p>
        </p:txBody>
      </p:sp>
      <p:sp>
        <p:nvSpPr>
          <p:cNvPr id="131" name="Google Shape;131;p20"/>
          <p:cNvSpPr txBox="1"/>
          <p:nvPr/>
        </p:nvSpPr>
        <p:spPr>
          <a:xfrm>
            <a:off x="1325575" y="43055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log(NOx) = 3.69 + 0.82 * log(BC)</a:t>
            </a:r>
            <a:endParaRPr>
              <a:latin typeface="Proxima Nova"/>
              <a:ea typeface="Proxima Nova"/>
              <a:cs typeface="Proxima Nova"/>
              <a:sym typeface="Proxima Nova"/>
            </a:endParaRPr>
          </a:p>
        </p:txBody>
      </p:sp>
      <p:sp>
        <p:nvSpPr>
          <p:cNvPr id="132" name="Google Shape;132;p20"/>
          <p:cNvSpPr txBox="1"/>
          <p:nvPr/>
        </p:nvSpPr>
        <p:spPr>
          <a:xfrm>
            <a:off x="5720400" y="43055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log(NOx) = 3.98 + 0.88 * log(BC)</a:t>
            </a:r>
            <a:endParaRPr>
              <a:latin typeface="Proxima Nova"/>
              <a:ea typeface="Proxima Nova"/>
              <a:cs typeface="Proxima Nova"/>
              <a:sym typeface="Proxima Nova"/>
            </a:endParaRPr>
          </a:p>
        </p:txBody>
      </p:sp>
      <p:pic>
        <p:nvPicPr>
          <p:cNvPr id="133" name="Google Shape;133;p20"/>
          <p:cNvPicPr preferRelativeResize="0"/>
          <p:nvPr/>
        </p:nvPicPr>
        <p:blipFill>
          <a:blip r:embed="rId5">
            <a:alphaModFix/>
          </a:blip>
          <a:stretch>
            <a:fillRect/>
          </a:stretch>
        </p:blipFill>
        <p:spPr>
          <a:xfrm>
            <a:off x="74800" y="496125"/>
            <a:ext cx="1120935" cy="5934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39" name="Google Shape;139;p21"/>
          <p:cNvSpPr/>
          <p:nvPr/>
        </p:nvSpPr>
        <p:spPr>
          <a:xfrm>
            <a:off x="2286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40" name="Google Shape;140;p21"/>
          <p:cNvSpPr/>
          <p:nvPr/>
        </p:nvSpPr>
        <p:spPr>
          <a:xfrm>
            <a:off x="4572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41" name="Google Shape;141;p21"/>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42" name="Google Shape;142;p21"/>
          <p:cNvPicPr preferRelativeResize="0"/>
          <p:nvPr/>
        </p:nvPicPr>
        <p:blipFill>
          <a:blip r:embed="rId3">
            <a:alphaModFix/>
          </a:blip>
          <a:stretch>
            <a:fillRect/>
          </a:stretch>
        </p:blipFill>
        <p:spPr>
          <a:xfrm>
            <a:off x="1404413" y="566375"/>
            <a:ext cx="7070671" cy="4424700"/>
          </a:xfrm>
          <a:prstGeom prst="rect">
            <a:avLst/>
          </a:prstGeom>
          <a:noFill/>
          <a:ln>
            <a:noFill/>
          </a:ln>
        </p:spPr>
      </p:pic>
      <p:pic>
        <p:nvPicPr>
          <p:cNvPr id="143" name="Google Shape;143;p21"/>
          <p:cNvPicPr preferRelativeResize="0"/>
          <p:nvPr/>
        </p:nvPicPr>
        <p:blipFill>
          <a:blip r:embed="rId4">
            <a:alphaModFix/>
          </a:blip>
          <a:stretch>
            <a:fillRect/>
          </a:stretch>
        </p:blipFill>
        <p:spPr>
          <a:xfrm>
            <a:off x="66524" y="466624"/>
            <a:ext cx="1404425" cy="587325"/>
          </a:xfrm>
          <a:prstGeom prst="rect">
            <a:avLst/>
          </a:prstGeom>
          <a:noFill/>
          <a:ln>
            <a:noFill/>
          </a:ln>
        </p:spPr>
      </p:pic>
      <p:sp>
        <p:nvSpPr>
          <p:cNvPr id="144" name="Google Shape;144;p21"/>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45" name="Google Shape;145;p21"/>
          <p:cNvSpPr/>
          <p:nvPr/>
        </p:nvSpPr>
        <p:spPr>
          <a:xfrm>
            <a:off x="2286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46" name="Google Shape;146;p21"/>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47" name="Google Shape;147;p21"/>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Analyse</a:t>
            </a:r>
            <a:endParaRPr sz="1800">
              <a:solidFill>
                <a:srgbClr val="FFFFFF"/>
              </a:solidFill>
            </a:endParaRPr>
          </a:p>
        </p:txBody>
      </p:sp>
      <p:sp>
        <p:nvSpPr>
          <p:cNvPr id="153" name="Google Shape;153;p22"/>
          <p:cNvSpPr/>
          <p:nvPr/>
        </p:nvSpPr>
        <p:spPr>
          <a:xfrm>
            <a:off x="2286000" y="0"/>
            <a:ext cx="2286000" cy="414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Modélisation</a:t>
            </a:r>
            <a:endParaRPr sz="1800">
              <a:solidFill>
                <a:srgbClr val="FFFFFF"/>
              </a:solidFill>
            </a:endParaRPr>
          </a:p>
        </p:txBody>
      </p:sp>
      <p:sp>
        <p:nvSpPr>
          <p:cNvPr id="154" name="Google Shape;154;p22"/>
          <p:cNvSpPr/>
          <p:nvPr/>
        </p:nvSpPr>
        <p:spPr>
          <a:xfrm>
            <a:off x="4572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Spatialisation</a:t>
            </a:r>
            <a:endParaRPr sz="1800">
              <a:solidFill>
                <a:srgbClr val="FFFFFF"/>
              </a:solidFill>
            </a:endParaRPr>
          </a:p>
        </p:txBody>
      </p:sp>
      <p:sp>
        <p:nvSpPr>
          <p:cNvPr id="155" name="Google Shape;155;p22"/>
          <p:cNvSpPr/>
          <p:nvPr/>
        </p:nvSpPr>
        <p:spPr>
          <a:xfrm>
            <a:off x="6858000" y="0"/>
            <a:ext cx="2286000" cy="414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800">
                <a:solidFill>
                  <a:srgbClr val="FFFFFF"/>
                </a:solidFill>
              </a:rPr>
              <a:t>Validation</a:t>
            </a:r>
            <a:endParaRPr sz="1800">
              <a:solidFill>
                <a:srgbClr val="FFFFFF"/>
              </a:solidFill>
            </a:endParaRPr>
          </a:p>
        </p:txBody>
      </p:sp>
      <p:pic>
        <p:nvPicPr>
          <p:cNvPr id="156" name="Google Shape;156;p22"/>
          <p:cNvPicPr preferRelativeResize="0"/>
          <p:nvPr/>
        </p:nvPicPr>
        <p:blipFill>
          <a:blip r:embed="rId3">
            <a:alphaModFix/>
          </a:blip>
          <a:stretch>
            <a:fillRect/>
          </a:stretch>
        </p:blipFill>
        <p:spPr>
          <a:xfrm>
            <a:off x="166550" y="1507875"/>
            <a:ext cx="3667125" cy="2838453"/>
          </a:xfrm>
          <a:prstGeom prst="rect">
            <a:avLst/>
          </a:prstGeom>
          <a:noFill/>
          <a:ln>
            <a:noFill/>
          </a:ln>
        </p:spPr>
      </p:pic>
      <p:sp>
        <p:nvSpPr>
          <p:cNvPr id="157" name="Google Shape;157;p22"/>
          <p:cNvSpPr/>
          <p:nvPr/>
        </p:nvSpPr>
        <p:spPr>
          <a:xfrm>
            <a:off x="4197000" y="2824500"/>
            <a:ext cx="375000" cy="205200"/>
          </a:xfrm>
          <a:prstGeom prst="right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22"/>
          <p:cNvPicPr preferRelativeResize="0"/>
          <p:nvPr/>
        </p:nvPicPr>
        <p:blipFill>
          <a:blip r:embed="rId4">
            <a:alphaModFix/>
          </a:blip>
          <a:stretch>
            <a:fillRect/>
          </a:stretch>
        </p:blipFill>
        <p:spPr>
          <a:xfrm>
            <a:off x="5104900" y="1507875"/>
            <a:ext cx="3667125" cy="2838450"/>
          </a:xfrm>
          <a:prstGeom prst="rect">
            <a:avLst/>
          </a:prstGeom>
          <a:noFill/>
          <a:ln>
            <a:noFill/>
          </a:ln>
        </p:spPr>
      </p:pic>
      <p:sp>
        <p:nvSpPr>
          <p:cNvPr id="159" name="Google Shape;159;p22"/>
          <p:cNvSpPr txBox="1"/>
          <p:nvPr/>
        </p:nvSpPr>
        <p:spPr>
          <a:xfrm>
            <a:off x="1029700" y="11234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où le BC est mesuré</a:t>
            </a:r>
            <a:endParaRPr>
              <a:latin typeface="Proxima Nova"/>
              <a:ea typeface="Proxima Nova"/>
              <a:cs typeface="Proxima Nova"/>
              <a:sym typeface="Proxima Nova"/>
            </a:endParaRPr>
          </a:p>
        </p:txBody>
      </p:sp>
      <p:sp>
        <p:nvSpPr>
          <p:cNvPr id="160" name="Google Shape;160;p22"/>
          <p:cNvSpPr txBox="1"/>
          <p:nvPr/>
        </p:nvSpPr>
        <p:spPr>
          <a:xfrm>
            <a:off x="5375925" y="11234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BC mesuré + BC estimé sur base des NOx</a:t>
            </a:r>
            <a:endParaRPr>
              <a:latin typeface="Proxima Nova"/>
              <a:ea typeface="Proxima Nova"/>
              <a:cs typeface="Proxima Nova"/>
              <a:sym typeface="Proxima Nova"/>
            </a:endParaRPr>
          </a:p>
        </p:txBody>
      </p:sp>
      <p:sp>
        <p:nvSpPr>
          <p:cNvPr id="161" name="Google Shape;161;p22"/>
          <p:cNvSpPr txBox="1"/>
          <p:nvPr/>
        </p:nvSpPr>
        <p:spPr>
          <a:xfrm>
            <a:off x="1492825" y="43463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R² = 0.91</a:t>
            </a:r>
            <a:endParaRPr>
              <a:latin typeface="Proxima Nova"/>
              <a:ea typeface="Proxima Nova"/>
              <a:cs typeface="Proxima Nova"/>
              <a:sym typeface="Proxima Nova"/>
            </a:endParaRPr>
          </a:p>
        </p:txBody>
      </p:sp>
      <p:sp>
        <p:nvSpPr>
          <p:cNvPr id="162" name="Google Shape;162;p22"/>
          <p:cNvSpPr txBox="1"/>
          <p:nvPr/>
        </p:nvSpPr>
        <p:spPr>
          <a:xfrm>
            <a:off x="6519875" y="434632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latin typeface="Proxima Nova"/>
                <a:ea typeface="Proxima Nova"/>
                <a:cs typeface="Proxima Nova"/>
                <a:sym typeface="Proxima Nova"/>
              </a:rPr>
              <a:t>R² = 0.79</a:t>
            </a:r>
            <a:endParaRPr>
              <a:latin typeface="Proxima Nova"/>
              <a:ea typeface="Proxima Nova"/>
              <a:cs typeface="Proxima Nova"/>
              <a:sym typeface="Proxima Nova"/>
            </a:endParaRPr>
          </a:p>
        </p:txBody>
      </p:sp>
      <p:pic>
        <p:nvPicPr>
          <p:cNvPr id="163" name="Google Shape;163;p22"/>
          <p:cNvPicPr preferRelativeResize="0"/>
          <p:nvPr/>
        </p:nvPicPr>
        <p:blipFill>
          <a:blip r:embed="rId5">
            <a:alphaModFix/>
          </a:blip>
          <a:stretch>
            <a:fillRect/>
          </a:stretch>
        </p:blipFill>
        <p:spPr>
          <a:xfrm>
            <a:off x="81157" y="522050"/>
            <a:ext cx="1256300" cy="664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500"/>
                                        <p:tgtEl>
                                          <p:spTgt spid="158"/>
                                        </p:tgtEl>
                                      </p:cBhvr>
                                    </p:animEffect>
                                  </p:childTnLst>
                                </p:cTn>
                              </p:par>
                              <p:par>
                                <p:cTn id="13" presetID="10" presetClass="entr" presetSubtype="0" fill="hold" nodeType="with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fade">
                                      <p:cBhvr>
                                        <p:cTn id="15" dur="1000"/>
                                        <p:tgtEl>
                                          <p:spTgt spid="160"/>
                                        </p:tgtEl>
                                      </p:cBhvr>
                                    </p:animEffect>
                                  </p:childTnLst>
                                </p:cTn>
                              </p:par>
                              <p:par>
                                <p:cTn id="16" presetID="10" presetClass="entr" presetSubtype="0" fill="hold" nodeType="with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fade">
                                      <p:cBhvr>
                                        <p:cTn id="18"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548</Words>
  <Application>Microsoft Office PowerPoint</Application>
  <PresentationFormat>Affichage à l'écran (16:9)</PresentationFormat>
  <Paragraphs>145</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Proxima Nova</vt:lpstr>
      <vt:lpstr>Times New Roman</vt:lpstr>
      <vt:lpstr>Arial</vt:lpstr>
      <vt:lpstr>Spearmint</vt:lpstr>
      <vt:lpstr>Spatialisation des oxydes d’azote à Bruxelles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Limites du modèle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Spatialisation des oxydes d’azote à Bruxelles</dc:title>
  <cp:lastModifiedBy>Guillaume De Meue</cp:lastModifiedBy>
  <cp:revision>3</cp:revision>
  <dcterms:modified xsi:type="dcterms:W3CDTF">2020-01-16T07:44:18Z</dcterms:modified>
</cp:coreProperties>
</file>