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64" r:id="rId5"/>
    <p:sldId id="259" r:id="rId6"/>
    <p:sldId id="265" r:id="rId7"/>
    <p:sldId id="260" r:id="rId8"/>
    <p:sldId id="266" r:id="rId9"/>
    <p:sldId id="262" r:id="rId10"/>
    <p:sldId id="261" r:id="rId11"/>
    <p:sldId id="263" r:id="rId12"/>
  </p:sldIdLst>
  <p:sldSz cx="14630400" cy="8229600"/>
  <p:notesSz cx="8229600" cy="14630400"/>
  <p:embeddedFontLst>
    <p:embeddedFont>
      <p:font typeface="Consolas" panose="020B0609020204030204" pitchFamily="49" charset="0"/>
      <p:regular r:id="rId14"/>
      <p:bold r:id="rId15"/>
      <p:italic r:id="rId16"/>
      <p:boldItalic r:id="rId17"/>
    </p:embeddedFont>
    <p:embeddedFont>
      <p:font typeface="Roboto" panose="02000000000000000000" pitchFamily="2" charset="0"/>
      <p:regular r:id="rId18"/>
      <p:bold r:id="rId19"/>
    </p:embeddedFont>
    <p:embeddedFont>
      <p:font typeface="Roboto Bold" panose="02000000000000000000" pitchFamily="2" charset="0"/>
      <p:bold r:id="rId20"/>
    </p:embeddedFont>
    <p:embeddedFont>
      <p:font typeface="Roboto Medium" panose="02000000000000000000" pitchFamily="2"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79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36970" y="1057989"/>
            <a:ext cx="7642860" cy="2774275"/>
          </a:xfrm>
          <a:prstGeom prst="rect">
            <a:avLst/>
          </a:prstGeom>
          <a:noFill/>
          <a:ln/>
        </p:spPr>
        <p:txBody>
          <a:bodyPr wrap="square" lIns="0" tIns="0" rIns="0" bIns="0" rtlCol="0" anchor="t"/>
          <a:lstStyle/>
          <a:p>
            <a:pPr marL="0" indent="0">
              <a:lnSpc>
                <a:spcPts val="7250"/>
              </a:lnSpc>
              <a:buNone/>
            </a:pPr>
            <a:r>
              <a:rPr lang="en-US" sz="5800" dirty="0">
                <a:solidFill>
                  <a:srgbClr val="FFFFFF"/>
                </a:solidFill>
                <a:latin typeface="Roboto Medium" pitchFamily="34" charset="0"/>
                <a:ea typeface="Roboto Medium" pitchFamily="34" charset="-122"/>
                <a:cs typeface="Roboto Medium" pitchFamily="34" charset="-120"/>
              </a:rPr>
              <a:t>Implementing a Multilingual Solution Using AWS</a:t>
            </a:r>
            <a:endParaRPr lang="en-US" sz="5800" dirty="0"/>
          </a:p>
        </p:txBody>
      </p:sp>
      <p:sp>
        <p:nvSpPr>
          <p:cNvPr id="4" name="Text 1"/>
          <p:cNvSpPr/>
          <p:nvPr/>
        </p:nvSpPr>
        <p:spPr>
          <a:xfrm>
            <a:off x="6236970" y="4153853"/>
            <a:ext cx="7642860" cy="2401133"/>
          </a:xfrm>
          <a:prstGeom prst="rect">
            <a:avLst/>
          </a:prstGeom>
          <a:noFill/>
          <a:ln/>
        </p:spPr>
        <p:txBody>
          <a:bodyPr wrap="square" lIns="0" tIns="0" rIns="0" bIns="0" rtlCol="0" anchor="t"/>
          <a:lstStyle/>
          <a:p>
            <a:pPr marL="0" indent="0">
              <a:lnSpc>
                <a:spcPts val="2700"/>
              </a:lnSpc>
              <a:buNone/>
            </a:pPr>
            <a:r>
              <a:rPr lang="en-US" sz="1650" dirty="0">
                <a:solidFill>
                  <a:srgbClr val="CFD0D8"/>
                </a:solidFill>
                <a:latin typeface="Roboto" pitchFamily="34" charset="0"/>
                <a:ea typeface="Roboto" pitchFamily="34" charset="-122"/>
                <a:cs typeface="Roboto" pitchFamily="34" charset="-120"/>
              </a:rPr>
              <a:t>This presentation details a robust, scalable solution for multilingual audio transcription and translation leveraging the power of Amazon Web Services (AWS). We'll explore the architecture, technical intricacies, and implementation steps involved in automating the process of converting multimedia content for a global audience. This solution offers significant advantages for businesses seeking to expand their reach and engage with diverse linguistic communities, enhancing accessibility and communication effectiveness.</a:t>
            </a:r>
            <a:endParaRPr lang="en-US" sz="1650" dirty="0"/>
          </a:p>
        </p:txBody>
      </p:sp>
      <p:sp>
        <p:nvSpPr>
          <p:cNvPr id="5" name="Shape 2"/>
          <p:cNvSpPr/>
          <p:nvPr/>
        </p:nvSpPr>
        <p:spPr>
          <a:xfrm>
            <a:off x="6236970" y="6812280"/>
            <a:ext cx="343019" cy="343019"/>
          </a:xfrm>
          <a:prstGeom prst="roundRect">
            <a:avLst>
              <a:gd name="adj" fmla="val 26654750"/>
            </a:avLst>
          </a:prstGeom>
          <a:noFill/>
          <a:ln w="7620">
            <a:solidFill>
              <a:srgbClr val="FFFFFF"/>
            </a:solidFill>
            <a:prstDash val="solid"/>
          </a:ln>
        </p:spPr>
        <p:txBody>
          <a:bodyPr/>
          <a:lstStyle/>
          <a:p>
            <a:endParaRPr lang="en-US"/>
          </a:p>
        </p:txBody>
      </p:sp>
      <p:pic>
        <p:nvPicPr>
          <p:cNvPr id="6" name="Image 1" descr="preencoded.png"/>
          <p:cNvPicPr>
            <a:picLocks noChangeAspect="1"/>
          </p:cNvPicPr>
          <p:nvPr/>
        </p:nvPicPr>
        <p:blipFill>
          <a:blip r:embed="rId3"/>
          <a:stretch>
            <a:fillRect/>
          </a:stretch>
        </p:blipFill>
        <p:spPr>
          <a:xfrm>
            <a:off x="6244590" y="6819900"/>
            <a:ext cx="327779" cy="327779"/>
          </a:xfrm>
          <a:prstGeom prst="rect">
            <a:avLst/>
          </a:prstGeom>
        </p:spPr>
      </p:pic>
      <p:sp>
        <p:nvSpPr>
          <p:cNvPr id="7" name="Text 3"/>
          <p:cNvSpPr/>
          <p:nvPr/>
        </p:nvSpPr>
        <p:spPr>
          <a:xfrm>
            <a:off x="6687145" y="6796207"/>
            <a:ext cx="2423755" cy="375285"/>
          </a:xfrm>
          <a:prstGeom prst="rect">
            <a:avLst/>
          </a:prstGeom>
          <a:noFill/>
          <a:ln/>
        </p:spPr>
        <p:txBody>
          <a:bodyPr wrap="none" lIns="0" tIns="0" rIns="0" bIns="0" rtlCol="0" anchor="t"/>
          <a:lstStyle/>
          <a:p>
            <a:pPr marL="0" indent="0" algn="l">
              <a:lnSpc>
                <a:spcPts val="2950"/>
              </a:lnSpc>
              <a:buNone/>
            </a:pPr>
            <a:r>
              <a:rPr lang="en-US" sz="2100" b="1" dirty="0">
                <a:solidFill>
                  <a:srgbClr val="CFD0D8"/>
                </a:solidFill>
                <a:latin typeface="Roboto Bold" pitchFamily="34" charset="0"/>
                <a:ea typeface="Roboto Bold" pitchFamily="34" charset="-122"/>
                <a:cs typeface="Roboto Bold" pitchFamily="34" charset="-120"/>
              </a:rPr>
              <a:t>by Ahmed Moustafa</a:t>
            </a:r>
            <a:endParaRPr lang="en-US" sz="2100" dirty="0"/>
          </a:p>
        </p:txBody>
      </p:sp>
      <p:pic>
        <p:nvPicPr>
          <p:cNvPr id="1026" name="Picture 2" descr="Amazon Web Services - YouTube">
            <a:extLst>
              <a:ext uri="{FF2B5EF4-FFF2-40B4-BE49-F238E27FC236}">
                <a16:creationId xmlns:a16="http://schemas.microsoft.com/office/drawing/2014/main" id="{5D21D73F-9F39-ADF6-EB80-B26CF58BA9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044" r="16168"/>
          <a:stretch/>
        </p:blipFill>
        <p:spPr bwMode="auto">
          <a:xfrm>
            <a:off x="-1" y="0"/>
            <a:ext cx="5661061"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48057" y="568047"/>
            <a:ext cx="5990153" cy="578644"/>
          </a:xfrm>
          <a:prstGeom prst="rect">
            <a:avLst/>
          </a:prstGeom>
          <a:noFill/>
          <a:ln/>
        </p:spPr>
        <p:txBody>
          <a:bodyPr wrap="none" lIns="0" tIns="0" rIns="0" bIns="0" rtlCol="0" anchor="t"/>
          <a:lstStyle/>
          <a:p>
            <a:pPr marL="0" indent="0">
              <a:lnSpc>
                <a:spcPts val="4550"/>
              </a:lnSpc>
              <a:buNone/>
            </a:pPr>
            <a:r>
              <a:rPr lang="en-US" sz="3600" dirty="0">
                <a:solidFill>
                  <a:srgbClr val="FFFFFF"/>
                </a:solidFill>
                <a:latin typeface="Roboto Medium" pitchFamily="34" charset="0"/>
                <a:ea typeface="Roboto Medium" pitchFamily="34" charset="-122"/>
                <a:cs typeface="Roboto Medium" pitchFamily="34" charset="-120"/>
              </a:rPr>
              <a:t>Data Pipeline and Integration</a:t>
            </a:r>
            <a:endParaRPr lang="en-US" sz="3600" dirty="0"/>
          </a:p>
        </p:txBody>
      </p:sp>
      <p:sp>
        <p:nvSpPr>
          <p:cNvPr id="4" name="Shape 1"/>
          <p:cNvSpPr/>
          <p:nvPr/>
        </p:nvSpPr>
        <p:spPr>
          <a:xfrm>
            <a:off x="914281" y="1424345"/>
            <a:ext cx="22860" cy="6237089"/>
          </a:xfrm>
          <a:prstGeom prst="roundRect">
            <a:avLst>
              <a:gd name="adj" fmla="val 340200"/>
            </a:avLst>
          </a:prstGeom>
          <a:solidFill>
            <a:srgbClr val="313E80"/>
          </a:solidFill>
          <a:ln/>
        </p:spPr>
        <p:txBody>
          <a:bodyPr/>
          <a:lstStyle/>
          <a:p>
            <a:endParaRPr lang="en-US"/>
          </a:p>
        </p:txBody>
      </p:sp>
      <p:sp>
        <p:nvSpPr>
          <p:cNvPr id="5" name="Shape 2"/>
          <p:cNvSpPr/>
          <p:nvPr/>
        </p:nvSpPr>
        <p:spPr>
          <a:xfrm>
            <a:off x="1111151" y="1829395"/>
            <a:ext cx="648057" cy="22860"/>
          </a:xfrm>
          <a:prstGeom prst="roundRect">
            <a:avLst>
              <a:gd name="adj" fmla="val 340200"/>
            </a:avLst>
          </a:prstGeom>
          <a:solidFill>
            <a:srgbClr val="313E80"/>
          </a:solidFill>
          <a:ln/>
        </p:spPr>
        <p:txBody>
          <a:bodyPr/>
          <a:lstStyle/>
          <a:p>
            <a:endParaRPr lang="en-US"/>
          </a:p>
        </p:txBody>
      </p:sp>
      <p:sp>
        <p:nvSpPr>
          <p:cNvPr id="6" name="Shape 3"/>
          <p:cNvSpPr/>
          <p:nvPr/>
        </p:nvSpPr>
        <p:spPr>
          <a:xfrm>
            <a:off x="717411" y="1632585"/>
            <a:ext cx="416600" cy="416600"/>
          </a:xfrm>
          <a:prstGeom prst="roundRect">
            <a:avLst>
              <a:gd name="adj" fmla="val 18668"/>
            </a:avLst>
          </a:prstGeom>
          <a:solidFill>
            <a:srgbClr val="182567"/>
          </a:solidFill>
          <a:ln w="7620">
            <a:solidFill>
              <a:srgbClr val="313E80"/>
            </a:solidFill>
            <a:prstDash val="solid"/>
          </a:ln>
        </p:spPr>
        <p:txBody>
          <a:bodyPr/>
          <a:lstStyle/>
          <a:p>
            <a:endParaRPr lang="en-US"/>
          </a:p>
        </p:txBody>
      </p:sp>
      <p:sp>
        <p:nvSpPr>
          <p:cNvPr id="7" name="Text 4"/>
          <p:cNvSpPr/>
          <p:nvPr/>
        </p:nvSpPr>
        <p:spPr>
          <a:xfrm>
            <a:off x="846713" y="1701998"/>
            <a:ext cx="157877" cy="277773"/>
          </a:xfrm>
          <a:prstGeom prst="rect">
            <a:avLst/>
          </a:prstGeom>
          <a:noFill/>
          <a:ln/>
        </p:spPr>
        <p:txBody>
          <a:bodyPr wrap="none" lIns="0" tIns="0" rIns="0" bIns="0" rtlCol="0" anchor="t"/>
          <a:lstStyle/>
          <a:p>
            <a:pPr marL="0" indent="0" algn="ctr">
              <a:lnSpc>
                <a:spcPts val="2150"/>
              </a:lnSpc>
              <a:buNone/>
            </a:pPr>
            <a:r>
              <a:rPr lang="en-US" sz="2150" dirty="0">
                <a:solidFill>
                  <a:srgbClr val="CFD0D8"/>
                </a:solidFill>
                <a:latin typeface="Roboto Medium" pitchFamily="34" charset="0"/>
                <a:ea typeface="Roboto Medium" pitchFamily="34" charset="-122"/>
                <a:cs typeface="Roboto Medium" pitchFamily="34" charset="-120"/>
              </a:rPr>
              <a:t>1</a:t>
            </a:r>
            <a:endParaRPr lang="en-US" sz="2150" dirty="0"/>
          </a:p>
        </p:txBody>
      </p:sp>
      <p:sp>
        <p:nvSpPr>
          <p:cNvPr id="8" name="Text 5"/>
          <p:cNvSpPr/>
          <p:nvPr/>
        </p:nvSpPr>
        <p:spPr>
          <a:xfrm>
            <a:off x="1944053" y="1609487"/>
            <a:ext cx="2314575" cy="289322"/>
          </a:xfrm>
          <a:prstGeom prst="rect">
            <a:avLst/>
          </a:prstGeom>
          <a:noFill/>
          <a:ln/>
        </p:spPr>
        <p:txBody>
          <a:bodyPr wrap="none" lIns="0" tIns="0" rIns="0" bIns="0" rtlCol="0" anchor="t"/>
          <a:lstStyle/>
          <a:p>
            <a:pPr marL="0" indent="0" algn="l">
              <a:lnSpc>
                <a:spcPts val="2250"/>
              </a:lnSpc>
              <a:buNone/>
            </a:pPr>
            <a:r>
              <a:rPr lang="en-US" sz="1800" dirty="0">
                <a:solidFill>
                  <a:srgbClr val="CFD0D8"/>
                </a:solidFill>
                <a:latin typeface="Roboto Medium" pitchFamily="34" charset="0"/>
                <a:ea typeface="Roboto Medium" pitchFamily="34" charset="-122"/>
                <a:cs typeface="Roboto Medium" pitchFamily="34" charset="-120"/>
              </a:rPr>
              <a:t>API Gateway</a:t>
            </a:r>
            <a:endParaRPr lang="en-US" sz="1800" dirty="0"/>
          </a:p>
        </p:txBody>
      </p:sp>
      <p:sp>
        <p:nvSpPr>
          <p:cNvPr id="9" name="Text 6"/>
          <p:cNvSpPr/>
          <p:nvPr/>
        </p:nvSpPr>
        <p:spPr>
          <a:xfrm>
            <a:off x="1944053" y="2009894"/>
            <a:ext cx="6551890" cy="1184910"/>
          </a:xfrm>
          <a:prstGeom prst="rect">
            <a:avLst/>
          </a:prstGeom>
          <a:noFill/>
          <a:ln/>
        </p:spPr>
        <p:txBody>
          <a:bodyPr wrap="square" lIns="0" tIns="0" rIns="0" bIns="0" rtlCol="0" anchor="t"/>
          <a:lstStyle/>
          <a:p>
            <a:pPr marL="0" indent="0" algn="l">
              <a:lnSpc>
                <a:spcPts val="2300"/>
              </a:lnSpc>
              <a:buNone/>
            </a:pPr>
            <a:r>
              <a:rPr lang="en-US" sz="1450" dirty="0">
                <a:solidFill>
                  <a:srgbClr val="CFD0D8"/>
                </a:solidFill>
                <a:latin typeface="Roboto" pitchFamily="34" charset="0"/>
                <a:ea typeface="Roboto" pitchFamily="34" charset="-122"/>
                <a:cs typeface="Roboto" pitchFamily="34" charset="-120"/>
              </a:rPr>
              <a:t>The process begins with client requests via API Gateway, the entry point for external systems. API Gateway handles authentication, authorization, and request throttling, ensuring secure and controlled access to the translation pipeline.</a:t>
            </a:r>
            <a:endParaRPr lang="en-US" sz="1450" dirty="0"/>
          </a:p>
        </p:txBody>
      </p:sp>
      <p:sp>
        <p:nvSpPr>
          <p:cNvPr id="10" name="Shape 7"/>
          <p:cNvSpPr/>
          <p:nvPr/>
        </p:nvSpPr>
        <p:spPr>
          <a:xfrm>
            <a:off x="1111151" y="3970139"/>
            <a:ext cx="648057" cy="22860"/>
          </a:xfrm>
          <a:prstGeom prst="roundRect">
            <a:avLst>
              <a:gd name="adj" fmla="val 340200"/>
            </a:avLst>
          </a:prstGeom>
          <a:solidFill>
            <a:srgbClr val="313E80"/>
          </a:solidFill>
          <a:ln/>
        </p:spPr>
        <p:txBody>
          <a:bodyPr/>
          <a:lstStyle/>
          <a:p>
            <a:endParaRPr lang="en-US"/>
          </a:p>
        </p:txBody>
      </p:sp>
      <p:sp>
        <p:nvSpPr>
          <p:cNvPr id="11" name="Shape 8"/>
          <p:cNvSpPr/>
          <p:nvPr/>
        </p:nvSpPr>
        <p:spPr>
          <a:xfrm>
            <a:off x="717411" y="3773329"/>
            <a:ext cx="416600" cy="416600"/>
          </a:xfrm>
          <a:prstGeom prst="roundRect">
            <a:avLst>
              <a:gd name="adj" fmla="val 18668"/>
            </a:avLst>
          </a:prstGeom>
          <a:solidFill>
            <a:srgbClr val="182567"/>
          </a:solidFill>
          <a:ln w="7620">
            <a:solidFill>
              <a:srgbClr val="313E80"/>
            </a:solidFill>
            <a:prstDash val="solid"/>
          </a:ln>
        </p:spPr>
        <p:txBody>
          <a:bodyPr/>
          <a:lstStyle/>
          <a:p>
            <a:endParaRPr lang="en-US"/>
          </a:p>
        </p:txBody>
      </p:sp>
      <p:sp>
        <p:nvSpPr>
          <p:cNvPr id="12" name="Text 9"/>
          <p:cNvSpPr/>
          <p:nvPr/>
        </p:nvSpPr>
        <p:spPr>
          <a:xfrm>
            <a:off x="846713" y="3842742"/>
            <a:ext cx="157877" cy="277773"/>
          </a:xfrm>
          <a:prstGeom prst="rect">
            <a:avLst/>
          </a:prstGeom>
          <a:noFill/>
          <a:ln/>
        </p:spPr>
        <p:txBody>
          <a:bodyPr wrap="none" lIns="0" tIns="0" rIns="0" bIns="0" rtlCol="0" anchor="t"/>
          <a:lstStyle/>
          <a:p>
            <a:pPr marL="0" indent="0" algn="ctr">
              <a:lnSpc>
                <a:spcPts val="2150"/>
              </a:lnSpc>
              <a:buNone/>
            </a:pPr>
            <a:r>
              <a:rPr lang="en-US" sz="2150" dirty="0">
                <a:solidFill>
                  <a:srgbClr val="CFD0D8"/>
                </a:solidFill>
                <a:latin typeface="Roboto Medium" pitchFamily="34" charset="0"/>
                <a:ea typeface="Roboto Medium" pitchFamily="34" charset="-122"/>
                <a:cs typeface="Roboto Medium" pitchFamily="34" charset="-120"/>
              </a:rPr>
              <a:t>2</a:t>
            </a:r>
            <a:endParaRPr lang="en-US" sz="2150" dirty="0"/>
          </a:p>
        </p:txBody>
      </p:sp>
      <p:sp>
        <p:nvSpPr>
          <p:cNvPr id="13" name="Text 10"/>
          <p:cNvSpPr/>
          <p:nvPr/>
        </p:nvSpPr>
        <p:spPr>
          <a:xfrm>
            <a:off x="1944053" y="3750231"/>
            <a:ext cx="2314575" cy="289322"/>
          </a:xfrm>
          <a:prstGeom prst="rect">
            <a:avLst/>
          </a:prstGeom>
          <a:noFill/>
          <a:ln/>
        </p:spPr>
        <p:txBody>
          <a:bodyPr wrap="none" lIns="0" tIns="0" rIns="0" bIns="0" rtlCol="0" anchor="t"/>
          <a:lstStyle/>
          <a:p>
            <a:pPr marL="0" indent="0" algn="l">
              <a:lnSpc>
                <a:spcPts val="2250"/>
              </a:lnSpc>
              <a:buNone/>
            </a:pPr>
            <a:r>
              <a:rPr lang="en-US" sz="1800" dirty="0">
                <a:solidFill>
                  <a:srgbClr val="CFD0D8"/>
                </a:solidFill>
                <a:latin typeface="Roboto Medium" pitchFamily="34" charset="0"/>
                <a:ea typeface="Roboto Medium" pitchFamily="34" charset="-122"/>
                <a:cs typeface="Roboto Medium" pitchFamily="34" charset="-120"/>
              </a:rPr>
              <a:t>AWS Lambda</a:t>
            </a:r>
            <a:endParaRPr lang="en-US" sz="1800" dirty="0"/>
          </a:p>
        </p:txBody>
      </p:sp>
      <p:sp>
        <p:nvSpPr>
          <p:cNvPr id="14" name="Text 11"/>
          <p:cNvSpPr/>
          <p:nvPr/>
        </p:nvSpPr>
        <p:spPr>
          <a:xfrm>
            <a:off x="1944053" y="4150638"/>
            <a:ext cx="6551890" cy="1184910"/>
          </a:xfrm>
          <a:prstGeom prst="rect">
            <a:avLst/>
          </a:prstGeom>
          <a:noFill/>
          <a:ln/>
        </p:spPr>
        <p:txBody>
          <a:bodyPr wrap="square" lIns="0" tIns="0" rIns="0" bIns="0" rtlCol="0" anchor="t"/>
          <a:lstStyle/>
          <a:p>
            <a:pPr marL="0" indent="0" algn="l">
              <a:lnSpc>
                <a:spcPts val="2300"/>
              </a:lnSpc>
              <a:buNone/>
            </a:pPr>
            <a:r>
              <a:rPr lang="en-US" sz="1450" dirty="0">
                <a:solidFill>
                  <a:srgbClr val="CFD0D8"/>
                </a:solidFill>
                <a:latin typeface="Roboto" pitchFamily="34" charset="0"/>
                <a:ea typeface="Roboto" pitchFamily="34" charset="-122"/>
                <a:cs typeface="Roboto" pitchFamily="34" charset="-120"/>
              </a:rPr>
              <a:t>AWS Lambda functions orchestrate the workflow, seamlessly connecting the different AWS services. Lambda triggers Transcribe for audio-to-text conversion, passes the output to Translate, and finally invokes Polly for text-to-speech synthesis, ensuring a smooth and automated process.</a:t>
            </a:r>
            <a:endParaRPr lang="en-US" sz="1450" dirty="0"/>
          </a:p>
        </p:txBody>
      </p:sp>
      <p:sp>
        <p:nvSpPr>
          <p:cNvPr id="15" name="Shape 12"/>
          <p:cNvSpPr/>
          <p:nvPr/>
        </p:nvSpPr>
        <p:spPr>
          <a:xfrm>
            <a:off x="1111151" y="6110883"/>
            <a:ext cx="648057" cy="22860"/>
          </a:xfrm>
          <a:prstGeom prst="roundRect">
            <a:avLst>
              <a:gd name="adj" fmla="val 340200"/>
            </a:avLst>
          </a:prstGeom>
          <a:solidFill>
            <a:srgbClr val="313E80"/>
          </a:solidFill>
          <a:ln/>
        </p:spPr>
        <p:txBody>
          <a:bodyPr/>
          <a:lstStyle/>
          <a:p>
            <a:endParaRPr lang="en-US"/>
          </a:p>
        </p:txBody>
      </p:sp>
      <p:sp>
        <p:nvSpPr>
          <p:cNvPr id="16" name="Shape 13"/>
          <p:cNvSpPr/>
          <p:nvPr/>
        </p:nvSpPr>
        <p:spPr>
          <a:xfrm>
            <a:off x="717411" y="5914073"/>
            <a:ext cx="416600" cy="416600"/>
          </a:xfrm>
          <a:prstGeom prst="roundRect">
            <a:avLst>
              <a:gd name="adj" fmla="val 18668"/>
            </a:avLst>
          </a:prstGeom>
          <a:solidFill>
            <a:srgbClr val="182567"/>
          </a:solidFill>
          <a:ln w="7620">
            <a:solidFill>
              <a:srgbClr val="313E80"/>
            </a:solidFill>
            <a:prstDash val="solid"/>
          </a:ln>
        </p:spPr>
        <p:txBody>
          <a:bodyPr/>
          <a:lstStyle/>
          <a:p>
            <a:endParaRPr lang="en-US"/>
          </a:p>
        </p:txBody>
      </p:sp>
      <p:sp>
        <p:nvSpPr>
          <p:cNvPr id="17" name="Text 14"/>
          <p:cNvSpPr/>
          <p:nvPr/>
        </p:nvSpPr>
        <p:spPr>
          <a:xfrm>
            <a:off x="846713" y="5983486"/>
            <a:ext cx="157877" cy="277773"/>
          </a:xfrm>
          <a:prstGeom prst="rect">
            <a:avLst/>
          </a:prstGeom>
          <a:noFill/>
          <a:ln/>
        </p:spPr>
        <p:txBody>
          <a:bodyPr wrap="none" lIns="0" tIns="0" rIns="0" bIns="0" rtlCol="0" anchor="t"/>
          <a:lstStyle/>
          <a:p>
            <a:pPr marL="0" indent="0" algn="ctr">
              <a:lnSpc>
                <a:spcPts val="2150"/>
              </a:lnSpc>
              <a:buNone/>
            </a:pPr>
            <a:r>
              <a:rPr lang="en-US" sz="2150" dirty="0">
                <a:solidFill>
                  <a:srgbClr val="CFD0D8"/>
                </a:solidFill>
                <a:latin typeface="Roboto Medium" pitchFamily="34" charset="0"/>
                <a:ea typeface="Roboto Medium" pitchFamily="34" charset="-122"/>
                <a:cs typeface="Roboto Medium" pitchFamily="34" charset="-120"/>
              </a:rPr>
              <a:t>3</a:t>
            </a:r>
            <a:endParaRPr lang="en-US" sz="2150" dirty="0"/>
          </a:p>
        </p:txBody>
      </p:sp>
      <p:sp>
        <p:nvSpPr>
          <p:cNvPr id="18" name="Text 15"/>
          <p:cNvSpPr/>
          <p:nvPr/>
        </p:nvSpPr>
        <p:spPr>
          <a:xfrm>
            <a:off x="1944053" y="5890974"/>
            <a:ext cx="2314575" cy="289322"/>
          </a:xfrm>
          <a:prstGeom prst="rect">
            <a:avLst/>
          </a:prstGeom>
          <a:noFill/>
          <a:ln/>
        </p:spPr>
        <p:txBody>
          <a:bodyPr wrap="none" lIns="0" tIns="0" rIns="0" bIns="0" rtlCol="0" anchor="t"/>
          <a:lstStyle/>
          <a:p>
            <a:pPr marL="0" indent="0" algn="l">
              <a:lnSpc>
                <a:spcPts val="2250"/>
              </a:lnSpc>
              <a:buNone/>
            </a:pPr>
            <a:r>
              <a:rPr lang="en-US" sz="1800" dirty="0">
                <a:solidFill>
                  <a:srgbClr val="CFD0D8"/>
                </a:solidFill>
                <a:latin typeface="Roboto Medium" pitchFamily="34" charset="0"/>
                <a:ea typeface="Roboto Medium" pitchFamily="34" charset="-122"/>
                <a:cs typeface="Roboto Medium" pitchFamily="34" charset="-120"/>
              </a:rPr>
              <a:t>Amazon S3</a:t>
            </a:r>
            <a:endParaRPr lang="en-US" sz="1800" dirty="0"/>
          </a:p>
        </p:txBody>
      </p:sp>
      <p:sp>
        <p:nvSpPr>
          <p:cNvPr id="19" name="Text 16"/>
          <p:cNvSpPr/>
          <p:nvPr/>
        </p:nvSpPr>
        <p:spPr>
          <a:xfrm>
            <a:off x="1944053" y="6291382"/>
            <a:ext cx="6551890" cy="1184910"/>
          </a:xfrm>
          <a:prstGeom prst="rect">
            <a:avLst/>
          </a:prstGeom>
          <a:noFill/>
          <a:ln/>
        </p:spPr>
        <p:txBody>
          <a:bodyPr wrap="square" lIns="0" tIns="0" rIns="0" bIns="0" rtlCol="0" anchor="t"/>
          <a:lstStyle/>
          <a:p>
            <a:pPr marL="0" indent="0" algn="l">
              <a:lnSpc>
                <a:spcPts val="2300"/>
              </a:lnSpc>
              <a:buNone/>
            </a:pPr>
            <a:r>
              <a:rPr lang="en-US" sz="1450" dirty="0">
                <a:solidFill>
                  <a:srgbClr val="CFD0D8"/>
                </a:solidFill>
                <a:latin typeface="Roboto" pitchFamily="34" charset="0"/>
                <a:ea typeface="Roboto" pitchFamily="34" charset="-122"/>
                <a:cs typeface="Roboto" pitchFamily="34" charset="-120"/>
              </a:rPr>
              <a:t>Amazon S3 provides durable and scalable storage for audio files, transcripts, and translated text. S3's robust infrastructure ensures data availability and facilitates efficient data transfer between the different services involved in the pipeline.</a:t>
            </a:r>
            <a:endParaRPr lang="en-US" sz="14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3244F-2CD0-014A-D38B-69829DC2207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112564-28CD-E869-096E-EA1682FB0757}"/>
              </a:ext>
            </a:extLst>
          </p:cNvPr>
          <p:cNvSpPr txBox="1"/>
          <p:nvPr/>
        </p:nvSpPr>
        <p:spPr>
          <a:xfrm>
            <a:off x="6378084" y="3556471"/>
            <a:ext cx="1874231" cy="1107996"/>
          </a:xfrm>
          <a:prstGeom prst="rect">
            <a:avLst/>
          </a:prstGeom>
          <a:noFill/>
        </p:spPr>
        <p:txBody>
          <a:bodyPr wrap="none" rtlCol="0">
            <a:spAutoFit/>
          </a:bodyPr>
          <a:lstStyle/>
          <a:p>
            <a:r>
              <a:rPr lang="en-US" sz="6600" b="1" dirty="0">
                <a:solidFill>
                  <a:schemeClr val="bg1"/>
                </a:solidFill>
              </a:rPr>
              <a:t>Q&amp;A</a:t>
            </a:r>
          </a:p>
        </p:txBody>
      </p:sp>
    </p:spTree>
    <p:extLst>
      <p:ext uri="{BB962C8B-B14F-4D97-AF65-F5344CB8AC3E}">
        <p14:creationId xmlns:p14="http://schemas.microsoft.com/office/powerpoint/2010/main" val="133356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16161" y="743545"/>
            <a:ext cx="7775377" cy="639485"/>
          </a:xfrm>
          <a:prstGeom prst="rect">
            <a:avLst/>
          </a:prstGeom>
          <a:noFill/>
          <a:ln/>
        </p:spPr>
        <p:txBody>
          <a:bodyPr wrap="none" lIns="0" tIns="0" rIns="0" bIns="0" rtlCol="0" anchor="t"/>
          <a:lstStyle/>
          <a:p>
            <a:pPr marL="0" indent="0">
              <a:lnSpc>
                <a:spcPts val="5000"/>
              </a:lnSpc>
              <a:buNone/>
            </a:pPr>
            <a:r>
              <a:rPr lang="en-US" sz="4000" dirty="0">
                <a:solidFill>
                  <a:srgbClr val="FFFFFF"/>
                </a:solidFill>
                <a:latin typeface="Roboto Medium" pitchFamily="34" charset="0"/>
                <a:ea typeface="Roboto Medium" pitchFamily="34" charset="-122"/>
                <a:cs typeface="Roboto Medium" pitchFamily="34" charset="-120"/>
              </a:rPr>
              <a:t>Project Overview and Architecture</a:t>
            </a:r>
            <a:endParaRPr lang="en-US" sz="4000" dirty="0"/>
          </a:p>
        </p:txBody>
      </p:sp>
      <p:pic>
        <p:nvPicPr>
          <p:cNvPr id="3" name="Image 0" descr="preencoded.png"/>
          <p:cNvPicPr>
            <a:picLocks noChangeAspect="1"/>
          </p:cNvPicPr>
          <p:nvPr/>
        </p:nvPicPr>
        <p:blipFill>
          <a:blip r:embed="rId3"/>
          <a:stretch>
            <a:fillRect/>
          </a:stretch>
        </p:blipFill>
        <p:spPr>
          <a:xfrm>
            <a:off x="716161" y="1792248"/>
            <a:ext cx="3299460" cy="818436"/>
          </a:xfrm>
          <a:prstGeom prst="rect">
            <a:avLst/>
          </a:prstGeom>
        </p:spPr>
      </p:pic>
      <p:sp>
        <p:nvSpPr>
          <p:cNvPr id="4" name="Text 1"/>
          <p:cNvSpPr/>
          <p:nvPr/>
        </p:nvSpPr>
        <p:spPr>
          <a:xfrm>
            <a:off x="920710" y="2917627"/>
            <a:ext cx="2557939" cy="319683"/>
          </a:xfrm>
          <a:prstGeom prst="rect">
            <a:avLst/>
          </a:prstGeom>
          <a:noFill/>
          <a:ln/>
        </p:spPr>
        <p:txBody>
          <a:bodyPr wrap="none" lIns="0" tIns="0" rIns="0" bIns="0" rtlCol="0" anchor="t"/>
          <a:lstStyle/>
          <a:p>
            <a:pPr marL="0" indent="0" algn="l">
              <a:lnSpc>
                <a:spcPts val="2500"/>
              </a:lnSpc>
              <a:buNone/>
            </a:pPr>
            <a:r>
              <a:rPr lang="en-US" sz="2000" dirty="0">
                <a:solidFill>
                  <a:srgbClr val="CFD0D8"/>
                </a:solidFill>
                <a:latin typeface="Roboto Medium" pitchFamily="34" charset="0"/>
                <a:ea typeface="Roboto Medium" pitchFamily="34" charset="-122"/>
                <a:cs typeface="Roboto Medium" pitchFamily="34" charset="-120"/>
              </a:rPr>
              <a:t>Audio Input</a:t>
            </a:r>
            <a:endParaRPr lang="en-US" sz="2000" dirty="0"/>
          </a:p>
        </p:txBody>
      </p:sp>
      <p:sp>
        <p:nvSpPr>
          <p:cNvPr id="5" name="Text 2"/>
          <p:cNvSpPr/>
          <p:nvPr/>
        </p:nvSpPr>
        <p:spPr>
          <a:xfrm>
            <a:off x="920710" y="3360063"/>
            <a:ext cx="2890361" cy="3274219"/>
          </a:xfrm>
          <a:prstGeom prst="rect">
            <a:avLst/>
          </a:prstGeom>
          <a:noFill/>
          <a:ln/>
        </p:spPr>
        <p:txBody>
          <a:bodyPr wrap="square" lIns="0" tIns="0" rIns="0" bIns="0" rtlCol="0" anchor="t"/>
          <a:lstStyle/>
          <a:p>
            <a:pPr marL="0" indent="0" algn="l">
              <a:lnSpc>
                <a:spcPts val="2550"/>
              </a:lnSpc>
              <a:buNone/>
            </a:pPr>
            <a:r>
              <a:rPr lang="en-US" sz="1600" dirty="0">
                <a:solidFill>
                  <a:srgbClr val="CFD0D8"/>
                </a:solidFill>
                <a:latin typeface="Roboto" pitchFamily="34" charset="0"/>
                <a:ea typeface="Roboto" pitchFamily="34" charset="-122"/>
                <a:cs typeface="Roboto" pitchFamily="34" charset="-120"/>
              </a:rPr>
              <a:t>Clients upload diverse audio content, ranging from lectures and podcasts to customer service calls and marketing materials, in various languages and formats such as MP3, WAV, FLAC, and more. The system is designed to handle a wide range of audio qualities and sizes efficiently.</a:t>
            </a:r>
            <a:endParaRPr lang="en-US" sz="1600" dirty="0"/>
          </a:p>
        </p:txBody>
      </p:sp>
      <p:pic>
        <p:nvPicPr>
          <p:cNvPr id="6" name="Image 1" descr="preencoded.png"/>
          <p:cNvPicPr>
            <a:picLocks noChangeAspect="1"/>
          </p:cNvPicPr>
          <p:nvPr/>
        </p:nvPicPr>
        <p:blipFill>
          <a:blip r:embed="rId4"/>
          <a:stretch>
            <a:fillRect/>
          </a:stretch>
        </p:blipFill>
        <p:spPr>
          <a:xfrm>
            <a:off x="4015621" y="1792248"/>
            <a:ext cx="3299579" cy="818436"/>
          </a:xfrm>
          <a:prstGeom prst="rect">
            <a:avLst/>
          </a:prstGeom>
        </p:spPr>
      </p:pic>
      <p:sp>
        <p:nvSpPr>
          <p:cNvPr id="7" name="Text 3"/>
          <p:cNvSpPr/>
          <p:nvPr/>
        </p:nvSpPr>
        <p:spPr>
          <a:xfrm>
            <a:off x="4220170" y="2917627"/>
            <a:ext cx="2890480" cy="639366"/>
          </a:xfrm>
          <a:prstGeom prst="rect">
            <a:avLst/>
          </a:prstGeom>
          <a:noFill/>
          <a:ln/>
        </p:spPr>
        <p:txBody>
          <a:bodyPr wrap="square" lIns="0" tIns="0" rIns="0" bIns="0" rtlCol="0" anchor="t"/>
          <a:lstStyle/>
          <a:p>
            <a:pPr marL="0" indent="0" algn="l">
              <a:lnSpc>
                <a:spcPts val="2500"/>
              </a:lnSpc>
              <a:buNone/>
            </a:pPr>
            <a:r>
              <a:rPr lang="en-US" sz="2000" dirty="0">
                <a:solidFill>
                  <a:srgbClr val="CFD0D8"/>
                </a:solidFill>
                <a:latin typeface="Roboto Medium" pitchFamily="34" charset="0"/>
                <a:ea typeface="Roboto Medium" pitchFamily="34" charset="-122"/>
                <a:cs typeface="Roboto Medium" pitchFamily="34" charset="-120"/>
              </a:rPr>
              <a:t>Transcription (Amazon Transcribe)</a:t>
            </a:r>
            <a:endParaRPr lang="en-US" sz="2000" dirty="0"/>
          </a:p>
        </p:txBody>
      </p:sp>
      <p:sp>
        <p:nvSpPr>
          <p:cNvPr id="8" name="Text 4"/>
          <p:cNvSpPr/>
          <p:nvPr/>
        </p:nvSpPr>
        <p:spPr>
          <a:xfrm>
            <a:off x="4220170" y="3679746"/>
            <a:ext cx="2890480" cy="3601641"/>
          </a:xfrm>
          <a:prstGeom prst="rect">
            <a:avLst/>
          </a:prstGeom>
          <a:noFill/>
          <a:ln/>
        </p:spPr>
        <p:txBody>
          <a:bodyPr wrap="square" lIns="0" tIns="0" rIns="0" bIns="0" rtlCol="0" anchor="t"/>
          <a:lstStyle/>
          <a:p>
            <a:pPr marL="0" indent="0" algn="l">
              <a:lnSpc>
                <a:spcPts val="2550"/>
              </a:lnSpc>
              <a:buNone/>
            </a:pPr>
            <a:r>
              <a:rPr lang="en-US" sz="1600" dirty="0">
                <a:solidFill>
                  <a:srgbClr val="CFD0D8"/>
                </a:solidFill>
                <a:latin typeface="Roboto" pitchFamily="34" charset="0"/>
                <a:ea typeface="Roboto" pitchFamily="34" charset="-122"/>
                <a:cs typeface="Roboto" pitchFamily="34" charset="-120"/>
              </a:rPr>
              <a:t>Amazon Transcribe employs advanced Automatic Speech Recognition (ASR) to convert the uploaded audio into text. Custom vocabularies and language models can be implemented to optimize accuracy and handle specific terminology, addressing challenges like accents, dialects, and background noise.</a:t>
            </a:r>
            <a:endParaRPr lang="en-US" sz="1600" dirty="0"/>
          </a:p>
        </p:txBody>
      </p:sp>
      <p:pic>
        <p:nvPicPr>
          <p:cNvPr id="9" name="Image 2" descr="preencoded.png"/>
          <p:cNvPicPr>
            <a:picLocks noChangeAspect="1"/>
          </p:cNvPicPr>
          <p:nvPr/>
        </p:nvPicPr>
        <p:blipFill>
          <a:blip r:embed="rId5"/>
          <a:stretch>
            <a:fillRect/>
          </a:stretch>
        </p:blipFill>
        <p:spPr>
          <a:xfrm>
            <a:off x="7315200" y="1792248"/>
            <a:ext cx="3299460" cy="818436"/>
          </a:xfrm>
          <a:prstGeom prst="rect">
            <a:avLst/>
          </a:prstGeom>
        </p:spPr>
      </p:pic>
      <p:sp>
        <p:nvSpPr>
          <p:cNvPr id="10" name="Text 5"/>
          <p:cNvSpPr/>
          <p:nvPr/>
        </p:nvSpPr>
        <p:spPr>
          <a:xfrm>
            <a:off x="7519749" y="2917627"/>
            <a:ext cx="2890361" cy="639366"/>
          </a:xfrm>
          <a:prstGeom prst="rect">
            <a:avLst/>
          </a:prstGeom>
          <a:noFill/>
          <a:ln/>
        </p:spPr>
        <p:txBody>
          <a:bodyPr wrap="square" lIns="0" tIns="0" rIns="0" bIns="0" rtlCol="0" anchor="t"/>
          <a:lstStyle/>
          <a:p>
            <a:pPr marL="0" indent="0" algn="l">
              <a:lnSpc>
                <a:spcPts val="2500"/>
              </a:lnSpc>
              <a:buNone/>
            </a:pPr>
            <a:r>
              <a:rPr lang="en-US" sz="2000" dirty="0">
                <a:solidFill>
                  <a:srgbClr val="CFD0D8"/>
                </a:solidFill>
                <a:latin typeface="Roboto Medium" pitchFamily="34" charset="0"/>
                <a:ea typeface="Roboto Medium" pitchFamily="34" charset="-122"/>
                <a:cs typeface="Roboto Medium" pitchFamily="34" charset="-120"/>
              </a:rPr>
              <a:t>Translation (Amazon Translate)</a:t>
            </a:r>
            <a:endParaRPr lang="en-US" sz="2000" dirty="0"/>
          </a:p>
        </p:txBody>
      </p:sp>
      <p:sp>
        <p:nvSpPr>
          <p:cNvPr id="11" name="Text 6"/>
          <p:cNvSpPr/>
          <p:nvPr/>
        </p:nvSpPr>
        <p:spPr>
          <a:xfrm>
            <a:off x="7519749" y="3679746"/>
            <a:ext cx="2890361" cy="3601641"/>
          </a:xfrm>
          <a:prstGeom prst="rect">
            <a:avLst/>
          </a:prstGeom>
          <a:noFill/>
          <a:ln/>
        </p:spPr>
        <p:txBody>
          <a:bodyPr wrap="square" lIns="0" tIns="0" rIns="0" bIns="0" rtlCol="0" anchor="t"/>
          <a:lstStyle/>
          <a:p>
            <a:pPr marL="0" indent="0" algn="l">
              <a:lnSpc>
                <a:spcPts val="2550"/>
              </a:lnSpc>
              <a:buNone/>
            </a:pPr>
            <a:r>
              <a:rPr lang="en-US" sz="1600" dirty="0">
                <a:solidFill>
                  <a:srgbClr val="CFD0D8"/>
                </a:solidFill>
                <a:latin typeface="Roboto" pitchFamily="34" charset="0"/>
                <a:ea typeface="Roboto" pitchFamily="34" charset="-122"/>
                <a:cs typeface="Roboto" pitchFamily="34" charset="-120"/>
              </a:rPr>
              <a:t>The transcribed text is then processed by Amazon Translate, leveraging Neural Machine Translation (NMT) to convert the source language text into the desired target language. Custom terminology further refines the translation quality, ensuring accuracy and consistency across various content types.</a:t>
            </a:r>
            <a:endParaRPr lang="en-US" sz="1600" dirty="0"/>
          </a:p>
        </p:txBody>
      </p:sp>
      <p:pic>
        <p:nvPicPr>
          <p:cNvPr id="12" name="Image 3" descr="preencoded.png"/>
          <p:cNvPicPr>
            <a:picLocks noChangeAspect="1"/>
          </p:cNvPicPr>
          <p:nvPr/>
        </p:nvPicPr>
        <p:blipFill>
          <a:blip r:embed="rId6"/>
          <a:stretch>
            <a:fillRect/>
          </a:stretch>
        </p:blipFill>
        <p:spPr>
          <a:xfrm>
            <a:off x="10614660" y="1792248"/>
            <a:ext cx="3299579" cy="818436"/>
          </a:xfrm>
          <a:prstGeom prst="rect">
            <a:avLst/>
          </a:prstGeom>
        </p:spPr>
      </p:pic>
      <p:sp>
        <p:nvSpPr>
          <p:cNvPr id="13" name="Text 7"/>
          <p:cNvSpPr/>
          <p:nvPr/>
        </p:nvSpPr>
        <p:spPr>
          <a:xfrm>
            <a:off x="10819209" y="2917627"/>
            <a:ext cx="2890480" cy="639366"/>
          </a:xfrm>
          <a:prstGeom prst="rect">
            <a:avLst/>
          </a:prstGeom>
          <a:noFill/>
          <a:ln/>
        </p:spPr>
        <p:txBody>
          <a:bodyPr wrap="square" lIns="0" tIns="0" rIns="0" bIns="0" rtlCol="0" anchor="t"/>
          <a:lstStyle/>
          <a:p>
            <a:pPr marL="0" indent="0" algn="l">
              <a:lnSpc>
                <a:spcPts val="2500"/>
              </a:lnSpc>
              <a:buNone/>
            </a:pPr>
            <a:r>
              <a:rPr lang="en-US" sz="2000" dirty="0">
                <a:solidFill>
                  <a:srgbClr val="CFD0D8"/>
                </a:solidFill>
                <a:latin typeface="Roboto Medium" pitchFamily="34" charset="0"/>
                <a:ea typeface="Roboto Medium" pitchFamily="34" charset="-122"/>
                <a:cs typeface="Roboto Medium" pitchFamily="34" charset="-120"/>
              </a:rPr>
              <a:t>Speech Synthesis (Amazon Polly)</a:t>
            </a:r>
            <a:endParaRPr lang="en-US" sz="2000" dirty="0"/>
          </a:p>
        </p:txBody>
      </p:sp>
      <p:sp>
        <p:nvSpPr>
          <p:cNvPr id="14" name="Text 8"/>
          <p:cNvSpPr/>
          <p:nvPr/>
        </p:nvSpPr>
        <p:spPr>
          <a:xfrm>
            <a:off x="10819209" y="3679746"/>
            <a:ext cx="2890480" cy="2946797"/>
          </a:xfrm>
          <a:prstGeom prst="rect">
            <a:avLst/>
          </a:prstGeom>
          <a:noFill/>
          <a:ln/>
        </p:spPr>
        <p:txBody>
          <a:bodyPr wrap="square" lIns="0" tIns="0" rIns="0" bIns="0" rtlCol="0" anchor="t"/>
          <a:lstStyle/>
          <a:p>
            <a:pPr marL="0" indent="0" algn="l">
              <a:lnSpc>
                <a:spcPts val="2550"/>
              </a:lnSpc>
              <a:buNone/>
            </a:pPr>
            <a:r>
              <a:rPr lang="en-US" sz="1600" dirty="0">
                <a:solidFill>
                  <a:srgbClr val="CFD0D8"/>
                </a:solidFill>
                <a:latin typeface="Roboto" pitchFamily="34" charset="0"/>
                <a:ea typeface="Roboto" pitchFamily="34" charset="-122"/>
                <a:cs typeface="Roboto" pitchFamily="34" charset="-120"/>
              </a:rPr>
              <a:t>Finally, Amazon Polly synthesizes the translated text into natural-sounding speech. With a vast selection of voices, accents, and speech rates, Polly ensures high-quality audio output in various formats like MP3 and OGG, enhancing the user experience.</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69858" y="866299"/>
            <a:ext cx="7497128" cy="687348"/>
          </a:xfrm>
          <a:prstGeom prst="rect">
            <a:avLst/>
          </a:prstGeom>
          <a:noFill/>
          <a:ln/>
        </p:spPr>
        <p:txBody>
          <a:bodyPr wrap="none" lIns="0" tIns="0" rIns="0" bIns="0" rtlCol="0" anchor="t"/>
          <a:lstStyle/>
          <a:p>
            <a:pPr marL="0" indent="0">
              <a:lnSpc>
                <a:spcPts val="5400"/>
              </a:lnSpc>
              <a:buNone/>
            </a:pPr>
            <a:r>
              <a:rPr lang="en-US" sz="4300" dirty="0">
                <a:solidFill>
                  <a:srgbClr val="FFFFFF"/>
                </a:solidFill>
                <a:latin typeface="Roboto Medium" pitchFamily="34" charset="0"/>
                <a:ea typeface="Roboto Medium" pitchFamily="34" charset="-122"/>
                <a:cs typeface="Roboto Medium" pitchFamily="34" charset="-120"/>
              </a:rPr>
              <a:t>Deep Dive: Amazon Transcribe</a:t>
            </a:r>
            <a:endParaRPr lang="en-US" sz="4300" dirty="0"/>
          </a:p>
        </p:txBody>
      </p:sp>
      <p:sp>
        <p:nvSpPr>
          <p:cNvPr id="3" name="Text 1"/>
          <p:cNvSpPr/>
          <p:nvPr/>
        </p:nvSpPr>
        <p:spPr>
          <a:xfrm>
            <a:off x="769858" y="2103477"/>
            <a:ext cx="2749748" cy="343733"/>
          </a:xfrm>
          <a:prstGeom prst="rect">
            <a:avLst/>
          </a:prstGeom>
          <a:noFill/>
          <a:ln/>
        </p:spPr>
        <p:txBody>
          <a:bodyPr wrap="none" lIns="0" tIns="0" rIns="0" bIns="0" rtlCol="0" anchor="t"/>
          <a:lstStyle/>
          <a:p>
            <a:pPr marL="0" indent="0">
              <a:lnSpc>
                <a:spcPts val="2700"/>
              </a:lnSpc>
              <a:buNone/>
            </a:pPr>
            <a:r>
              <a:rPr lang="en-US" sz="2150" dirty="0">
                <a:solidFill>
                  <a:srgbClr val="FFFFFF"/>
                </a:solidFill>
                <a:latin typeface="Roboto Medium" pitchFamily="34" charset="0"/>
                <a:ea typeface="Roboto Medium" pitchFamily="34" charset="-122"/>
                <a:cs typeface="Roboto Medium" pitchFamily="34" charset="-120"/>
              </a:rPr>
              <a:t>Core Technology</a:t>
            </a:r>
            <a:endParaRPr lang="en-US" sz="2150" dirty="0"/>
          </a:p>
        </p:txBody>
      </p:sp>
      <p:sp>
        <p:nvSpPr>
          <p:cNvPr id="4" name="Text 2"/>
          <p:cNvSpPr/>
          <p:nvPr/>
        </p:nvSpPr>
        <p:spPr>
          <a:xfrm>
            <a:off x="769858" y="2667119"/>
            <a:ext cx="4005262" cy="3167539"/>
          </a:xfrm>
          <a:prstGeom prst="rect">
            <a:avLst/>
          </a:prstGeom>
          <a:noFill/>
          <a:ln/>
        </p:spPr>
        <p:txBody>
          <a:bodyPr wrap="square" lIns="0" tIns="0" rIns="0" bIns="0" rtlCol="0" anchor="t"/>
          <a:lstStyle/>
          <a:p>
            <a:pPr marL="0" indent="0">
              <a:lnSpc>
                <a:spcPts val="2750"/>
              </a:lnSpc>
              <a:buNone/>
            </a:pPr>
            <a:r>
              <a:rPr lang="en-US" sz="1700" dirty="0">
                <a:solidFill>
                  <a:srgbClr val="CFD0D8"/>
                </a:solidFill>
                <a:latin typeface="Roboto" pitchFamily="34" charset="0"/>
                <a:ea typeface="Roboto" pitchFamily="34" charset="-122"/>
                <a:cs typeface="Roboto" pitchFamily="34" charset="-120"/>
              </a:rPr>
              <a:t>Amazon Transcribe uses Automatic Speech Recognition (ASR) to convert audio to text. Its robust algorithms handle various audio formats (MP3, WAV, FLAC) and can be optimized with custom vocabularies and language models for improved accuracy. This customization is crucial for specialized terminology and industry-specific jargon.</a:t>
            </a:r>
            <a:endParaRPr lang="en-US" sz="1700" dirty="0"/>
          </a:p>
        </p:txBody>
      </p:sp>
      <p:sp>
        <p:nvSpPr>
          <p:cNvPr id="5" name="Text 3"/>
          <p:cNvSpPr/>
          <p:nvPr/>
        </p:nvSpPr>
        <p:spPr>
          <a:xfrm>
            <a:off x="5319474" y="2103477"/>
            <a:ext cx="3119080" cy="343733"/>
          </a:xfrm>
          <a:prstGeom prst="rect">
            <a:avLst/>
          </a:prstGeom>
          <a:noFill/>
          <a:ln/>
        </p:spPr>
        <p:txBody>
          <a:bodyPr wrap="none" lIns="0" tIns="0" rIns="0" bIns="0" rtlCol="0" anchor="t"/>
          <a:lstStyle/>
          <a:p>
            <a:pPr marL="0" indent="0">
              <a:lnSpc>
                <a:spcPts val="2700"/>
              </a:lnSpc>
              <a:buNone/>
            </a:pPr>
            <a:r>
              <a:rPr lang="en-US" sz="2150" dirty="0">
                <a:solidFill>
                  <a:srgbClr val="FFFFFF"/>
                </a:solidFill>
                <a:latin typeface="Roboto Medium" pitchFamily="34" charset="0"/>
                <a:ea typeface="Roboto Medium" pitchFamily="34" charset="-122"/>
                <a:cs typeface="Roboto Medium" pitchFamily="34" charset="-120"/>
              </a:rPr>
              <a:t>Challenges and Solutions</a:t>
            </a:r>
            <a:endParaRPr lang="en-US" sz="2150" dirty="0"/>
          </a:p>
        </p:txBody>
      </p:sp>
      <p:sp>
        <p:nvSpPr>
          <p:cNvPr id="6" name="Text 4"/>
          <p:cNvSpPr/>
          <p:nvPr/>
        </p:nvSpPr>
        <p:spPr>
          <a:xfrm>
            <a:off x="5319474" y="2667119"/>
            <a:ext cx="4005262" cy="2815590"/>
          </a:xfrm>
          <a:prstGeom prst="rect">
            <a:avLst/>
          </a:prstGeom>
          <a:noFill/>
          <a:ln/>
        </p:spPr>
        <p:txBody>
          <a:bodyPr wrap="square" lIns="0" tIns="0" rIns="0" bIns="0" rtlCol="0" anchor="t"/>
          <a:lstStyle/>
          <a:p>
            <a:pPr marL="0" indent="0">
              <a:lnSpc>
                <a:spcPts val="2750"/>
              </a:lnSpc>
              <a:buNone/>
            </a:pPr>
            <a:r>
              <a:rPr lang="en-US" sz="1700" dirty="0">
                <a:solidFill>
                  <a:srgbClr val="CFD0D8"/>
                </a:solidFill>
                <a:latin typeface="Roboto" pitchFamily="34" charset="0"/>
                <a:ea typeface="Roboto" pitchFamily="34" charset="-122"/>
                <a:cs typeface="Roboto" pitchFamily="34" charset="-120"/>
              </a:rPr>
              <a:t>Challenges like background noise, accents, and varying audio quality are addressed through advanced noise reduction techniques and acoustic models. The service offers different options for handling these complexities, ensuring reliable transcriptions even in challenging audio environments.</a:t>
            </a:r>
            <a:endParaRPr lang="en-US" sz="1700" dirty="0"/>
          </a:p>
        </p:txBody>
      </p:sp>
      <p:sp>
        <p:nvSpPr>
          <p:cNvPr id="7" name="Text 5"/>
          <p:cNvSpPr/>
          <p:nvPr/>
        </p:nvSpPr>
        <p:spPr>
          <a:xfrm>
            <a:off x="9869091" y="2103477"/>
            <a:ext cx="2749748" cy="343733"/>
          </a:xfrm>
          <a:prstGeom prst="rect">
            <a:avLst/>
          </a:prstGeom>
          <a:noFill/>
          <a:ln/>
        </p:spPr>
        <p:txBody>
          <a:bodyPr wrap="none" lIns="0" tIns="0" rIns="0" bIns="0" rtlCol="0" anchor="t"/>
          <a:lstStyle/>
          <a:p>
            <a:pPr marL="0" indent="0">
              <a:lnSpc>
                <a:spcPts val="2700"/>
              </a:lnSpc>
              <a:buNone/>
            </a:pPr>
            <a:r>
              <a:rPr lang="en-US" sz="2150" dirty="0">
                <a:solidFill>
                  <a:srgbClr val="FFFFFF"/>
                </a:solidFill>
                <a:latin typeface="Roboto Medium" pitchFamily="34" charset="0"/>
                <a:ea typeface="Roboto Medium" pitchFamily="34" charset="-122"/>
                <a:cs typeface="Roboto Medium" pitchFamily="34" charset="-120"/>
              </a:rPr>
              <a:t>Implementation</a:t>
            </a:r>
            <a:endParaRPr lang="en-US" sz="2150" dirty="0"/>
          </a:p>
        </p:txBody>
      </p:sp>
      <p:sp>
        <p:nvSpPr>
          <p:cNvPr id="8" name="Text 6"/>
          <p:cNvSpPr/>
          <p:nvPr/>
        </p:nvSpPr>
        <p:spPr>
          <a:xfrm>
            <a:off x="9869091" y="2667119"/>
            <a:ext cx="4005262" cy="1759744"/>
          </a:xfrm>
          <a:prstGeom prst="rect">
            <a:avLst/>
          </a:prstGeom>
          <a:noFill/>
          <a:ln/>
        </p:spPr>
        <p:txBody>
          <a:bodyPr wrap="square" lIns="0" tIns="0" rIns="0" bIns="0" rtlCol="0" anchor="t"/>
          <a:lstStyle/>
          <a:p>
            <a:pPr marL="0" indent="0">
              <a:lnSpc>
                <a:spcPts val="2750"/>
              </a:lnSpc>
              <a:buNone/>
            </a:pPr>
            <a:r>
              <a:rPr lang="en-US" sz="1700" dirty="0">
                <a:solidFill>
                  <a:srgbClr val="CFD0D8"/>
                </a:solidFill>
                <a:latin typeface="Roboto" pitchFamily="34" charset="0"/>
                <a:ea typeface="Roboto" pitchFamily="34" charset="-122"/>
                <a:cs typeface="Roboto" pitchFamily="34" charset="-120"/>
              </a:rPr>
              <a:t>Integration is straightforward using AWS SDKs. Developers can easily incorporate Transcribe into applications with simple API calls, enabling seamless audio processing within existing workflows.</a:t>
            </a:r>
            <a:endParaRPr lang="en-US" sz="1700" dirty="0"/>
          </a:p>
        </p:txBody>
      </p:sp>
      <p:sp>
        <p:nvSpPr>
          <p:cNvPr id="9" name="Shape 7"/>
          <p:cNvSpPr/>
          <p:nvPr/>
        </p:nvSpPr>
        <p:spPr>
          <a:xfrm>
            <a:off x="9869091" y="4674275"/>
            <a:ext cx="4005262" cy="2441496"/>
          </a:xfrm>
          <a:prstGeom prst="roundRect">
            <a:avLst>
              <a:gd name="adj" fmla="val 3784"/>
            </a:avLst>
          </a:prstGeom>
          <a:solidFill>
            <a:srgbClr val="0F163E"/>
          </a:solidFill>
          <a:ln/>
        </p:spPr>
        <p:txBody>
          <a:bodyPr/>
          <a:lstStyle/>
          <a:p>
            <a:endParaRPr lang="en-US"/>
          </a:p>
        </p:txBody>
      </p:sp>
      <p:sp>
        <p:nvSpPr>
          <p:cNvPr id="10" name="Shape 8"/>
          <p:cNvSpPr/>
          <p:nvPr/>
        </p:nvSpPr>
        <p:spPr>
          <a:xfrm>
            <a:off x="9858137" y="4674275"/>
            <a:ext cx="4027170" cy="2815590"/>
          </a:xfrm>
          <a:prstGeom prst="roundRect">
            <a:avLst>
              <a:gd name="adj" fmla="val 1352"/>
            </a:avLst>
          </a:prstGeom>
          <a:solidFill>
            <a:srgbClr val="0F163E"/>
          </a:solidFill>
          <a:ln/>
        </p:spPr>
        <p:txBody>
          <a:bodyPr/>
          <a:lstStyle/>
          <a:p>
            <a:endParaRPr lang="en-US"/>
          </a:p>
        </p:txBody>
      </p:sp>
      <p:sp>
        <p:nvSpPr>
          <p:cNvPr id="11" name="Text 9"/>
          <p:cNvSpPr/>
          <p:nvPr/>
        </p:nvSpPr>
        <p:spPr>
          <a:xfrm>
            <a:off x="10078045" y="4839176"/>
            <a:ext cx="3587353" cy="2111693"/>
          </a:xfrm>
          <a:prstGeom prst="rect">
            <a:avLst/>
          </a:prstGeom>
          <a:noFill/>
          <a:ln/>
        </p:spPr>
        <p:txBody>
          <a:bodyPr wrap="square" lIns="0" tIns="0" rIns="0" bIns="0" rtlCol="0" anchor="t"/>
          <a:lstStyle/>
          <a:p>
            <a:pPr marL="0" indent="0">
              <a:lnSpc>
                <a:spcPts val="2750"/>
              </a:lnSpc>
              <a:buNone/>
            </a:pPr>
            <a:r>
              <a:rPr lang="en-US" sz="1700" dirty="0">
                <a:solidFill>
                  <a:srgbClr val="CFD0D8"/>
                </a:solidFill>
                <a:highlight>
                  <a:srgbClr val="0F163E"/>
                </a:highlight>
                <a:latin typeface="Consolas" pitchFamily="34" charset="0"/>
                <a:ea typeface="Consolas" pitchFamily="34" charset="-122"/>
                <a:cs typeface="Consolas" pitchFamily="34" charset="-120"/>
              </a:rPr>
              <a:t>aws transcribe start-transcription-job --media-file-uri "s3://example-bucket/example-audio.mp3" --language-code "en-US" --transcription-job-name "example-job"</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DFBC52F-088D-519A-3A71-2F5FD2E9C996}"/>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315435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903565"/>
            <a:ext cx="8067675" cy="771525"/>
          </a:xfrm>
          <a:prstGeom prst="rect">
            <a:avLst/>
          </a:prstGeom>
          <a:noFill/>
          <a:ln/>
        </p:spPr>
        <p:txBody>
          <a:bodyPr wrap="none" lIns="0" tIns="0" rIns="0" bIns="0" rtlCol="0" anchor="t"/>
          <a:lstStyle/>
          <a:p>
            <a:pPr marL="0" indent="0">
              <a:lnSpc>
                <a:spcPts val="6050"/>
              </a:lnSpc>
              <a:buNone/>
            </a:pPr>
            <a:r>
              <a:rPr lang="en-US" sz="4850" dirty="0">
                <a:solidFill>
                  <a:srgbClr val="FFFFFF"/>
                </a:solidFill>
                <a:latin typeface="Roboto Medium" pitchFamily="34" charset="0"/>
                <a:ea typeface="Roboto Medium" pitchFamily="34" charset="-122"/>
                <a:cs typeface="Roboto Medium" pitchFamily="34" charset="-120"/>
              </a:rPr>
              <a:t>Deep Dive: Amazon Translate</a:t>
            </a:r>
            <a:endParaRPr lang="en-US" sz="4850" dirty="0"/>
          </a:p>
        </p:txBody>
      </p:sp>
      <p:sp>
        <p:nvSpPr>
          <p:cNvPr id="3" name="Shape 1"/>
          <p:cNvSpPr/>
          <p:nvPr/>
        </p:nvSpPr>
        <p:spPr>
          <a:xfrm>
            <a:off x="864037" y="2446496"/>
            <a:ext cx="555427" cy="555427"/>
          </a:xfrm>
          <a:prstGeom prst="roundRect">
            <a:avLst>
              <a:gd name="adj" fmla="val 18669"/>
            </a:avLst>
          </a:prstGeom>
          <a:solidFill>
            <a:srgbClr val="182567"/>
          </a:solidFill>
          <a:ln w="15240">
            <a:solidFill>
              <a:srgbClr val="313E80"/>
            </a:solidFill>
            <a:prstDash val="solid"/>
          </a:ln>
        </p:spPr>
        <p:txBody>
          <a:bodyPr/>
          <a:lstStyle/>
          <a:p>
            <a:endParaRPr lang="en-US"/>
          </a:p>
        </p:txBody>
      </p:sp>
      <p:sp>
        <p:nvSpPr>
          <p:cNvPr id="4" name="Text 2"/>
          <p:cNvSpPr/>
          <p:nvPr/>
        </p:nvSpPr>
        <p:spPr>
          <a:xfrm>
            <a:off x="1036439" y="2539008"/>
            <a:ext cx="210503" cy="370284"/>
          </a:xfrm>
          <a:prstGeom prst="rect">
            <a:avLst/>
          </a:prstGeom>
          <a:noFill/>
          <a:ln/>
        </p:spPr>
        <p:txBody>
          <a:bodyPr wrap="none" lIns="0" tIns="0" rIns="0" bIns="0" rtlCol="0" anchor="t"/>
          <a:lstStyle/>
          <a:p>
            <a:pPr marL="0" indent="0" algn="ctr">
              <a:lnSpc>
                <a:spcPts val="2900"/>
              </a:lnSpc>
              <a:buNone/>
            </a:pPr>
            <a:r>
              <a:rPr lang="en-US" sz="2900" dirty="0">
                <a:solidFill>
                  <a:srgbClr val="CFD0D8"/>
                </a:solidFill>
                <a:latin typeface="Roboto Medium" pitchFamily="34" charset="0"/>
                <a:ea typeface="Roboto Medium" pitchFamily="34" charset="-122"/>
                <a:cs typeface="Roboto Medium" pitchFamily="34" charset="-120"/>
              </a:rPr>
              <a:t>1</a:t>
            </a:r>
            <a:endParaRPr lang="en-US" sz="2900" dirty="0"/>
          </a:p>
        </p:txBody>
      </p:sp>
      <p:sp>
        <p:nvSpPr>
          <p:cNvPr id="5" name="Text 3"/>
          <p:cNvSpPr/>
          <p:nvPr/>
        </p:nvSpPr>
        <p:spPr>
          <a:xfrm>
            <a:off x="1666280" y="2446496"/>
            <a:ext cx="3333988" cy="771525"/>
          </a:xfrm>
          <a:prstGeom prst="rect">
            <a:avLst/>
          </a:prstGeom>
          <a:noFill/>
          <a:ln/>
        </p:spPr>
        <p:txBody>
          <a:bodyPr wrap="square" lIns="0" tIns="0" rIns="0" bIns="0" rtlCol="0" anchor="t"/>
          <a:lstStyle/>
          <a:p>
            <a:pPr marL="0" indent="0">
              <a:lnSpc>
                <a:spcPts val="3000"/>
              </a:lnSpc>
              <a:buNone/>
            </a:pPr>
            <a:r>
              <a:rPr lang="en-US" sz="2400" dirty="0">
                <a:solidFill>
                  <a:srgbClr val="CFD0D8"/>
                </a:solidFill>
                <a:latin typeface="Roboto Medium" pitchFamily="34" charset="0"/>
                <a:ea typeface="Roboto Medium" pitchFamily="34" charset="-122"/>
                <a:cs typeface="Roboto Medium" pitchFamily="34" charset="-120"/>
              </a:rPr>
              <a:t>Neural Machine Translation</a:t>
            </a:r>
            <a:endParaRPr lang="en-US" sz="2400" dirty="0"/>
          </a:p>
        </p:txBody>
      </p:sp>
      <p:sp>
        <p:nvSpPr>
          <p:cNvPr id="6" name="Text 4"/>
          <p:cNvSpPr/>
          <p:nvPr/>
        </p:nvSpPr>
        <p:spPr>
          <a:xfrm>
            <a:off x="1666280" y="3366135"/>
            <a:ext cx="3333988" cy="3950494"/>
          </a:xfrm>
          <a:prstGeom prst="rect">
            <a:avLst/>
          </a:prstGeom>
          <a:noFill/>
          <a:ln/>
        </p:spPr>
        <p:txBody>
          <a:bodyPr wrap="square" lIns="0" tIns="0" rIns="0" bIns="0" rtlCol="0" anchor="t"/>
          <a:lstStyle/>
          <a:p>
            <a:pPr marL="0" indent="0">
              <a:lnSpc>
                <a:spcPts val="3100"/>
              </a:lnSpc>
              <a:buNone/>
            </a:pPr>
            <a:r>
              <a:rPr lang="en-US" sz="1900" dirty="0">
                <a:solidFill>
                  <a:srgbClr val="CFD0D8"/>
                </a:solidFill>
                <a:latin typeface="Roboto" pitchFamily="34" charset="0"/>
                <a:ea typeface="Roboto" pitchFamily="34" charset="-122"/>
                <a:cs typeface="Roboto" pitchFamily="34" charset="-120"/>
              </a:rPr>
              <a:t>Amazon Translate uses Neural Machine Translation (NMT) to provide accurate and fluent translations across a wide range of languages. This technology allows for more nuanced and context-aware translations compared to traditional statistical methods.</a:t>
            </a:r>
            <a:endParaRPr lang="en-US" sz="1900" dirty="0"/>
          </a:p>
        </p:txBody>
      </p:sp>
      <p:sp>
        <p:nvSpPr>
          <p:cNvPr id="7" name="Shape 5"/>
          <p:cNvSpPr/>
          <p:nvPr/>
        </p:nvSpPr>
        <p:spPr>
          <a:xfrm>
            <a:off x="5247084" y="2446496"/>
            <a:ext cx="555427" cy="555427"/>
          </a:xfrm>
          <a:prstGeom prst="roundRect">
            <a:avLst>
              <a:gd name="adj" fmla="val 18669"/>
            </a:avLst>
          </a:prstGeom>
          <a:solidFill>
            <a:srgbClr val="182567"/>
          </a:solidFill>
          <a:ln w="15240">
            <a:solidFill>
              <a:srgbClr val="313E80"/>
            </a:solidFill>
            <a:prstDash val="solid"/>
          </a:ln>
        </p:spPr>
        <p:txBody>
          <a:bodyPr/>
          <a:lstStyle/>
          <a:p>
            <a:endParaRPr lang="en-US"/>
          </a:p>
        </p:txBody>
      </p:sp>
      <p:sp>
        <p:nvSpPr>
          <p:cNvPr id="8" name="Text 6"/>
          <p:cNvSpPr/>
          <p:nvPr/>
        </p:nvSpPr>
        <p:spPr>
          <a:xfrm>
            <a:off x="5419487" y="2539008"/>
            <a:ext cx="210503" cy="370284"/>
          </a:xfrm>
          <a:prstGeom prst="rect">
            <a:avLst/>
          </a:prstGeom>
          <a:noFill/>
          <a:ln/>
        </p:spPr>
        <p:txBody>
          <a:bodyPr wrap="none" lIns="0" tIns="0" rIns="0" bIns="0" rtlCol="0" anchor="t"/>
          <a:lstStyle/>
          <a:p>
            <a:pPr marL="0" indent="0" algn="ctr">
              <a:lnSpc>
                <a:spcPts val="2900"/>
              </a:lnSpc>
              <a:buNone/>
            </a:pPr>
            <a:r>
              <a:rPr lang="en-US" sz="2900" dirty="0">
                <a:solidFill>
                  <a:srgbClr val="CFD0D8"/>
                </a:solidFill>
                <a:latin typeface="Roboto Medium" pitchFamily="34" charset="0"/>
                <a:ea typeface="Roboto Medium" pitchFamily="34" charset="-122"/>
                <a:cs typeface="Roboto Medium" pitchFamily="34" charset="-120"/>
              </a:rPr>
              <a:t>2</a:t>
            </a:r>
            <a:endParaRPr lang="en-US" sz="2900" dirty="0"/>
          </a:p>
        </p:txBody>
      </p:sp>
      <p:sp>
        <p:nvSpPr>
          <p:cNvPr id="9" name="Text 7"/>
          <p:cNvSpPr/>
          <p:nvPr/>
        </p:nvSpPr>
        <p:spPr>
          <a:xfrm>
            <a:off x="6049328" y="2446496"/>
            <a:ext cx="3086100" cy="385763"/>
          </a:xfrm>
          <a:prstGeom prst="rect">
            <a:avLst/>
          </a:prstGeom>
          <a:noFill/>
          <a:ln/>
        </p:spPr>
        <p:txBody>
          <a:bodyPr wrap="none" lIns="0" tIns="0" rIns="0" bIns="0" rtlCol="0" anchor="t"/>
          <a:lstStyle/>
          <a:p>
            <a:pPr marL="0" indent="0">
              <a:lnSpc>
                <a:spcPts val="3000"/>
              </a:lnSpc>
              <a:buNone/>
            </a:pPr>
            <a:r>
              <a:rPr lang="en-US" sz="2400" dirty="0">
                <a:solidFill>
                  <a:srgbClr val="CFD0D8"/>
                </a:solidFill>
                <a:latin typeface="Roboto Medium" pitchFamily="34" charset="0"/>
                <a:ea typeface="Roboto Medium" pitchFamily="34" charset="-122"/>
                <a:cs typeface="Roboto Medium" pitchFamily="34" charset="-120"/>
              </a:rPr>
              <a:t>Custom Terminology</a:t>
            </a:r>
            <a:endParaRPr lang="en-US" sz="2400" dirty="0"/>
          </a:p>
        </p:txBody>
      </p:sp>
      <p:sp>
        <p:nvSpPr>
          <p:cNvPr id="10" name="Text 8"/>
          <p:cNvSpPr/>
          <p:nvPr/>
        </p:nvSpPr>
        <p:spPr>
          <a:xfrm>
            <a:off x="6049328" y="2980373"/>
            <a:ext cx="3333988" cy="4345543"/>
          </a:xfrm>
          <a:prstGeom prst="rect">
            <a:avLst/>
          </a:prstGeom>
          <a:noFill/>
          <a:ln/>
        </p:spPr>
        <p:txBody>
          <a:bodyPr wrap="square" lIns="0" tIns="0" rIns="0" bIns="0" rtlCol="0" anchor="t"/>
          <a:lstStyle/>
          <a:p>
            <a:pPr marL="0" indent="0">
              <a:lnSpc>
                <a:spcPts val="3100"/>
              </a:lnSpc>
              <a:buNone/>
            </a:pPr>
            <a:r>
              <a:rPr lang="en-US" sz="1900" dirty="0">
                <a:solidFill>
                  <a:srgbClr val="CFD0D8"/>
                </a:solidFill>
                <a:latin typeface="Roboto" pitchFamily="34" charset="0"/>
                <a:ea typeface="Roboto" pitchFamily="34" charset="-122"/>
                <a:cs typeface="Roboto" pitchFamily="34" charset="-120"/>
              </a:rPr>
              <a:t>Accuracy is further enhanced with custom terminology support. By providing domain-specific dictionaries, businesses can ensure consistent translation of technical terms, product names, and other critical phrases. This feature is essential for maintaining brand consistency and clarity.</a:t>
            </a:r>
            <a:endParaRPr lang="en-US" sz="1900" dirty="0"/>
          </a:p>
        </p:txBody>
      </p:sp>
      <p:sp>
        <p:nvSpPr>
          <p:cNvPr id="11" name="Shape 9"/>
          <p:cNvSpPr/>
          <p:nvPr/>
        </p:nvSpPr>
        <p:spPr>
          <a:xfrm>
            <a:off x="9630132" y="2446496"/>
            <a:ext cx="555427" cy="555427"/>
          </a:xfrm>
          <a:prstGeom prst="roundRect">
            <a:avLst>
              <a:gd name="adj" fmla="val 18669"/>
            </a:avLst>
          </a:prstGeom>
          <a:solidFill>
            <a:srgbClr val="182567"/>
          </a:solidFill>
          <a:ln w="15240">
            <a:solidFill>
              <a:srgbClr val="313E80"/>
            </a:solidFill>
            <a:prstDash val="solid"/>
          </a:ln>
        </p:spPr>
        <p:txBody>
          <a:bodyPr/>
          <a:lstStyle/>
          <a:p>
            <a:endParaRPr lang="en-US"/>
          </a:p>
        </p:txBody>
      </p:sp>
      <p:sp>
        <p:nvSpPr>
          <p:cNvPr id="12" name="Text 10"/>
          <p:cNvSpPr/>
          <p:nvPr/>
        </p:nvSpPr>
        <p:spPr>
          <a:xfrm>
            <a:off x="9802535" y="2539008"/>
            <a:ext cx="210503" cy="370284"/>
          </a:xfrm>
          <a:prstGeom prst="rect">
            <a:avLst/>
          </a:prstGeom>
          <a:noFill/>
          <a:ln/>
        </p:spPr>
        <p:txBody>
          <a:bodyPr wrap="none" lIns="0" tIns="0" rIns="0" bIns="0" rtlCol="0" anchor="t"/>
          <a:lstStyle/>
          <a:p>
            <a:pPr marL="0" indent="0" algn="ctr">
              <a:lnSpc>
                <a:spcPts val="2900"/>
              </a:lnSpc>
              <a:buNone/>
            </a:pPr>
            <a:r>
              <a:rPr lang="en-US" sz="2900" dirty="0">
                <a:solidFill>
                  <a:srgbClr val="CFD0D8"/>
                </a:solidFill>
                <a:latin typeface="Roboto Medium" pitchFamily="34" charset="0"/>
                <a:ea typeface="Roboto Medium" pitchFamily="34" charset="-122"/>
                <a:cs typeface="Roboto Medium" pitchFamily="34" charset="-120"/>
              </a:rPr>
              <a:t>3</a:t>
            </a:r>
            <a:endParaRPr lang="en-US" sz="2900" dirty="0"/>
          </a:p>
        </p:txBody>
      </p:sp>
      <p:sp>
        <p:nvSpPr>
          <p:cNvPr id="13" name="Text 11"/>
          <p:cNvSpPr/>
          <p:nvPr/>
        </p:nvSpPr>
        <p:spPr>
          <a:xfrm>
            <a:off x="10432375" y="2446496"/>
            <a:ext cx="3333988" cy="771525"/>
          </a:xfrm>
          <a:prstGeom prst="rect">
            <a:avLst/>
          </a:prstGeom>
          <a:noFill/>
          <a:ln/>
        </p:spPr>
        <p:txBody>
          <a:bodyPr wrap="square" lIns="0" tIns="0" rIns="0" bIns="0" rtlCol="0" anchor="t"/>
          <a:lstStyle/>
          <a:p>
            <a:pPr marL="0" indent="0">
              <a:lnSpc>
                <a:spcPts val="3000"/>
              </a:lnSpc>
              <a:buNone/>
            </a:pPr>
            <a:r>
              <a:rPr lang="en-US" sz="2400" dirty="0">
                <a:solidFill>
                  <a:srgbClr val="CFD0D8"/>
                </a:solidFill>
                <a:latin typeface="Roboto Medium" pitchFamily="34" charset="0"/>
                <a:ea typeface="Roboto Medium" pitchFamily="34" charset="-122"/>
                <a:cs typeface="Roboto Medium" pitchFamily="34" charset="-120"/>
              </a:rPr>
              <a:t>Language Support and Performance</a:t>
            </a:r>
            <a:endParaRPr lang="en-US" sz="2400" dirty="0"/>
          </a:p>
        </p:txBody>
      </p:sp>
      <p:sp>
        <p:nvSpPr>
          <p:cNvPr id="14" name="Text 12"/>
          <p:cNvSpPr/>
          <p:nvPr/>
        </p:nvSpPr>
        <p:spPr>
          <a:xfrm>
            <a:off x="10432375" y="3366135"/>
            <a:ext cx="3333988" cy="3950494"/>
          </a:xfrm>
          <a:prstGeom prst="rect">
            <a:avLst/>
          </a:prstGeom>
          <a:noFill/>
          <a:ln/>
        </p:spPr>
        <p:txBody>
          <a:bodyPr wrap="square" lIns="0" tIns="0" rIns="0" bIns="0" rtlCol="0" anchor="t"/>
          <a:lstStyle/>
          <a:p>
            <a:pPr marL="0" indent="0">
              <a:lnSpc>
                <a:spcPts val="3100"/>
              </a:lnSpc>
              <a:buNone/>
            </a:pPr>
            <a:r>
              <a:rPr lang="en-US" sz="1900" dirty="0">
                <a:solidFill>
                  <a:srgbClr val="CFD0D8"/>
                </a:solidFill>
                <a:latin typeface="Roboto" pitchFamily="34" charset="0"/>
                <a:ea typeface="Roboto" pitchFamily="34" charset="-122"/>
                <a:cs typeface="Roboto" pitchFamily="34" charset="-120"/>
              </a:rPr>
              <a:t>Translate supports over 70 languages, catering to a global audience. The service is designed for both real-time and batch translation, offering flexibility for different use cases. Considerations for latency and throughput are crucial when designing high-volume translation workflows.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3F0A076-7761-BD5C-1700-E48B867CD143}"/>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271690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06147" y="476488"/>
            <a:ext cx="4809173" cy="541258"/>
          </a:xfrm>
          <a:prstGeom prst="rect">
            <a:avLst/>
          </a:prstGeom>
          <a:noFill/>
          <a:ln/>
        </p:spPr>
        <p:txBody>
          <a:bodyPr wrap="none" lIns="0" tIns="0" rIns="0" bIns="0" rtlCol="0" anchor="t"/>
          <a:lstStyle/>
          <a:p>
            <a:pPr marL="0" indent="0">
              <a:lnSpc>
                <a:spcPts val="4250"/>
              </a:lnSpc>
              <a:buNone/>
            </a:pPr>
            <a:r>
              <a:rPr lang="en-US" sz="3400" dirty="0">
                <a:solidFill>
                  <a:srgbClr val="FFFFFF"/>
                </a:solidFill>
                <a:latin typeface="Roboto Medium" pitchFamily="34" charset="0"/>
                <a:ea typeface="Roboto Medium" pitchFamily="34" charset="-122"/>
                <a:cs typeface="Roboto Medium" pitchFamily="34" charset="-120"/>
              </a:rPr>
              <a:t>Deep Dive: Amazon Polly</a:t>
            </a:r>
            <a:endParaRPr lang="en-US" sz="3400" dirty="0"/>
          </a:p>
        </p:txBody>
      </p:sp>
      <p:pic>
        <p:nvPicPr>
          <p:cNvPr id="4" name="Image 1" descr="preencoded.png"/>
          <p:cNvPicPr>
            <a:picLocks noChangeAspect="1"/>
          </p:cNvPicPr>
          <p:nvPr/>
        </p:nvPicPr>
        <p:blipFill>
          <a:blip r:embed="rId3"/>
          <a:stretch>
            <a:fillRect/>
          </a:stretch>
        </p:blipFill>
        <p:spPr>
          <a:xfrm>
            <a:off x="606147" y="1277541"/>
            <a:ext cx="433030" cy="433030"/>
          </a:xfrm>
          <a:prstGeom prst="rect">
            <a:avLst/>
          </a:prstGeom>
        </p:spPr>
      </p:pic>
      <p:sp>
        <p:nvSpPr>
          <p:cNvPr id="5" name="Text 1"/>
          <p:cNvSpPr/>
          <p:nvPr/>
        </p:nvSpPr>
        <p:spPr>
          <a:xfrm>
            <a:off x="606147" y="1883688"/>
            <a:ext cx="2165152" cy="270629"/>
          </a:xfrm>
          <a:prstGeom prst="rect">
            <a:avLst/>
          </a:prstGeom>
          <a:noFill/>
          <a:ln/>
        </p:spPr>
        <p:txBody>
          <a:bodyPr wrap="none" lIns="0" tIns="0" rIns="0" bIns="0" rtlCol="0" anchor="t"/>
          <a:lstStyle/>
          <a:p>
            <a:pPr marL="0" indent="0" algn="l">
              <a:lnSpc>
                <a:spcPts val="2100"/>
              </a:lnSpc>
              <a:buNone/>
            </a:pPr>
            <a:r>
              <a:rPr lang="en-US" sz="1700" dirty="0">
                <a:solidFill>
                  <a:srgbClr val="CFD0D8"/>
                </a:solidFill>
                <a:latin typeface="Roboto Medium" pitchFamily="34" charset="0"/>
                <a:ea typeface="Roboto Medium" pitchFamily="34" charset="-122"/>
                <a:cs typeface="Roboto Medium" pitchFamily="34" charset="-120"/>
              </a:rPr>
              <a:t>Text-to-Speech (TTS)</a:t>
            </a:r>
            <a:endParaRPr lang="en-US" sz="1700" dirty="0"/>
          </a:p>
        </p:txBody>
      </p:sp>
      <p:sp>
        <p:nvSpPr>
          <p:cNvPr id="6" name="Text 2"/>
          <p:cNvSpPr/>
          <p:nvPr/>
        </p:nvSpPr>
        <p:spPr>
          <a:xfrm>
            <a:off x="606147" y="2258139"/>
            <a:ext cx="7931706" cy="831532"/>
          </a:xfrm>
          <a:prstGeom prst="rect">
            <a:avLst/>
          </a:prstGeom>
          <a:noFill/>
          <a:ln/>
        </p:spPr>
        <p:txBody>
          <a:bodyPr wrap="square" lIns="0" tIns="0" rIns="0" bIns="0" rtlCol="0" anchor="t"/>
          <a:lstStyle/>
          <a:p>
            <a:pPr marL="0" indent="0" algn="l">
              <a:lnSpc>
                <a:spcPts val="2150"/>
              </a:lnSpc>
              <a:buNone/>
            </a:pPr>
            <a:r>
              <a:rPr lang="en-US" sz="1350" dirty="0">
                <a:solidFill>
                  <a:srgbClr val="CFD0D8"/>
                </a:solidFill>
                <a:latin typeface="Roboto" pitchFamily="34" charset="0"/>
                <a:ea typeface="Roboto" pitchFamily="34" charset="-122"/>
                <a:cs typeface="Roboto" pitchFamily="34" charset="-120"/>
              </a:rPr>
              <a:t>Amazon Polly transforms text into lifelike speech using advanced deep learning technologies. It offers a diverse selection of voices, accents, and speaking styles, allowing developers to tailor the audio output to specific contexts and target audiences.</a:t>
            </a:r>
            <a:endParaRPr lang="en-US" sz="1350" dirty="0"/>
          </a:p>
        </p:txBody>
      </p:sp>
      <p:pic>
        <p:nvPicPr>
          <p:cNvPr id="7" name="Image 2" descr="preencoded.png"/>
          <p:cNvPicPr>
            <a:picLocks noChangeAspect="1"/>
          </p:cNvPicPr>
          <p:nvPr/>
        </p:nvPicPr>
        <p:blipFill>
          <a:blip r:embed="rId4"/>
          <a:stretch>
            <a:fillRect/>
          </a:stretch>
        </p:blipFill>
        <p:spPr>
          <a:xfrm>
            <a:off x="606147" y="3609261"/>
            <a:ext cx="433030" cy="433030"/>
          </a:xfrm>
          <a:prstGeom prst="rect">
            <a:avLst/>
          </a:prstGeom>
        </p:spPr>
      </p:pic>
      <p:sp>
        <p:nvSpPr>
          <p:cNvPr id="8" name="Text 3"/>
          <p:cNvSpPr/>
          <p:nvPr/>
        </p:nvSpPr>
        <p:spPr>
          <a:xfrm>
            <a:off x="606147" y="4215408"/>
            <a:ext cx="2165152" cy="270629"/>
          </a:xfrm>
          <a:prstGeom prst="rect">
            <a:avLst/>
          </a:prstGeom>
          <a:noFill/>
          <a:ln/>
        </p:spPr>
        <p:txBody>
          <a:bodyPr wrap="none" lIns="0" tIns="0" rIns="0" bIns="0" rtlCol="0" anchor="t"/>
          <a:lstStyle/>
          <a:p>
            <a:pPr marL="0" indent="0" algn="l">
              <a:lnSpc>
                <a:spcPts val="2100"/>
              </a:lnSpc>
              <a:buNone/>
            </a:pPr>
            <a:r>
              <a:rPr lang="en-US" sz="1700" dirty="0">
                <a:solidFill>
                  <a:srgbClr val="CFD0D8"/>
                </a:solidFill>
                <a:latin typeface="Roboto Medium" pitchFamily="34" charset="0"/>
                <a:ea typeface="Roboto Medium" pitchFamily="34" charset="-122"/>
                <a:cs typeface="Roboto Medium" pitchFamily="34" charset="-120"/>
              </a:rPr>
              <a:t>Voice Customization</a:t>
            </a:r>
            <a:endParaRPr lang="en-US" sz="1700" dirty="0"/>
          </a:p>
        </p:txBody>
      </p:sp>
      <p:sp>
        <p:nvSpPr>
          <p:cNvPr id="9" name="Text 4"/>
          <p:cNvSpPr/>
          <p:nvPr/>
        </p:nvSpPr>
        <p:spPr>
          <a:xfrm>
            <a:off x="606147" y="4589859"/>
            <a:ext cx="7931706" cy="831532"/>
          </a:xfrm>
          <a:prstGeom prst="rect">
            <a:avLst/>
          </a:prstGeom>
          <a:noFill/>
          <a:ln/>
        </p:spPr>
        <p:txBody>
          <a:bodyPr wrap="square" lIns="0" tIns="0" rIns="0" bIns="0" rtlCol="0" anchor="t"/>
          <a:lstStyle/>
          <a:p>
            <a:pPr marL="0" indent="0" algn="l">
              <a:lnSpc>
                <a:spcPts val="2150"/>
              </a:lnSpc>
              <a:buNone/>
            </a:pPr>
            <a:r>
              <a:rPr lang="en-US" sz="1350" dirty="0">
                <a:solidFill>
                  <a:srgbClr val="CFD0D8"/>
                </a:solidFill>
                <a:latin typeface="Roboto" pitchFamily="34" charset="0"/>
                <a:ea typeface="Roboto" pitchFamily="34" charset="-122"/>
                <a:cs typeface="Roboto" pitchFamily="34" charset="-120"/>
              </a:rPr>
              <a:t>Beyond pre-built voices, Polly provides options for customizing speech output. Developers can adjust parameters such as speaking rate, pitch, and volume, and even create custom lexicons to ensure accurate pronunciation of specific words or phrases.</a:t>
            </a:r>
            <a:endParaRPr lang="en-US" sz="1350" dirty="0"/>
          </a:p>
        </p:txBody>
      </p:sp>
      <p:pic>
        <p:nvPicPr>
          <p:cNvPr id="10" name="Image 3" descr="preencoded.png"/>
          <p:cNvPicPr>
            <a:picLocks noChangeAspect="1"/>
          </p:cNvPicPr>
          <p:nvPr/>
        </p:nvPicPr>
        <p:blipFill>
          <a:blip r:embed="rId5"/>
          <a:stretch>
            <a:fillRect/>
          </a:stretch>
        </p:blipFill>
        <p:spPr>
          <a:xfrm>
            <a:off x="606147" y="5940981"/>
            <a:ext cx="433030" cy="433030"/>
          </a:xfrm>
          <a:prstGeom prst="rect">
            <a:avLst/>
          </a:prstGeom>
        </p:spPr>
      </p:pic>
      <p:sp>
        <p:nvSpPr>
          <p:cNvPr id="11" name="Text 5"/>
          <p:cNvSpPr/>
          <p:nvPr/>
        </p:nvSpPr>
        <p:spPr>
          <a:xfrm>
            <a:off x="606147" y="6547128"/>
            <a:ext cx="2165152" cy="270629"/>
          </a:xfrm>
          <a:prstGeom prst="rect">
            <a:avLst/>
          </a:prstGeom>
          <a:noFill/>
          <a:ln/>
        </p:spPr>
        <p:txBody>
          <a:bodyPr wrap="none" lIns="0" tIns="0" rIns="0" bIns="0" rtlCol="0" anchor="t"/>
          <a:lstStyle/>
          <a:p>
            <a:pPr marL="0" indent="0" algn="l">
              <a:lnSpc>
                <a:spcPts val="2100"/>
              </a:lnSpc>
              <a:buNone/>
            </a:pPr>
            <a:r>
              <a:rPr lang="en-US" sz="1700" dirty="0">
                <a:solidFill>
                  <a:srgbClr val="CFD0D8"/>
                </a:solidFill>
                <a:latin typeface="Roboto Medium" pitchFamily="34" charset="0"/>
                <a:ea typeface="Roboto Medium" pitchFamily="34" charset="-122"/>
                <a:cs typeface="Roboto Medium" pitchFamily="34" charset="-120"/>
              </a:rPr>
              <a:t>Output Formats</a:t>
            </a:r>
            <a:endParaRPr lang="en-US" sz="1700" dirty="0"/>
          </a:p>
        </p:txBody>
      </p:sp>
      <p:sp>
        <p:nvSpPr>
          <p:cNvPr id="12" name="Text 6"/>
          <p:cNvSpPr/>
          <p:nvPr/>
        </p:nvSpPr>
        <p:spPr>
          <a:xfrm>
            <a:off x="606147" y="6921579"/>
            <a:ext cx="7931706" cy="831532"/>
          </a:xfrm>
          <a:prstGeom prst="rect">
            <a:avLst/>
          </a:prstGeom>
          <a:noFill/>
          <a:ln/>
        </p:spPr>
        <p:txBody>
          <a:bodyPr wrap="square" lIns="0" tIns="0" rIns="0" bIns="0" rtlCol="0" anchor="t"/>
          <a:lstStyle/>
          <a:p>
            <a:pPr marL="0" indent="0" algn="l">
              <a:lnSpc>
                <a:spcPts val="2150"/>
              </a:lnSpc>
              <a:buNone/>
            </a:pPr>
            <a:r>
              <a:rPr lang="en-US" sz="1350" dirty="0">
                <a:solidFill>
                  <a:srgbClr val="CFD0D8"/>
                </a:solidFill>
                <a:latin typeface="Roboto" pitchFamily="34" charset="0"/>
                <a:ea typeface="Roboto" pitchFamily="34" charset="-122"/>
                <a:cs typeface="Roboto" pitchFamily="34" charset="-120"/>
              </a:rPr>
              <a:t>Polly supports a range of audio output formats, including MP3, OGG, and PCM, offering flexibility for different playback devices and applications. This versatility allows for seamless integration with various multimedia platforms and content delivery systems.</a:t>
            </a:r>
            <a:endParaRPr lang="en-US" sz="1350" dirty="0"/>
          </a:p>
        </p:txBody>
      </p:sp>
      <p:pic>
        <p:nvPicPr>
          <p:cNvPr id="2052" name="Picture 4" descr="Amazon Polly (TTS)— Head start tutorial | by Oscar Leal | Medium">
            <a:extLst>
              <a:ext uri="{FF2B5EF4-FFF2-40B4-BE49-F238E27FC236}">
                <a16:creationId xmlns:a16="http://schemas.microsoft.com/office/drawing/2014/main" id="{C939A906-8616-48F5-CEB8-5A4F7A30D2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3353" y="1497845"/>
            <a:ext cx="4772025" cy="477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3B0B554-D2C2-829C-EDE7-DDB0B745B85A}"/>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18267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4B1210-1D7B-094D-5471-F9CFAF1CF53E}"/>
              </a:ext>
            </a:extLst>
          </p:cNvPr>
          <p:cNvSpPr txBox="1"/>
          <p:nvPr/>
        </p:nvSpPr>
        <p:spPr>
          <a:xfrm>
            <a:off x="3873358" y="3560802"/>
            <a:ext cx="6724790" cy="1107996"/>
          </a:xfrm>
          <a:prstGeom prst="rect">
            <a:avLst/>
          </a:prstGeom>
          <a:noFill/>
        </p:spPr>
        <p:txBody>
          <a:bodyPr wrap="none" rtlCol="0">
            <a:spAutoFit/>
          </a:bodyPr>
          <a:lstStyle/>
          <a:p>
            <a:r>
              <a:rPr lang="en-US" sz="6600" b="1" dirty="0">
                <a:solidFill>
                  <a:schemeClr val="bg1"/>
                </a:solidFill>
              </a:rPr>
              <a:t>Code Walkthrough</a:t>
            </a:r>
          </a:p>
        </p:txBody>
      </p:sp>
    </p:spTree>
    <p:extLst>
      <p:ext uri="{BB962C8B-B14F-4D97-AF65-F5344CB8AC3E}">
        <p14:creationId xmlns:p14="http://schemas.microsoft.com/office/powerpoint/2010/main" val="3373917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TotalTime>
  <Words>863</Words>
  <Application>Microsoft Office PowerPoint</Application>
  <PresentationFormat>Custom</PresentationFormat>
  <Paragraphs>55</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Bold</vt:lpstr>
      <vt:lpstr>Roboto Medium</vt:lpstr>
      <vt:lpstr>Arial</vt:lpstr>
      <vt:lpstr>Roboto</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Ahmed Attia</cp:lastModifiedBy>
  <cp:revision>4</cp:revision>
  <dcterms:created xsi:type="dcterms:W3CDTF">2024-10-21T13:29:02Z</dcterms:created>
  <dcterms:modified xsi:type="dcterms:W3CDTF">2024-10-21T14:03:43Z</dcterms:modified>
</cp:coreProperties>
</file>