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20"/>
  </p:normalViewPr>
  <p:slideViewPr>
    <p:cSldViewPr snapToGrid="0">
      <p:cViewPr varScale="1">
        <p:scale>
          <a:sx n="93" d="100"/>
          <a:sy n="93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Existing Patients</c:v>
                </c:pt>
              </c:strCache>
            </c:strRef>
          </c:tx>
          <c:spPr>
            <a:solidFill>
              <a:srgbClr val="BBDDE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Jan-25</c:v>
                </c:pt>
                <c:pt idx="1">
                  <c:v>Feb-25</c:v>
                </c:pt>
                <c:pt idx="2">
                  <c:v>Mar-25</c:v>
                </c:pt>
                <c:pt idx="3">
                  <c:v>Apr-25</c:v>
                </c:pt>
                <c:pt idx="4">
                  <c:v>May-25</c:v>
                </c:pt>
                <c:pt idx="5">
                  <c:v>Jun-25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410</c:v>
                </c:pt>
                <c:pt idx="1">
                  <c:v>328</c:v>
                </c:pt>
                <c:pt idx="2">
                  <c:v>368</c:v>
                </c:pt>
                <c:pt idx="3">
                  <c:v>350</c:v>
                </c:pt>
                <c:pt idx="4">
                  <c:v>390</c:v>
                </c:pt>
                <c:pt idx="5">
                  <c:v>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9A-004B-BF68-C887FFD3F9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Patients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Jan-25</c:v>
                </c:pt>
                <c:pt idx="1">
                  <c:v>Feb-25</c:v>
                </c:pt>
                <c:pt idx="2">
                  <c:v>Mar-25</c:v>
                </c:pt>
                <c:pt idx="3">
                  <c:v>Apr-25</c:v>
                </c:pt>
                <c:pt idx="4">
                  <c:v>May-25</c:v>
                </c:pt>
                <c:pt idx="5">
                  <c:v>Jun-25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391</c:v>
                </c:pt>
                <c:pt idx="1">
                  <c:v>368</c:v>
                </c:pt>
                <c:pt idx="2">
                  <c:v>367</c:v>
                </c:pt>
                <c:pt idx="3">
                  <c:v>333</c:v>
                </c:pt>
                <c:pt idx="4">
                  <c:v>355</c:v>
                </c:pt>
                <c:pt idx="5">
                  <c:v>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9A-004B-BF68-C887FFD3F9F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311211551"/>
        <c:axId val="1311212991"/>
      </c:barChart>
      <c:catAx>
        <c:axId val="131121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212991"/>
        <c:crosses val="autoZero"/>
        <c:auto val="1"/>
        <c:lblAlgn val="ctr"/>
        <c:lblOffset val="100"/>
        <c:noMultiLvlLbl val="1"/>
      </c:catAx>
      <c:valAx>
        <c:axId val="13112129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1121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Patients CY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293</c:v>
                </c:pt>
                <c:pt idx="1">
                  <c:v>339</c:v>
                </c:pt>
                <c:pt idx="2">
                  <c:v>345</c:v>
                </c:pt>
                <c:pt idx="3">
                  <c:v>375</c:v>
                </c:pt>
                <c:pt idx="4">
                  <c:v>356</c:v>
                </c:pt>
                <c:pt idx="5">
                  <c:v>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8-7647-B35B-67C4C9E966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Patients PY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396</c:v>
                </c:pt>
                <c:pt idx="1">
                  <c:v>349</c:v>
                </c:pt>
                <c:pt idx="2">
                  <c:v>402</c:v>
                </c:pt>
                <c:pt idx="3">
                  <c:v>378</c:v>
                </c:pt>
                <c:pt idx="4">
                  <c:v>376</c:v>
                </c:pt>
                <c:pt idx="5">
                  <c:v>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8-7647-B35B-67C4C9E966E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11211551"/>
        <c:axId val="1311212991"/>
      </c:lineChart>
      <c:catAx>
        <c:axId val="131121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212991"/>
        <c:crosses val="autoZero"/>
        <c:auto val="1"/>
        <c:lblAlgn val="ctr"/>
        <c:lblOffset val="100"/>
        <c:noMultiLvlLbl val="1"/>
      </c:catAx>
      <c:valAx>
        <c:axId val="13112129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1121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 sz="9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Existing Patients CY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348</c:v>
                </c:pt>
                <c:pt idx="1">
                  <c:v>320</c:v>
                </c:pt>
                <c:pt idx="2">
                  <c:v>342</c:v>
                </c:pt>
                <c:pt idx="3">
                  <c:v>362</c:v>
                </c:pt>
                <c:pt idx="4">
                  <c:v>362</c:v>
                </c:pt>
                <c:pt idx="5">
                  <c:v>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FA-1641-AE76-108382DD8F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Existing Patients PY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386</c:v>
                </c:pt>
                <c:pt idx="1">
                  <c:v>361</c:v>
                </c:pt>
                <c:pt idx="2">
                  <c:v>393</c:v>
                </c:pt>
                <c:pt idx="3">
                  <c:v>392</c:v>
                </c:pt>
                <c:pt idx="4">
                  <c:v>380</c:v>
                </c:pt>
                <c:pt idx="5">
                  <c:v>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FA-1641-AE76-108382DD8F9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11211551"/>
        <c:axId val="1311212991"/>
      </c:lineChart>
      <c:catAx>
        <c:axId val="131121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212991"/>
        <c:crosses val="autoZero"/>
        <c:auto val="1"/>
        <c:lblAlgn val="ctr"/>
        <c:lblOffset val="100"/>
        <c:noMultiLvlLbl val="1"/>
      </c:catAx>
      <c:valAx>
        <c:axId val="13112129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1121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 sz="9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F5D-F687-9A33-CCFD-65BA2E621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5B912-7813-8A81-1A90-4BC68FDC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DDFF-3590-80AF-8CE3-ACB1A97B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239E4-D547-3C52-76E7-5EE1DEA5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DBC4E-91FC-CD96-0010-95D80EF0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2460-BA3E-1F65-2FE2-AD7AD7AB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7FADF-0F4F-1099-8336-3A1C591CC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30DF9-FFA9-9856-F426-58279483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1C279-F4EF-EFA2-3507-ED4F0B09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5FB8-72A0-FAD2-BA89-A44B78D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0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3C775-D67A-715F-3728-3E88D0687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CB908-5F2C-F25D-8B5F-21746E2F6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0BF4-AF8F-821F-4B9B-AAFD6A29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150AB-3EFD-0130-4CCD-9D71EBC8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837E-897F-5A80-935F-7A881032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2B3E-1BB5-2E5F-7B0E-5600630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5046-C7A7-127B-1AD3-8BB65996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9C51-3217-9B59-A8C3-418EDBD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37CC-1F37-0A4E-42CF-77FCC50F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A9B0-C88E-5CC4-A2A2-29C18087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33BF-A8FF-EDD2-C5C6-023C622D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24538-6C75-8654-4F35-6D513A4B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166E0-A5C4-3D92-08A1-BF07FF9F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388A9-BB94-0116-879B-0E48E82D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90E8-0711-91D2-FB7D-21500F3F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0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9648-0A67-FD1F-7AC1-FFE85389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973D-A8CA-E92F-9154-82727EDBD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CF7F2-A00B-6F23-6912-F5DF3539E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1676A-8523-DC4F-7B19-D659949B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78396-3ACF-400E-F6D8-D8357FA8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3EC9F-4016-AF41-F5FC-4558ED35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BE79-777E-22FB-0793-BF53F6B1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9A62F-DECF-5984-6B5A-DBE38AFF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91D68-F480-3473-8687-FE05FE5A2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3F325-722D-F7C0-439C-6E861B84B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964BA-0ADD-DFBF-096A-96D254C88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78EF0-27FC-386B-2627-7CC6C16C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98A1D-DE7A-3C44-F180-38BF3577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69048-C258-37F0-6A93-5747AB24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37FA-8001-6D47-0C08-5389BC3E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50E7B-8BEE-FD38-ABAE-ABE220A7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A8839-821F-2A3B-F5B2-53311B91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65634-BAB9-F101-1147-A966144E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11B33-7AF6-EECB-D274-E6C751E7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D2EEA-CD96-911D-8BB0-8E8E566F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80979-DBC6-DA59-9259-29583957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0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B2D8-2CCD-2206-8A44-9C3C8784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727A-E7FD-201A-2936-4211B9644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31E15-1557-6A2F-827A-579B84B0C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9138-3C52-92A2-6953-E5EFBC8A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0FD3B-27C7-6784-B0D5-654C9A6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D7AD3-7168-8E16-B6EC-B5FD1157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73E8-B740-1989-844B-14269BA9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B94E5-AFAA-897E-AB30-20A3F08E7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F5808-644E-C79D-B65D-1CBEC83D1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FD5D1-CB25-007F-BB72-4CA809E5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D2B93-678D-9634-547E-4084D13B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357A-2FE8-19C8-61F6-3F72FC42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C14B6-50C1-FC8C-BF6F-780D7B2F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ED88F-2D87-280E-8EB6-CBF10076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E2FD-73D0-BDCA-3F59-8336B333C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C2498-07D1-B213-CE92-19E74A331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0BAC-295C-456E-033B-2F0D6510D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5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2BB5347-954A-C4DB-A37E-449E79EF84B5}"/>
              </a:ext>
            </a:extLst>
          </p:cNvPr>
          <p:cNvSpPr txBox="1"/>
          <p:nvPr/>
        </p:nvSpPr>
        <p:spPr>
          <a:xfrm>
            <a:off x="4261770" y="664076"/>
            <a:ext cx="3668459" cy="384721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2725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Enrollments Received  </a:t>
            </a:r>
          </a:p>
        </p:txBody>
      </p:sp>
      <p:sp>
        <p:nvSpPr>
          <p:cNvPr id="40" name="New Patients">
            <a:extLst>
              <a:ext uri="{FF2B5EF4-FFF2-40B4-BE49-F238E27FC236}">
                <a16:creationId xmlns:a16="http://schemas.microsoft.com/office/drawing/2014/main" id="{C31C423F-6154-07E4-44D4-20656F856DB2}"/>
              </a:ext>
            </a:extLst>
          </p:cNvPr>
          <p:cNvSpPr txBox="1"/>
          <p:nvPr/>
        </p:nvSpPr>
        <p:spPr>
          <a:xfrm>
            <a:off x="1788383" y="4534638"/>
            <a:ext cx="589901" cy="353943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sz="2000">
                <a:latin typeface="Calibri"/>
              </a:rPr>
              <a:t>340</a:t>
            </a:r>
          </a:p>
        </p:txBody>
      </p:sp>
      <p:sp>
        <p:nvSpPr>
          <p:cNvPr id="41" name="Existing Patients">
            <a:extLst>
              <a:ext uri="{FF2B5EF4-FFF2-40B4-BE49-F238E27FC236}">
                <a16:creationId xmlns:a16="http://schemas.microsoft.com/office/drawing/2014/main" id="{19DF0449-08CE-32DE-BB4F-D1B731059D7E}"/>
              </a:ext>
            </a:extLst>
          </p:cNvPr>
          <p:cNvSpPr txBox="1"/>
          <p:nvPr/>
        </p:nvSpPr>
        <p:spPr>
          <a:xfrm>
            <a:off x="1799488" y="5431687"/>
            <a:ext cx="2479438" cy="615553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sz="2000" dirty="0">
                <a:latin typeface="Calibri"/>
              </a:rPr>
              <a:t>20</a:t>
            </a:r>
          </a:p>
        </p:txBody>
      </p:sp>
      <p:sp>
        <p:nvSpPr>
          <p:cNvPr id="42" name="Percentage Prior Month">
            <a:extLst>
              <a:ext uri="{FF2B5EF4-FFF2-40B4-BE49-F238E27FC236}">
                <a16:creationId xmlns:a16="http://schemas.microsoft.com/office/drawing/2014/main" id="{E20B5DA9-618B-96F8-E4DF-6E32F5F87D78}"/>
              </a:ext>
            </a:extLst>
          </p:cNvPr>
          <p:cNvSpPr txBox="1"/>
          <p:nvPr/>
        </p:nvSpPr>
        <p:spPr>
          <a:xfrm>
            <a:off x="5448659" y="5437190"/>
            <a:ext cx="2006277" cy="384721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sz="2000" dirty="0">
                <a:latin typeface="Calibri"/>
              </a:rPr>
              <a:t>95%</a:t>
            </a: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4BB84421-B249-3D1A-32F9-7B664D4AA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577728"/>
              </p:ext>
            </p:extLst>
          </p:nvPr>
        </p:nvGraphicFramePr>
        <p:xfrm>
          <a:off x="1192038" y="1287259"/>
          <a:ext cx="1003392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35C823E5-C526-AE2F-B2DA-D5B059CFD454}"/>
              </a:ext>
            </a:extLst>
          </p:cNvPr>
          <p:cNvSpPr txBox="1"/>
          <p:nvPr/>
        </p:nvSpPr>
        <p:spPr>
          <a:xfrm>
            <a:off x="1784448" y="4830733"/>
            <a:ext cx="1864373" cy="282065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Patient Demand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6114AF-F4DF-4A23-9BF8-9F440602906E}"/>
              </a:ext>
            </a:extLst>
          </p:cNvPr>
          <p:cNvSpPr txBox="1"/>
          <p:nvPr/>
        </p:nvSpPr>
        <p:spPr>
          <a:xfrm>
            <a:off x="1784448" y="5736413"/>
            <a:ext cx="1864373" cy="282065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Existing Patient Demand</a:t>
            </a:r>
          </a:p>
        </p:txBody>
      </p:sp>
      <p:sp>
        <p:nvSpPr>
          <p:cNvPr id="55" name="Average Monthly Enroll">
            <a:extLst>
              <a:ext uri="{FF2B5EF4-FFF2-40B4-BE49-F238E27FC236}">
                <a16:creationId xmlns:a16="http://schemas.microsoft.com/office/drawing/2014/main" id="{E3163AFD-679A-45C9-B994-EB34F8E7795E}"/>
              </a:ext>
            </a:extLst>
          </p:cNvPr>
          <p:cNvSpPr txBox="1"/>
          <p:nvPr/>
        </p:nvSpPr>
        <p:spPr>
          <a:xfrm>
            <a:off x="5448659" y="4527029"/>
            <a:ext cx="1864373" cy="282065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sz="2000" dirty="0">
                <a:latin typeface="Calibri"/>
              </a:rPr>
              <a:t>22</a:t>
            </a:r>
          </a:p>
        </p:txBody>
      </p:sp>
      <p:sp>
        <p:nvSpPr>
          <p:cNvPr id="56" name="Chart 12">
            <a:extLst>
              <a:ext uri="{FF2B5EF4-FFF2-40B4-BE49-F238E27FC236}">
                <a16:creationId xmlns:a16="http://schemas.microsoft.com/office/drawing/2014/main" id="{BA091794-4D2A-6F70-C1E7-CDD499735376}"/>
              </a:ext>
            </a:extLst>
          </p:cNvPr>
          <p:cNvSpPr txBox="1"/>
          <p:nvPr/>
        </p:nvSpPr>
        <p:spPr>
          <a:xfrm>
            <a:off x="5448658" y="5757209"/>
            <a:ext cx="2479437" cy="281616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lang="en-US" sz="1330" dirty="0">
                <a:latin typeface="Calibri"/>
              </a:rPr>
              <a:t>Percentage Change Prior Month</a:t>
            </a:r>
            <a:endParaRPr sz="1330" dirty="0">
              <a:latin typeface="Calibri"/>
            </a:endParaRPr>
          </a:p>
        </p:txBody>
      </p:sp>
      <p:sp>
        <p:nvSpPr>
          <p:cNvPr id="58" name="Box">
            <a:extLst>
              <a:ext uri="{FF2B5EF4-FFF2-40B4-BE49-F238E27FC236}">
                <a16:creationId xmlns:a16="http://schemas.microsoft.com/office/drawing/2014/main" id="{1DE5B188-20AE-9223-A626-8FB14DA429B8}"/>
              </a:ext>
            </a:extLst>
          </p:cNvPr>
          <p:cNvSpPr txBox="1"/>
          <p:nvPr/>
        </p:nvSpPr>
        <p:spPr>
          <a:xfrm>
            <a:off x="5454721" y="4808467"/>
            <a:ext cx="2306126" cy="282065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 Monthly Enrollments</a:t>
            </a:r>
          </a:p>
        </p:txBody>
      </p:sp>
      <p:sp>
        <p:nvSpPr>
          <p:cNvPr id="2" name="Lowest Product">
            <a:extLst>
              <a:ext uri="{FF2B5EF4-FFF2-40B4-BE49-F238E27FC236}">
                <a16:creationId xmlns:a16="http://schemas.microsoft.com/office/drawing/2014/main" id="{67E08D2B-4DCE-51D4-52E6-FB1387542C3E}"/>
              </a:ext>
            </a:extLst>
          </p:cNvPr>
          <p:cNvSpPr txBox="1"/>
          <p:nvPr/>
        </p:nvSpPr>
        <p:spPr>
          <a:xfrm>
            <a:off x="9077473" y="5309531"/>
            <a:ext cx="2006277" cy="384721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lang="en-US" sz="2000" dirty="0">
                <a:latin typeface="Calibri"/>
              </a:rPr>
              <a:t>Product B</a:t>
            </a:r>
            <a:endParaRPr sz="2000" dirty="0">
              <a:latin typeface="Calibri"/>
            </a:endParaRPr>
          </a:p>
        </p:txBody>
      </p:sp>
      <p:sp>
        <p:nvSpPr>
          <p:cNvPr id="4" name="Highest Product">
            <a:extLst>
              <a:ext uri="{FF2B5EF4-FFF2-40B4-BE49-F238E27FC236}">
                <a16:creationId xmlns:a16="http://schemas.microsoft.com/office/drawing/2014/main" id="{FE6F095B-CB1E-0367-334B-728DE703AEAD}"/>
              </a:ext>
            </a:extLst>
          </p:cNvPr>
          <p:cNvSpPr txBox="1"/>
          <p:nvPr/>
        </p:nvSpPr>
        <p:spPr>
          <a:xfrm>
            <a:off x="9077473" y="4527029"/>
            <a:ext cx="1864373" cy="384721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lang="en-US" sz="2000" dirty="0">
                <a:latin typeface="Calibri"/>
              </a:rPr>
              <a:t>Product A</a:t>
            </a:r>
            <a:endParaRPr sz="2000" dirty="0">
              <a:latin typeface="Calibri"/>
            </a:endParaRPr>
          </a:p>
        </p:txBody>
      </p:sp>
      <p:sp>
        <p:nvSpPr>
          <p:cNvPr id="5" name="Percentage Prior Week Demand">
            <a:extLst>
              <a:ext uri="{FF2B5EF4-FFF2-40B4-BE49-F238E27FC236}">
                <a16:creationId xmlns:a16="http://schemas.microsoft.com/office/drawing/2014/main" id="{EE0F3033-9EDF-C564-F6CE-924D8C7E51B9}"/>
              </a:ext>
            </a:extLst>
          </p:cNvPr>
          <p:cNvSpPr txBox="1"/>
          <p:nvPr/>
        </p:nvSpPr>
        <p:spPr>
          <a:xfrm>
            <a:off x="9077473" y="5629550"/>
            <a:ext cx="2148487" cy="282065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Lowest Enrollment Product</a:t>
            </a:r>
          </a:p>
        </p:txBody>
      </p:sp>
      <p:sp>
        <p:nvSpPr>
          <p:cNvPr id="7" name="Box">
            <a:extLst>
              <a:ext uri="{FF2B5EF4-FFF2-40B4-BE49-F238E27FC236}">
                <a16:creationId xmlns:a16="http://schemas.microsoft.com/office/drawing/2014/main" id="{F9B97696-0701-8EF6-49AE-7D5858F23558}"/>
              </a:ext>
            </a:extLst>
          </p:cNvPr>
          <p:cNvSpPr txBox="1"/>
          <p:nvPr/>
        </p:nvSpPr>
        <p:spPr>
          <a:xfrm>
            <a:off x="9083535" y="4808467"/>
            <a:ext cx="2142425" cy="282065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Highest Enrollment Product</a:t>
            </a:r>
          </a:p>
        </p:txBody>
      </p:sp>
      <p:pic>
        <p:nvPicPr>
          <p:cNvPr id="3" name="Graphic 2" descr="Bar graph with upward trend outline">
            <a:extLst>
              <a:ext uri="{FF2B5EF4-FFF2-40B4-BE49-F238E27FC236}">
                <a16:creationId xmlns:a16="http://schemas.microsoft.com/office/drawing/2014/main" id="{46423543-9178-C532-387D-385DB9499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7225" y="4544631"/>
            <a:ext cx="589905" cy="589905"/>
          </a:xfrm>
          <a:prstGeom prst="rect">
            <a:avLst/>
          </a:prstGeom>
        </p:spPr>
      </p:pic>
      <p:pic>
        <p:nvPicPr>
          <p:cNvPr id="6" name="Graphic 5" descr="Doctor female outline">
            <a:extLst>
              <a:ext uri="{FF2B5EF4-FFF2-40B4-BE49-F238E27FC236}">
                <a16:creationId xmlns:a16="http://schemas.microsoft.com/office/drawing/2014/main" id="{237B133E-805E-6C1F-D350-EFDDF4A4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1635" y="4516683"/>
            <a:ext cx="617853" cy="617853"/>
          </a:xfrm>
          <a:prstGeom prst="rect">
            <a:avLst/>
          </a:prstGeom>
        </p:spPr>
      </p:pic>
      <p:pic>
        <p:nvPicPr>
          <p:cNvPr id="8" name="Graphic 7" descr="Doctor female outline">
            <a:extLst>
              <a:ext uri="{FF2B5EF4-FFF2-40B4-BE49-F238E27FC236}">
                <a16:creationId xmlns:a16="http://schemas.microsoft.com/office/drawing/2014/main" id="{AA256271-EB46-8C32-7E82-566B9F755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1635" y="5412485"/>
            <a:ext cx="617853" cy="617853"/>
          </a:xfrm>
          <a:prstGeom prst="rect">
            <a:avLst/>
          </a:prstGeom>
        </p:spPr>
      </p:pic>
      <p:pic>
        <p:nvPicPr>
          <p:cNvPr id="11" name="Graphic 10" descr="Bar graph with upward trend outline">
            <a:extLst>
              <a:ext uri="{FF2B5EF4-FFF2-40B4-BE49-F238E27FC236}">
                <a16:creationId xmlns:a16="http://schemas.microsoft.com/office/drawing/2014/main" id="{5F2657E3-3914-3CBE-9848-6684B4E9E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2226" y="5440433"/>
            <a:ext cx="589905" cy="589905"/>
          </a:xfrm>
          <a:prstGeom prst="rect">
            <a:avLst/>
          </a:prstGeom>
        </p:spPr>
      </p:pic>
      <p:pic>
        <p:nvPicPr>
          <p:cNvPr id="12" name="Graphic 11" descr="Medicine outline">
            <a:extLst>
              <a:ext uri="{FF2B5EF4-FFF2-40B4-BE49-F238E27FC236}">
                <a16:creationId xmlns:a16="http://schemas.microsoft.com/office/drawing/2014/main" id="{2271A32D-95C7-0E05-F7E8-3E949AB812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57505" y="4471123"/>
            <a:ext cx="716764" cy="716764"/>
          </a:xfrm>
          <a:prstGeom prst="rect">
            <a:avLst/>
          </a:prstGeom>
        </p:spPr>
      </p:pic>
      <p:pic>
        <p:nvPicPr>
          <p:cNvPr id="13" name="Graphic 12" descr="Medicine outline">
            <a:extLst>
              <a:ext uri="{FF2B5EF4-FFF2-40B4-BE49-F238E27FC236}">
                <a16:creationId xmlns:a16="http://schemas.microsoft.com/office/drawing/2014/main" id="{CD1FD336-221D-F116-2CE2-21AFBA5F9A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57505" y="5335604"/>
            <a:ext cx="716764" cy="7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0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F1FED-F6FB-B5CC-814C-E7199B9B6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F853F61C-7628-F706-B72A-4A8E27542E1B}"/>
              </a:ext>
            </a:extLst>
          </p:cNvPr>
          <p:cNvSpPr txBox="1"/>
          <p:nvPr/>
        </p:nvSpPr>
        <p:spPr>
          <a:xfrm>
            <a:off x="2993799" y="367513"/>
            <a:ext cx="6525679" cy="384721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2725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Enrollment Trends – Current Year vs. Previous Year</a:t>
            </a:r>
          </a:p>
        </p:txBody>
      </p:sp>
      <p:sp>
        <p:nvSpPr>
          <p:cNvPr id="2" name="New Patients Percentage Change">
            <a:extLst>
              <a:ext uri="{FF2B5EF4-FFF2-40B4-BE49-F238E27FC236}">
                <a16:creationId xmlns:a16="http://schemas.microsoft.com/office/drawing/2014/main" id="{D25AEF6F-17EB-2C0D-F503-D1B4698E019D}"/>
              </a:ext>
            </a:extLst>
          </p:cNvPr>
          <p:cNvSpPr txBox="1"/>
          <p:nvPr/>
        </p:nvSpPr>
        <p:spPr>
          <a:xfrm>
            <a:off x="636343" y="2030152"/>
            <a:ext cx="589901" cy="353943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sz="2000" dirty="0">
                <a:latin typeface="Calibri"/>
              </a:rPr>
              <a:t>340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35A54-2D7E-630B-BEDD-FACFBCA20359}"/>
              </a:ext>
            </a:extLst>
          </p:cNvPr>
          <p:cNvSpPr txBox="1"/>
          <p:nvPr/>
        </p:nvSpPr>
        <p:spPr>
          <a:xfrm>
            <a:off x="89246" y="2384095"/>
            <a:ext cx="1684094" cy="690958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lvl="0" algn="ctr" defTabSz="914363">
              <a:defRPr/>
            </a:pPr>
            <a:r>
              <a:rPr lang="en-US" sz="1330" dirty="0">
                <a:solidFill>
                  <a:srgbClr val="000000"/>
                </a:solidFill>
                <a:latin typeface="Calibri" panose="020F0502020204030204"/>
              </a:rPr>
              <a:t>New Pts % Change (CY vs PY) – Last Month</a:t>
            </a:r>
          </a:p>
        </p:txBody>
      </p:sp>
      <p:sp>
        <p:nvSpPr>
          <p:cNvPr id="4" name="Ex Patients Percentage Change">
            <a:extLst>
              <a:ext uri="{FF2B5EF4-FFF2-40B4-BE49-F238E27FC236}">
                <a16:creationId xmlns:a16="http://schemas.microsoft.com/office/drawing/2014/main" id="{7321C163-9238-6D96-2C84-2EB465703204}"/>
              </a:ext>
            </a:extLst>
          </p:cNvPr>
          <p:cNvSpPr txBox="1"/>
          <p:nvPr/>
        </p:nvSpPr>
        <p:spPr>
          <a:xfrm>
            <a:off x="636343" y="4456195"/>
            <a:ext cx="589901" cy="353943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sz="2000" dirty="0">
                <a:latin typeface="Calibri"/>
              </a:rPr>
              <a:t>340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87958-D4B5-0977-5091-1EB34E0C04B7}"/>
              </a:ext>
            </a:extLst>
          </p:cNvPr>
          <p:cNvSpPr txBox="1"/>
          <p:nvPr/>
        </p:nvSpPr>
        <p:spPr>
          <a:xfrm>
            <a:off x="89246" y="4810138"/>
            <a:ext cx="1684094" cy="487185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dirty="0">
                <a:solidFill>
                  <a:srgbClr val="000000"/>
                </a:solidFill>
                <a:latin typeface="Calibri" panose="020F0502020204030204"/>
              </a:rPr>
              <a:t>Ex. Pts % Change (CY vs PY) – Last Month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74516ED-9BAD-4234-AA57-4B42DEDA6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555376"/>
              </p:ext>
            </p:extLst>
          </p:nvPr>
        </p:nvGraphicFramePr>
        <p:xfrm>
          <a:off x="1921086" y="1200762"/>
          <a:ext cx="10033922" cy="251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EA83454-C3E2-2178-B03C-425D37199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0100691"/>
              </p:ext>
            </p:extLst>
          </p:nvPr>
        </p:nvGraphicFramePr>
        <p:xfrm>
          <a:off x="1921086" y="3971865"/>
          <a:ext cx="10033922" cy="251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574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Box">
            <a:extLst>
              <a:ext uri="{FF2B5EF4-FFF2-40B4-BE49-F238E27FC236}">
                <a16:creationId xmlns:a16="http://schemas.microsoft.com/office/drawing/2014/main" id="{5FD0B93C-34B7-E94D-22DD-90297BDACBC3}"/>
              </a:ext>
            </a:extLst>
          </p:cNvPr>
          <p:cNvSpPr txBox="1"/>
          <p:nvPr/>
        </p:nvSpPr>
        <p:spPr>
          <a:xfrm>
            <a:off x="3827465" y="413556"/>
            <a:ext cx="4532893" cy="384721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2725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 Rejected</a:t>
            </a:r>
          </a:p>
        </p:txBody>
      </p:sp>
      <p:sp>
        <p:nvSpPr>
          <p:cNvPr id="6" name="TextBox Rejections">
            <a:extLst>
              <a:ext uri="{FF2B5EF4-FFF2-40B4-BE49-F238E27FC236}">
                <a16:creationId xmlns:a16="http://schemas.microsoft.com/office/drawing/2014/main" id="{86F6B009-21A9-957C-769B-BC7759D155CC}"/>
              </a:ext>
            </a:extLst>
          </p:cNvPr>
          <p:cNvSpPr txBox="1"/>
          <p:nvPr/>
        </p:nvSpPr>
        <p:spPr>
          <a:xfrm>
            <a:off x="666663" y="5300794"/>
            <a:ext cx="10882334" cy="1000274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285750" marR="0" lvl="0" indent="-285750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i="0" u="none" strike="noStrike" kern="0" cap="none" spc="0" normalizeH="0" baseline="0" noProof="0" dirty="0">
                <a:ln>
                  <a:noFill/>
                </a:ln>
                <a:solidFill>
                  <a:srgbClr val="2725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applications rejected this month: 5</a:t>
            </a:r>
          </a:p>
          <a:p>
            <a:pPr marL="285750" marR="0" lvl="0" indent="-285750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500" kern="0" dirty="0">
                <a:solidFill>
                  <a:srgbClr val="27251F"/>
                </a:solidFill>
                <a:latin typeface="Calibri" panose="020F0502020204030204"/>
              </a:rPr>
              <a:t>Top rejection reason: Missing documentation (5 cases)</a:t>
            </a:r>
          </a:p>
          <a:p>
            <a:pPr marL="285750" marR="0" lvl="0" indent="-285750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i="0" u="none" strike="noStrike" kern="0" cap="none" spc="0" normalizeH="0" baseline="0" noProof="0" dirty="0">
                <a:ln>
                  <a:noFill/>
                </a:ln>
                <a:solidFill>
                  <a:srgbClr val="2725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 time to rejection decision: 2.3 days </a:t>
            </a:r>
          </a:p>
          <a:p>
            <a:pPr marL="285750" marR="0" lvl="0" indent="-285750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i="0" u="none" strike="noStrike" kern="0" cap="none" spc="0" normalizeH="0" baseline="0" noProof="0" dirty="0">
              <a:ln>
                <a:noFill/>
              </a:ln>
              <a:solidFill>
                <a:srgbClr val="27251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773A7A-47A3-26AF-F934-239915F02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87300"/>
              </p:ext>
            </p:extLst>
          </p:nvPr>
        </p:nvGraphicFramePr>
        <p:xfrm>
          <a:off x="510088" y="1073301"/>
          <a:ext cx="11195484" cy="3643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3958">
                  <a:extLst>
                    <a:ext uri="{9D8B030D-6E8A-4147-A177-3AD203B41FA5}">
                      <a16:colId xmlns:a16="http://schemas.microsoft.com/office/drawing/2014/main" val="3019515633"/>
                    </a:ext>
                  </a:extLst>
                </a:gridCol>
                <a:gridCol w="1495167">
                  <a:extLst>
                    <a:ext uri="{9D8B030D-6E8A-4147-A177-3AD203B41FA5}">
                      <a16:colId xmlns:a16="http://schemas.microsoft.com/office/drawing/2014/main" val="2973104728"/>
                    </a:ext>
                  </a:extLst>
                </a:gridCol>
                <a:gridCol w="1804087">
                  <a:extLst>
                    <a:ext uri="{9D8B030D-6E8A-4147-A177-3AD203B41FA5}">
                      <a16:colId xmlns:a16="http://schemas.microsoft.com/office/drawing/2014/main" val="3804622231"/>
                    </a:ext>
                  </a:extLst>
                </a:gridCol>
                <a:gridCol w="1705232">
                  <a:extLst>
                    <a:ext uri="{9D8B030D-6E8A-4147-A177-3AD203B41FA5}">
                      <a16:colId xmlns:a16="http://schemas.microsoft.com/office/drawing/2014/main" val="1881508153"/>
                    </a:ext>
                  </a:extLst>
                </a:gridCol>
                <a:gridCol w="1445741">
                  <a:extLst>
                    <a:ext uri="{9D8B030D-6E8A-4147-A177-3AD203B41FA5}">
                      <a16:colId xmlns:a16="http://schemas.microsoft.com/office/drawing/2014/main" val="2074164116"/>
                    </a:ext>
                  </a:extLst>
                </a:gridCol>
                <a:gridCol w="2901299">
                  <a:extLst>
                    <a:ext uri="{9D8B030D-6E8A-4147-A177-3AD203B41FA5}">
                      <a16:colId xmlns:a16="http://schemas.microsoft.com/office/drawing/2014/main" val="894676592"/>
                    </a:ext>
                  </a:extLst>
                </a:gridCol>
              </a:tblGrid>
              <a:tr h="306016"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 Number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BBDD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 Date</a:t>
                      </a:r>
                    </a:p>
                  </a:txBody>
                  <a:tcPr>
                    <a:solidFill>
                      <a:srgbClr val="BBDD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Determination Date</a:t>
                      </a:r>
                    </a:p>
                  </a:txBody>
                  <a:tcPr>
                    <a:solidFill>
                      <a:srgbClr val="BBDD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Patient Name</a:t>
                      </a:r>
                    </a:p>
                  </a:txBody>
                  <a:tcPr>
                    <a:solidFill>
                      <a:srgbClr val="BBDD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 Name</a:t>
                      </a:r>
                    </a:p>
                  </a:txBody>
                  <a:tcPr>
                    <a:solidFill>
                      <a:srgbClr val="BBDD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Rejection Reason </a:t>
                      </a:r>
                    </a:p>
                  </a:txBody>
                  <a:tcPr>
                    <a:solidFill>
                      <a:srgbClr val="BBD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4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1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7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9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9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4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7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1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56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106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Demi Amiro</dc:creator>
  <cp:lastModifiedBy>Demi Amiro</cp:lastModifiedBy>
  <cp:revision>25</cp:revision>
  <dcterms:created xsi:type="dcterms:W3CDTF">2025-07-25T17:31:11Z</dcterms:created>
  <dcterms:modified xsi:type="dcterms:W3CDTF">2025-08-04T02:58:17Z</dcterms:modified>
</cp:coreProperties>
</file>