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5" r:id="rId3"/>
    <p:sldId id="257" r:id="rId4"/>
    <p:sldId id="258" r:id="rId5"/>
    <p:sldId id="259" r:id="rId6"/>
    <p:sldId id="263" r:id="rId7"/>
    <p:sldId id="266"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06"/>
    <p:restoredTop sz="94709"/>
  </p:normalViewPr>
  <p:slideViewPr>
    <p:cSldViewPr snapToGrid="0">
      <p:cViewPr varScale="1">
        <p:scale>
          <a:sx n="76" d="100"/>
          <a:sy n="76" d="100"/>
        </p:scale>
        <p:origin x="208" y="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39CA4D-6BAB-4BA5-BCF9-3B388F551E1E}" type="doc">
      <dgm:prSet loTypeId="urn:microsoft.com/office/officeart/2016/7/layout/BasicLinearProcessNumbered" loCatId="process" qsTypeId="urn:microsoft.com/office/officeart/2005/8/quickstyle/simple1" qsCatId="simple" csTypeId="urn:microsoft.com/office/officeart/2005/8/colors/colorful5" csCatId="colorful"/>
      <dgm:spPr/>
      <dgm:t>
        <a:bodyPr/>
        <a:lstStyle/>
        <a:p>
          <a:endParaRPr lang="en-US"/>
        </a:p>
      </dgm:t>
    </dgm:pt>
    <dgm:pt modelId="{649EC4AC-95CC-4A37-A148-3B53219E4AD1}">
      <dgm:prSet/>
      <dgm:spPr/>
      <dgm: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Understand drivers of default </a:t>
          </a:r>
        </a:p>
      </dgm:t>
    </dgm:pt>
    <dgm:pt modelId="{58A5ED1A-27BA-4AA3-9CD1-DE31BEB5598C}" type="parTrans" cxnId="{54AA68B0-F133-48D4-A8C3-690634993819}">
      <dgm:prSet/>
      <dgm:spPr/>
      <dgm:t>
        <a:bodyPr/>
        <a:lstStyle/>
        <a:p>
          <a:endParaRPr lang="en-US"/>
        </a:p>
      </dgm:t>
    </dgm:pt>
    <dgm:pt modelId="{0D10BE20-4F76-4A90-A8E9-6C02F6DA0290}" type="sibTrans" cxnId="{54AA68B0-F133-48D4-A8C3-690634993819}">
      <dgm:prSet phldrT="1" phldr="0"/>
      <dgm:spPr/>
      <dgm:t>
        <a:bodyPr/>
        <a:lstStyle/>
        <a:p>
          <a:r>
            <a:rPr lang="en-US" dirty="0"/>
            <a:t>1</a:t>
          </a:r>
        </a:p>
      </dgm:t>
    </dgm:pt>
    <dgm:pt modelId="{CB680804-4218-40D8-871C-12FBFA4A2319}">
      <dgm:prSet/>
      <dgm:spPr/>
      <dgm: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Segment Clients by age, gender, marital status, and education status </a:t>
          </a:r>
        </a:p>
      </dgm:t>
    </dgm:pt>
    <dgm:pt modelId="{FDEE365D-5DB2-49F7-AABF-D0DF8FE73879}" type="parTrans" cxnId="{9BCC2E38-31F6-4BAA-B84D-F46443BD4DF1}">
      <dgm:prSet/>
      <dgm:spPr/>
      <dgm:t>
        <a:bodyPr/>
        <a:lstStyle/>
        <a:p>
          <a:endParaRPr lang="en-US"/>
        </a:p>
      </dgm:t>
    </dgm:pt>
    <dgm:pt modelId="{B31C4201-9748-4197-8E87-0F7C3DB60E63}" type="sibTrans" cxnId="{9BCC2E38-31F6-4BAA-B84D-F46443BD4DF1}">
      <dgm:prSet phldrT="2" phldr="0"/>
      <dgm:spPr/>
      <dgm:t>
        <a:bodyPr/>
        <a:lstStyle/>
        <a:p>
          <a:r>
            <a:rPr lang="en-US"/>
            <a:t>2</a:t>
          </a:r>
        </a:p>
      </dgm:t>
    </dgm:pt>
    <dgm:pt modelId="{79B894DF-B99B-4D36-A23D-264CE257630C}">
      <dgm:prSet/>
      <dgm:spPr/>
      <dgm: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Recommend risk management strategies </a:t>
          </a:r>
        </a:p>
      </dgm:t>
    </dgm:pt>
    <dgm:pt modelId="{A87F5865-1AAD-42D1-B274-4BD08E293575}" type="parTrans" cxnId="{E3775297-1751-4AE1-A047-06F2BE9B552F}">
      <dgm:prSet/>
      <dgm:spPr/>
      <dgm:t>
        <a:bodyPr/>
        <a:lstStyle/>
        <a:p>
          <a:endParaRPr lang="en-US"/>
        </a:p>
      </dgm:t>
    </dgm:pt>
    <dgm:pt modelId="{72C83855-BEFC-46AA-9B4F-DE0564BB67C4}" type="sibTrans" cxnId="{E3775297-1751-4AE1-A047-06F2BE9B552F}">
      <dgm:prSet phldrT="3" phldr="0"/>
      <dgm:spPr/>
      <dgm:t>
        <a:bodyPr/>
        <a:lstStyle/>
        <a:p>
          <a:r>
            <a:rPr lang="en-US"/>
            <a:t>3</a:t>
          </a:r>
        </a:p>
      </dgm:t>
    </dgm:pt>
    <dgm:pt modelId="{09133749-45CE-FC45-B4E4-9E4057A2817F}" type="pres">
      <dgm:prSet presAssocID="{2A39CA4D-6BAB-4BA5-BCF9-3B388F551E1E}" presName="Name0" presStyleCnt="0">
        <dgm:presLayoutVars>
          <dgm:animLvl val="lvl"/>
          <dgm:resizeHandles val="exact"/>
        </dgm:presLayoutVars>
      </dgm:prSet>
      <dgm:spPr/>
    </dgm:pt>
    <dgm:pt modelId="{ECB87E0F-9BFA-EB40-BB15-58008D8BE57E}" type="pres">
      <dgm:prSet presAssocID="{649EC4AC-95CC-4A37-A148-3B53219E4AD1}" presName="compositeNode" presStyleCnt="0">
        <dgm:presLayoutVars>
          <dgm:bulletEnabled val="1"/>
        </dgm:presLayoutVars>
      </dgm:prSet>
      <dgm:spPr/>
    </dgm:pt>
    <dgm:pt modelId="{1D0F98D9-1BB3-004C-A623-811C6F36CB21}" type="pres">
      <dgm:prSet presAssocID="{649EC4AC-95CC-4A37-A148-3B53219E4AD1}" presName="bgRect" presStyleLbl="bgAccFollowNode1" presStyleIdx="0" presStyleCnt="3"/>
      <dgm:spPr/>
    </dgm:pt>
    <dgm:pt modelId="{51BDE6CF-57CC-B242-80F0-102109178AD9}" type="pres">
      <dgm:prSet presAssocID="{0D10BE20-4F76-4A90-A8E9-6C02F6DA0290}" presName="sibTransNodeCircle" presStyleLbl="alignNode1" presStyleIdx="0" presStyleCnt="6">
        <dgm:presLayoutVars>
          <dgm:chMax val="0"/>
          <dgm:bulletEnabled/>
        </dgm:presLayoutVars>
      </dgm:prSet>
      <dgm:spPr/>
    </dgm:pt>
    <dgm:pt modelId="{9041A454-8297-CA4A-9FA7-0BB8BA9D4123}" type="pres">
      <dgm:prSet presAssocID="{649EC4AC-95CC-4A37-A148-3B53219E4AD1}" presName="bottomLine" presStyleLbl="alignNode1" presStyleIdx="1" presStyleCnt="6">
        <dgm:presLayoutVars/>
      </dgm:prSet>
      <dgm:spPr/>
    </dgm:pt>
    <dgm:pt modelId="{5FAE9128-BE8E-AD41-8422-21577A3D787F}" type="pres">
      <dgm:prSet presAssocID="{649EC4AC-95CC-4A37-A148-3B53219E4AD1}" presName="nodeText" presStyleLbl="bgAccFollowNode1" presStyleIdx="0" presStyleCnt="3">
        <dgm:presLayoutVars>
          <dgm:bulletEnabled val="1"/>
        </dgm:presLayoutVars>
      </dgm:prSet>
      <dgm:spPr/>
    </dgm:pt>
    <dgm:pt modelId="{3C012374-056C-6F42-B0D8-0BBC6268C521}" type="pres">
      <dgm:prSet presAssocID="{0D10BE20-4F76-4A90-A8E9-6C02F6DA0290}" presName="sibTrans" presStyleCnt="0"/>
      <dgm:spPr/>
    </dgm:pt>
    <dgm:pt modelId="{37F5922A-2D2B-994A-BBF8-92CB25918038}" type="pres">
      <dgm:prSet presAssocID="{CB680804-4218-40D8-871C-12FBFA4A2319}" presName="compositeNode" presStyleCnt="0">
        <dgm:presLayoutVars>
          <dgm:bulletEnabled val="1"/>
        </dgm:presLayoutVars>
      </dgm:prSet>
      <dgm:spPr/>
    </dgm:pt>
    <dgm:pt modelId="{69314436-C256-DB43-B971-9B55DA5C1A33}" type="pres">
      <dgm:prSet presAssocID="{CB680804-4218-40D8-871C-12FBFA4A2319}" presName="bgRect" presStyleLbl="bgAccFollowNode1" presStyleIdx="1" presStyleCnt="3"/>
      <dgm:spPr/>
    </dgm:pt>
    <dgm:pt modelId="{1EA0D34C-508F-A04B-93E7-8DE69CD8424A}" type="pres">
      <dgm:prSet presAssocID="{B31C4201-9748-4197-8E87-0F7C3DB60E63}" presName="sibTransNodeCircle" presStyleLbl="alignNode1" presStyleIdx="2" presStyleCnt="6">
        <dgm:presLayoutVars>
          <dgm:chMax val="0"/>
          <dgm:bulletEnabled/>
        </dgm:presLayoutVars>
      </dgm:prSet>
      <dgm:spPr/>
    </dgm:pt>
    <dgm:pt modelId="{E3F1F037-9474-F24D-9FA7-E0C5D2EB3E51}" type="pres">
      <dgm:prSet presAssocID="{CB680804-4218-40D8-871C-12FBFA4A2319}" presName="bottomLine" presStyleLbl="alignNode1" presStyleIdx="3" presStyleCnt="6">
        <dgm:presLayoutVars/>
      </dgm:prSet>
      <dgm:spPr/>
    </dgm:pt>
    <dgm:pt modelId="{704B31D6-B794-FC47-8188-9F0A3684DD00}" type="pres">
      <dgm:prSet presAssocID="{CB680804-4218-40D8-871C-12FBFA4A2319}" presName="nodeText" presStyleLbl="bgAccFollowNode1" presStyleIdx="1" presStyleCnt="3">
        <dgm:presLayoutVars>
          <dgm:bulletEnabled val="1"/>
        </dgm:presLayoutVars>
      </dgm:prSet>
      <dgm:spPr/>
    </dgm:pt>
    <dgm:pt modelId="{7FCE3E70-C623-6141-A8CC-08036D7E15CB}" type="pres">
      <dgm:prSet presAssocID="{B31C4201-9748-4197-8E87-0F7C3DB60E63}" presName="sibTrans" presStyleCnt="0"/>
      <dgm:spPr/>
    </dgm:pt>
    <dgm:pt modelId="{A9D78188-630C-3744-942F-15F19D0CF5B8}" type="pres">
      <dgm:prSet presAssocID="{79B894DF-B99B-4D36-A23D-264CE257630C}" presName="compositeNode" presStyleCnt="0">
        <dgm:presLayoutVars>
          <dgm:bulletEnabled val="1"/>
        </dgm:presLayoutVars>
      </dgm:prSet>
      <dgm:spPr/>
    </dgm:pt>
    <dgm:pt modelId="{F10BCD04-F1AB-AB41-97FA-549CA0246C6B}" type="pres">
      <dgm:prSet presAssocID="{79B894DF-B99B-4D36-A23D-264CE257630C}" presName="bgRect" presStyleLbl="bgAccFollowNode1" presStyleIdx="2" presStyleCnt="3"/>
      <dgm:spPr/>
    </dgm:pt>
    <dgm:pt modelId="{297A4DF9-B4D8-2047-9C64-5A54C9E78E2E}" type="pres">
      <dgm:prSet presAssocID="{72C83855-BEFC-46AA-9B4F-DE0564BB67C4}" presName="sibTransNodeCircle" presStyleLbl="alignNode1" presStyleIdx="4" presStyleCnt="6">
        <dgm:presLayoutVars>
          <dgm:chMax val="0"/>
          <dgm:bulletEnabled/>
        </dgm:presLayoutVars>
      </dgm:prSet>
      <dgm:spPr/>
    </dgm:pt>
    <dgm:pt modelId="{D35C5FF4-8F8E-5440-B6DB-2FF4897A93C7}" type="pres">
      <dgm:prSet presAssocID="{79B894DF-B99B-4D36-A23D-264CE257630C}" presName="bottomLine" presStyleLbl="alignNode1" presStyleIdx="5" presStyleCnt="6">
        <dgm:presLayoutVars/>
      </dgm:prSet>
      <dgm:spPr/>
    </dgm:pt>
    <dgm:pt modelId="{66264A01-927E-AC4A-A7D0-995096126B3F}" type="pres">
      <dgm:prSet presAssocID="{79B894DF-B99B-4D36-A23D-264CE257630C}" presName="nodeText" presStyleLbl="bgAccFollowNode1" presStyleIdx="2" presStyleCnt="3">
        <dgm:presLayoutVars>
          <dgm:bulletEnabled val="1"/>
        </dgm:presLayoutVars>
      </dgm:prSet>
      <dgm:spPr/>
    </dgm:pt>
  </dgm:ptLst>
  <dgm:cxnLst>
    <dgm:cxn modelId="{EA462F15-F8D3-9041-815C-FD4429EAEE09}" type="presOf" srcId="{2A39CA4D-6BAB-4BA5-BCF9-3B388F551E1E}" destId="{09133749-45CE-FC45-B4E4-9E4057A2817F}" srcOrd="0" destOrd="0" presId="urn:microsoft.com/office/officeart/2016/7/layout/BasicLinearProcessNumbered"/>
    <dgm:cxn modelId="{E52E5634-3E7E-3540-A6CD-B699F0893D88}" type="presOf" srcId="{649EC4AC-95CC-4A37-A148-3B53219E4AD1}" destId="{1D0F98D9-1BB3-004C-A623-811C6F36CB21}" srcOrd="0" destOrd="0" presId="urn:microsoft.com/office/officeart/2016/7/layout/BasicLinearProcessNumbered"/>
    <dgm:cxn modelId="{9BCC2E38-31F6-4BAA-B84D-F46443BD4DF1}" srcId="{2A39CA4D-6BAB-4BA5-BCF9-3B388F551E1E}" destId="{CB680804-4218-40D8-871C-12FBFA4A2319}" srcOrd="1" destOrd="0" parTransId="{FDEE365D-5DB2-49F7-AABF-D0DF8FE73879}" sibTransId="{B31C4201-9748-4197-8E87-0F7C3DB60E63}"/>
    <dgm:cxn modelId="{6D569357-E0D2-F94F-9C9D-A2927C0EF4CA}" type="presOf" srcId="{649EC4AC-95CC-4A37-A148-3B53219E4AD1}" destId="{5FAE9128-BE8E-AD41-8422-21577A3D787F}" srcOrd="1" destOrd="0" presId="urn:microsoft.com/office/officeart/2016/7/layout/BasicLinearProcessNumbered"/>
    <dgm:cxn modelId="{7CCDE35C-77F2-D54C-9B9F-BA93BAA7C01B}" type="presOf" srcId="{B31C4201-9748-4197-8E87-0F7C3DB60E63}" destId="{1EA0D34C-508F-A04B-93E7-8DE69CD8424A}" srcOrd="0" destOrd="0" presId="urn:microsoft.com/office/officeart/2016/7/layout/BasicLinearProcessNumbered"/>
    <dgm:cxn modelId="{BFD5F061-F68A-254E-9BC7-003E11F0F58E}" type="presOf" srcId="{72C83855-BEFC-46AA-9B4F-DE0564BB67C4}" destId="{297A4DF9-B4D8-2047-9C64-5A54C9E78E2E}" srcOrd="0" destOrd="0" presId="urn:microsoft.com/office/officeart/2016/7/layout/BasicLinearProcessNumbered"/>
    <dgm:cxn modelId="{A4A4D57A-F158-DE46-927E-4F592A512C61}" type="presOf" srcId="{0D10BE20-4F76-4A90-A8E9-6C02F6DA0290}" destId="{51BDE6CF-57CC-B242-80F0-102109178AD9}" srcOrd="0" destOrd="0" presId="urn:microsoft.com/office/officeart/2016/7/layout/BasicLinearProcessNumbered"/>
    <dgm:cxn modelId="{81F71F92-C377-6B4F-B239-A1A572C6F88F}" type="presOf" srcId="{79B894DF-B99B-4D36-A23D-264CE257630C}" destId="{F10BCD04-F1AB-AB41-97FA-549CA0246C6B}" srcOrd="0" destOrd="0" presId="urn:microsoft.com/office/officeart/2016/7/layout/BasicLinearProcessNumbered"/>
    <dgm:cxn modelId="{E3775297-1751-4AE1-A047-06F2BE9B552F}" srcId="{2A39CA4D-6BAB-4BA5-BCF9-3B388F551E1E}" destId="{79B894DF-B99B-4D36-A23D-264CE257630C}" srcOrd="2" destOrd="0" parTransId="{A87F5865-1AAD-42D1-B274-4BD08E293575}" sibTransId="{72C83855-BEFC-46AA-9B4F-DE0564BB67C4}"/>
    <dgm:cxn modelId="{54AA68B0-F133-48D4-A8C3-690634993819}" srcId="{2A39CA4D-6BAB-4BA5-BCF9-3B388F551E1E}" destId="{649EC4AC-95CC-4A37-A148-3B53219E4AD1}" srcOrd="0" destOrd="0" parTransId="{58A5ED1A-27BA-4AA3-9CD1-DE31BEB5598C}" sibTransId="{0D10BE20-4F76-4A90-A8E9-6C02F6DA0290}"/>
    <dgm:cxn modelId="{6500F1CC-6278-CB4B-B7E7-B8D699196207}" type="presOf" srcId="{CB680804-4218-40D8-871C-12FBFA4A2319}" destId="{704B31D6-B794-FC47-8188-9F0A3684DD00}" srcOrd="1" destOrd="0" presId="urn:microsoft.com/office/officeart/2016/7/layout/BasicLinearProcessNumbered"/>
    <dgm:cxn modelId="{3437E0CE-5F8C-6749-81BC-6DC1B73AA966}" type="presOf" srcId="{79B894DF-B99B-4D36-A23D-264CE257630C}" destId="{66264A01-927E-AC4A-A7D0-995096126B3F}" srcOrd="1" destOrd="0" presId="urn:microsoft.com/office/officeart/2016/7/layout/BasicLinearProcessNumbered"/>
    <dgm:cxn modelId="{736E60D9-CE13-1B43-8C64-F2E6592A636B}" type="presOf" srcId="{CB680804-4218-40D8-871C-12FBFA4A2319}" destId="{69314436-C256-DB43-B971-9B55DA5C1A33}" srcOrd="0" destOrd="0" presId="urn:microsoft.com/office/officeart/2016/7/layout/BasicLinearProcessNumbered"/>
    <dgm:cxn modelId="{9023B293-F622-5E4D-B86B-32CF15F84C46}" type="presParOf" srcId="{09133749-45CE-FC45-B4E4-9E4057A2817F}" destId="{ECB87E0F-9BFA-EB40-BB15-58008D8BE57E}" srcOrd="0" destOrd="0" presId="urn:microsoft.com/office/officeart/2016/7/layout/BasicLinearProcessNumbered"/>
    <dgm:cxn modelId="{9CA4897A-EA8A-2D42-80B4-F700B8D2A622}" type="presParOf" srcId="{ECB87E0F-9BFA-EB40-BB15-58008D8BE57E}" destId="{1D0F98D9-1BB3-004C-A623-811C6F36CB21}" srcOrd="0" destOrd="0" presId="urn:microsoft.com/office/officeart/2016/7/layout/BasicLinearProcessNumbered"/>
    <dgm:cxn modelId="{7E17A17E-2B0E-9544-9522-7EFA4A577932}" type="presParOf" srcId="{ECB87E0F-9BFA-EB40-BB15-58008D8BE57E}" destId="{51BDE6CF-57CC-B242-80F0-102109178AD9}" srcOrd="1" destOrd="0" presId="urn:microsoft.com/office/officeart/2016/7/layout/BasicLinearProcessNumbered"/>
    <dgm:cxn modelId="{145A4455-C0B0-AD4D-8C2F-1D4FDB575A3F}" type="presParOf" srcId="{ECB87E0F-9BFA-EB40-BB15-58008D8BE57E}" destId="{9041A454-8297-CA4A-9FA7-0BB8BA9D4123}" srcOrd="2" destOrd="0" presId="urn:microsoft.com/office/officeart/2016/7/layout/BasicLinearProcessNumbered"/>
    <dgm:cxn modelId="{2C5E9CF5-989B-1D45-8F72-5ACD133D1C5E}" type="presParOf" srcId="{ECB87E0F-9BFA-EB40-BB15-58008D8BE57E}" destId="{5FAE9128-BE8E-AD41-8422-21577A3D787F}" srcOrd="3" destOrd="0" presId="urn:microsoft.com/office/officeart/2016/7/layout/BasicLinearProcessNumbered"/>
    <dgm:cxn modelId="{B0A62596-9024-8A4F-AF95-F3CFB86D09C7}" type="presParOf" srcId="{09133749-45CE-FC45-B4E4-9E4057A2817F}" destId="{3C012374-056C-6F42-B0D8-0BBC6268C521}" srcOrd="1" destOrd="0" presId="urn:microsoft.com/office/officeart/2016/7/layout/BasicLinearProcessNumbered"/>
    <dgm:cxn modelId="{747B15AA-3A51-D842-B2E5-09730DD567B2}" type="presParOf" srcId="{09133749-45CE-FC45-B4E4-9E4057A2817F}" destId="{37F5922A-2D2B-994A-BBF8-92CB25918038}" srcOrd="2" destOrd="0" presId="urn:microsoft.com/office/officeart/2016/7/layout/BasicLinearProcessNumbered"/>
    <dgm:cxn modelId="{AD6FAC56-BFB3-7D40-B017-9B04EABE88B4}" type="presParOf" srcId="{37F5922A-2D2B-994A-BBF8-92CB25918038}" destId="{69314436-C256-DB43-B971-9B55DA5C1A33}" srcOrd="0" destOrd="0" presId="urn:microsoft.com/office/officeart/2016/7/layout/BasicLinearProcessNumbered"/>
    <dgm:cxn modelId="{B6A64F11-83C9-0A4E-BC42-1B5873C08073}" type="presParOf" srcId="{37F5922A-2D2B-994A-BBF8-92CB25918038}" destId="{1EA0D34C-508F-A04B-93E7-8DE69CD8424A}" srcOrd="1" destOrd="0" presId="urn:microsoft.com/office/officeart/2016/7/layout/BasicLinearProcessNumbered"/>
    <dgm:cxn modelId="{6B582B65-9006-D94D-BECF-79A9778AC416}" type="presParOf" srcId="{37F5922A-2D2B-994A-BBF8-92CB25918038}" destId="{E3F1F037-9474-F24D-9FA7-E0C5D2EB3E51}" srcOrd="2" destOrd="0" presId="urn:microsoft.com/office/officeart/2016/7/layout/BasicLinearProcessNumbered"/>
    <dgm:cxn modelId="{0AF79B22-01FB-814F-9222-FE373672DC2D}" type="presParOf" srcId="{37F5922A-2D2B-994A-BBF8-92CB25918038}" destId="{704B31D6-B794-FC47-8188-9F0A3684DD00}" srcOrd="3" destOrd="0" presId="urn:microsoft.com/office/officeart/2016/7/layout/BasicLinearProcessNumbered"/>
    <dgm:cxn modelId="{6E3E85C6-A43C-674D-A667-3E78FAD5E6EF}" type="presParOf" srcId="{09133749-45CE-FC45-B4E4-9E4057A2817F}" destId="{7FCE3E70-C623-6141-A8CC-08036D7E15CB}" srcOrd="3" destOrd="0" presId="urn:microsoft.com/office/officeart/2016/7/layout/BasicLinearProcessNumbered"/>
    <dgm:cxn modelId="{D7562B1A-D272-A748-A86A-F36E212F9A6E}" type="presParOf" srcId="{09133749-45CE-FC45-B4E4-9E4057A2817F}" destId="{A9D78188-630C-3744-942F-15F19D0CF5B8}" srcOrd="4" destOrd="0" presId="urn:microsoft.com/office/officeart/2016/7/layout/BasicLinearProcessNumbered"/>
    <dgm:cxn modelId="{6A47244E-8BBF-9C40-9C3B-A1F91E8FF08B}" type="presParOf" srcId="{A9D78188-630C-3744-942F-15F19D0CF5B8}" destId="{F10BCD04-F1AB-AB41-97FA-549CA0246C6B}" srcOrd="0" destOrd="0" presId="urn:microsoft.com/office/officeart/2016/7/layout/BasicLinearProcessNumbered"/>
    <dgm:cxn modelId="{0AEBB3EF-D533-AF48-8F63-7A758EACD396}" type="presParOf" srcId="{A9D78188-630C-3744-942F-15F19D0CF5B8}" destId="{297A4DF9-B4D8-2047-9C64-5A54C9E78E2E}" srcOrd="1" destOrd="0" presId="urn:microsoft.com/office/officeart/2016/7/layout/BasicLinearProcessNumbered"/>
    <dgm:cxn modelId="{DC26E65B-6106-7D47-9CD0-AF64E0BEFA0D}" type="presParOf" srcId="{A9D78188-630C-3744-942F-15F19D0CF5B8}" destId="{D35C5FF4-8F8E-5440-B6DB-2FF4897A93C7}" srcOrd="2" destOrd="0" presId="urn:microsoft.com/office/officeart/2016/7/layout/BasicLinearProcessNumbered"/>
    <dgm:cxn modelId="{0558457A-8158-F346-86FE-1D36066C3921}" type="presParOf" srcId="{A9D78188-630C-3744-942F-15F19D0CF5B8}" destId="{66264A01-927E-AC4A-A7D0-995096126B3F}"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A3B84C-73BA-471A-87C9-F935EFF6031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5FE71852-2296-4548-B644-9AD38F2413FE}">
      <dgm:prSet/>
      <dgm:spPr/>
      <dgm: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SQL Queries were utilized to clean and analyze the dataset </a:t>
          </a:r>
        </a:p>
      </dgm:t>
    </dgm:pt>
    <dgm:pt modelId="{B4B3F1E8-F602-46C5-8265-F15A32CCEB37}" type="parTrans" cxnId="{1C32F8B4-9139-4C02-87F6-4B434BEF3F96}">
      <dgm:prSet/>
      <dgm:spPr/>
      <dgm:t>
        <a:bodyPr/>
        <a:lstStyle/>
        <a:p>
          <a:endParaRPr lang="en-US"/>
        </a:p>
      </dgm:t>
    </dgm:pt>
    <dgm:pt modelId="{9ACFBD6B-9D08-47D3-A5EE-B91E779EC6EB}" type="sibTrans" cxnId="{1C32F8B4-9139-4C02-87F6-4B434BEF3F96}">
      <dgm:prSet/>
      <dgm:spPr/>
      <dgm:t>
        <a:bodyPr/>
        <a:lstStyle/>
        <a:p>
          <a:endParaRPr lang="en-US"/>
        </a:p>
      </dgm:t>
    </dgm:pt>
    <dgm:pt modelId="{7F70A941-3CAE-4E9B-974A-BF97641A7465}">
      <dgm:prSet/>
      <dgm:spPr/>
      <dgm: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Aggregated default rates by demographics and credit limits</a:t>
          </a:r>
        </a:p>
      </dgm:t>
    </dgm:pt>
    <dgm:pt modelId="{D5821830-858A-4402-A606-8818294F87C6}" type="parTrans" cxnId="{C19E9C5D-E078-482A-9DD1-20A95AE5E6F0}">
      <dgm:prSet/>
      <dgm:spPr/>
      <dgm:t>
        <a:bodyPr/>
        <a:lstStyle/>
        <a:p>
          <a:endParaRPr lang="en-US"/>
        </a:p>
      </dgm:t>
    </dgm:pt>
    <dgm:pt modelId="{42D55DE9-FBB7-4890-92C7-B169A5FFA98D}" type="sibTrans" cxnId="{C19E9C5D-E078-482A-9DD1-20A95AE5E6F0}">
      <dgm:prSet/>
      <dgm:spPr/>
      <dgm:t>
        <a:bodyPr/>
        <a:lstStyle/>
        <a:p>
          <a:endParaRPr lang="en-US"/>
        </a:p>
      </dgm:t>
    </dgm:pt>
    <dgm:pt modelId="{AA2D42FB-C934-4C90-B7BF-879363F80C4E}">
      <dgm:prSet/>
      <dgm:spPr/>
      <dgm: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Past payment history analyzed vs likelihood of future defaults</a:t>
          </a:r>
        </a:p>
      </dgm:t>
    </dgm:pt>
    <dgm:pt modelId="{F377F73A-2393-4A3E-8EBC-DF7BF7E02B8E}" type="parTrans" cxnId="{A6C4C539-71FA-41D4-A8E3-BE584228001D}">
      <dgm:prSet/>
      <dgm:spPr/>
      <dgm:t>
        <a:bodyPr/>
        <a:lstStyle/>
        <a:p>
          <a:endParaRPr lang="en-US"/>
        </a:p>
      </dgm:t>
    </dgm:pt>
    <dgm:pt modelId="{62DF9D78-8BC1-46DC-BF77-FCC6597A1228}" type="sibTrans" cxnId="{A6C4C539-71FA-41D4-A8E3-BE584228001D}">
      <dgm:prSet/>
      <dgm:spPr/>
      <dgm:t>
        <a:bodyPr/>
        <a:lstStyle/>
        <a:p>
          <a:endParaRPr lang="en-US"/>
        </a:p>
      </dgm:t>
    </dgm:pt>
    <dgm:pt modelId="{C00E064C-0DC7-481F-A908-F58F01030CA0}">
      <dgm:prSet/>
      <dgm:spPr/>
      <dgm: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Tableau dashboards for visualization</a:t>
          </a:r>
        </a:p>
      </dgm:t>
    </dgm:pt>
    <dgm:pt modelId="{4A7D4836-B5AF-4D43-A21A-B7B47F44CB5A}" type="parTrans" cxnId="{9637F43D-E78C-49D7-B372-4793E5A8C3C4}">
      <dgm:prSet/>
      <dgm:spPr/>
      <dgm:t>
        <a:bodyPr/>
        <a:lstStyle/>
        <a:p>
          <a:endParaRPr lang="en-US"/>
        </a:p>
      </dgm:t>
    </dgm:pt>
    <dgm:pt modelId="{832BEC4B-1FAF-4DE4-AD3B-9E73D7E22389}" type="sibTrans" cxnId="{9637F43D-E78C-49D7-B372-4793E5A8C3C4}">
      <dgm:prSet/>
      <dgm:spPr/>
      <dgm:t>
        <a:bodyPr/>
        <a:lstStyle/>
        <a:p>
          <a:endParaRPr lang="en-US"/>
        </a:p>
      </dgm:t>
    </dgm:pt>
    <dgm:pt modelId="{15D7DA73-F6EB-094B-A122-775B60DE9C35}" type="pres">
      <dgm:prSet presAssocID="{61A3B84C-73BA-471A-87C9-F935EFF60317}" presName="linear" presStyleCnt="0">
        <dgm:presLayoutVars>
          <dgm:animLvl val="lvl"/>
          <dgm:resizeHandles val="exact"/>
        </dgm:presLayoutVars>
      </dgm:prSet>
      <dgm:spPr/>
    </dgm:pt>
    <dgm:pt modelId="{4DF0286B-11DB-2D41-8245-D2893F2BBA2B}" type="pres">
      <dgm:prSet presAssocID="{5FE71852-2296-4548-B644-9AD38F2413FE}" presName="parentText" presStyleLbl="node1" presStyleIdx="0" presStyleCnt="4">
        <dgm:presLayoutVars>
          <dgm:chMax val="0"/>
          <dgm:bulletEnabled val="1"/>
        </dgm:presLayoutVars>
      </dgm:prSet>
      <dgm:spPr/>
    </dgm:pt>
    <dgm:pt modelId="{7E06D3BB-D282-554E-837E-913F9A7A32C1}" type="pres">
      <dgm:prSet presAssocID="{9ACFBD6B-9D08-47D3-A5EE-B91E779EC6EB}" presName="spacer" presStyleCnt="0"/>
      <dgm:spPr/>
    </dgm:pt>
    <dgm:pt modelId="{33DB5C48-E259-F449-9C5D-C82257954953}" type="pres">
      <dgm:prSet presAssocID="{7F70A941-3CAE-4E9B-974A-BF97641A7465}" presName="parentText" presStyleLbl="node1" presStyleIdx="1" presStyleCnt="4">
        <dgm:presLayoutVars>
          <dgm:chMax val="0"/>
          <dgm:bulletEnabled val="1"/>
        </dgm:presLayoutVars>
      </dgm:prSet>
      <dgm:spPr/>
    </dgm:pt>
    <dgm:pt modelId="{70255B5B-226C-A84C-8558-9124C2C5EF2F}" type="pres">
      <dgm:prSet presAssocID="{42D55DE9-FBB7-4890-92C7-B169A5FFA98D}" presName="spacer" presStyleCnt="0"/>
      <dgm:spPr/>
    </dgm:pt>
    <dgm:pt modelId="{643D2062-5B04-D74B-A0AF-83E0A8CCA277}" type="pres">
      <dgm:prSet presAssocID="{AA2D42FB-C934-4C90-B7BF-879363F80C4E}" presName="parentText" presStyleLbl="node1" presStyleIdx="2" presStyleCnt="4">
        <dgm:presLayoutVars>
          <dgm:chMax val="0"/>
          <dgm:bulletEnabled val="1"/>
        </dgm:presLayoutVars>
      </dgm:prSet>
      <dgm:spPr/>
    </dgm:pt>
    <dgm:pt modelId="{B8A72DC5-12F7-E245-88D9-0582844AA4EC}" type="pres">
      <dgm:prSet presAssocID="{62DF9D78-8BC1-46DC-BF77-FCC6597A1228}" presName="spacer" presStyleCnt="0"/>
      <dgm:spPr/>
    </dgm:pt>
    <dgm:pt modelId="{53D9D0DF-7E6D-744E-A20F-E35D3575C235}" type="pres">
      <dgm:prSet presAssocID="{C00E064C-0DC7-481F-A908-F58F01030CA0}" presName="parentText" presStyleLbl="node1" presStyleIdx="3" presStyleCnt="4">
        <dgm:presLayoutVars>
          <dgm:chMax val="0"/>
          <dgm:bulletEnabled val="1"/>
        </dgm:presLayoutVars>
      </dgm:prSet>
      <dgm:spPr/>
    </dgm:pt>
  </dgm:ptLst>
  <dgm:cxnLst>
    <dgm:cxn modelId="{1CCEDD23-AC4F-504B-B88E-8E4BA7F7EE94}" type="presOf" srcId="{61A3B84C-73BA-471A-87C9-F935EFF60317}" destId="{15D7DA73-F6EB-094B-A122-775B60DE9C35}" srcOrd="0" destOrd="0" presId="urn:microsoft.com/office/officeart/2005/8/layout/vList2"/>
    <dgm:cxn modelId="{94D84D28-1D01-C540-9C26-70B250152878}" type="presOf" srcId="{AA2D42FB-C934-4C90-B7BF-879363F80C4E}" destId="{643D2062-5B04-D74B-A0AF-83E0A8CCA277}" srcOrd="0" destOrd="0" presId="urn:microsoft.com/office/officeart/2005/8/layout/vList2"/>
    <dgm:cxn modelId="{A6C4C539-71FA-41D4-A8E3-BE584228001D}" srcId="{61A3B84C-73BA-471A-87C9-F935EFF60317}" destId="{AA2D42FB-C934-4C90-B7BF-879363F80C4E}" srcOrd="2" destOrd="0" parTransId="{F377F73A-2393-4A3E-8EBC-DF7BF7E02B8E}" sibTransId="{62DF9D78-8BC1-46DC-BF77-FCC6597A1228}"/>
    <dgm:cxn modelId="{9637F43D-E78C-49D7-B372-4793E5A8C3C4}" srcId="{61A3B84C-73BA-471A-87C9-F935EFF60317}" destId="{C00E064C-0DC7-481F-A908-F58F01030CA0}" srcOrd="3" destOrd="0" parTransId="{4A7D4836-B5AF-4D43-A21A-B7B47F44CB5A}" sibTransId="{832BEC4B-1FAF-4DE4-AD3B-9E73D7E22389}"/>
    <dgm:cxn modelId="{F541F34C-6E19-D543-ABAE-F5BB8A8B4D41}" type="presOf" srcId="{7F70A941-3CAE-4E9B-974A-BF97641A7465}" destId="{33DB5C48-E259-F449-9C5D-C82257954953}" srcOrd="0" destOrd="0" presId="urn:microsoft.com/office/officeart/2005/8/layout/vList2"/>
    <dgm:cxn modelId="{C19E9C5D-E078-482A-9DD1-20A95AE5E6F0}" srcId="{61A3B84C-73BA-471A-87C9-F935EFF60317}" destId="{7F70A941-3CAE-4E9B-974A-BF97641A7465}" srcOrd="1" destOrd="0" parTransId="{D5821830-858A-4402-A606-8818294F87C6}" sibTransId="{42D55DE9-FBB7-4890-92C7-B169A5FFA98D}"/>
    <dgm:cxn modelId="{0E295760-7C36-F64A-9CBC-B8C00E17BA63}" type="presOf" srcId="{C00E064C-0DC7-481F-A908-F58F01030CA0}" destId="{53D9D0DF-7E6D-744E-A20F-E35D3575C235}" srcOrd="0" destOrd="0" presId="urn:microsoft.com/office/officeart/2005/8/layout/vList2"/>
    <dgm:cxn modelId="{1C32F8B4-9139-4C02-87F6-4B434BEF3F96}" srcId="{61A3B84C-73BA-471A-87C9-F935EFF60317}" destId="{5FE71852-2296-4548-B644-9AD38F2413FE}" srcOrd="0" destOrd="0" parTransId="{B4B3F1E8-F602-46C5-8265-F15A32CCEB37}" sibTransId="{9ACFBD6B-9D08-47D3-A5EE-B91E779EC6EB}"/>
    <dgm:cxn modelId="{2878BCC4-C4F2-9F4E-AA7A-8F3B72BB9B7E}" type="presOf" srcId="{5FE71852-2296-4548-B644-9AD38F2413FE}" destId="{4DF0286B-11DB-2D41-8245-D2893F2BBA2B}" srcOrd="0" destOrd="0" presId="urn:microsoft.com/office/officeart/2005/8/layout/vList2"/>
    <dgm:cxn modelId="{FD65334B-BDD7-FB48-9AFA-D2B0AA1B1D51}" type="presParOf" srcId="{15D7DA73-F6EB-094B-A122-775B60DE9C35}" destId="{4DF0286B-11DB-2D41-8245-D2893F2BBA2B}" srcOrd="0" destOrd="0" presId="urn:microsoft.com/office/officeart/2005/8/layout/vList2"/>
    <dgm:cxn modelId="{77C32BFC-F72E-F741-AB55-25A9FF2806EE}" type="presParOf" srcId="{15D7DA73-F6EB-094B-A122-775B60DE9C35}" destId="{7E06D3BB-D282-554E-837E-913F9A7A32C1}" srcOrd="1" destOrd="0" presId="urn:microsoft.com/office/officeart/2005/8/layout/vList2"/>
    <dgm:cxn modelId="{EA6A5F25-36E9-5F40-8CE2-9C42976594CA}" type="presParOf" srcId="{15D7DA73-F6EB-094B-A122-775B60DE9C35}" destId="{33DB5C48-E259-F449-9C5D-C82257954953}" srcOrd="2" destOrd="0" presId="urn:microsoft.com/office/officeart/2005/8/layout/vList2"/>
    <dgm:cxn modelId="{37DA6FBF-379C-9345-A949-F3A86BE5F279}" type="presParOf" srcId="{15D7DA73-F6EB-094B-A122-775B60DE9C35}" destId="{70255B5B-226C-A84C-8558-9124C2C5EF2F}" srcOrd="3" destOrd="0" presId="urn:microsoft.com/office/officeart/2005/8/layout/vList2"/>
    <dgm:cxn modelId="{F26AA26A-B71D-564A-ADB7-AFFA92FBFBC7}" type="presParOf" srcId="{15D7DA73-F6EB-094B-A122-775B60DE9C35}" destId="{643D2062-5B04-D74B-A0AF-83E0A8CCA277}" srcOrd="4" destOrd="0" presId="urn:microsoft.com/office/officeart/2005/8/layout/vList2"/>
    <dgm:cxn modelId="{904FC41D-ADFB-0243-8C1B-5C41F8920C98}" type="presParOf" srcId="{15D7DA73-F6EB-094B-A122-775B60DE9C35}" destId="{B8A72DC5-12F7-E245-88D9-0582844AA4EC}" srcOrd="5" destOrd="0" presId="urn:microsoft.com/office/officeart/2005/8/layout/vList2"/>
    <dgm:cxn modelId="{08401687-F4DD-154E-8920-0F0D034990EA}" type="presParOf" srcId="{15D7DA73-F6EB-094B-A122-775B60DE9C35}" destId="{53D9D0DF-7E6D-744E-A20F-E35D3575C23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6255720-EDA4-43F3-B0FC-11C662C377A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2D0E98E-1052-4C89-AEB4-91EB4EB5F9C3}">
      <dgm:prSet/>
      <dgm:spPr/>
      <dgm:t>
        <a:bodyPr/>
        <a:lstStyle/>
        <a:p>
          <a:r>
            <a:rPr lang="en-CA" b="0" i="0" u="none" dirty="0">
              <a:latin typeface="Helvetica Neue" panose="02000503000000020004" pitchFamily="2" charset="0"/>
              <a:ea typeface="Helvetica Neue" panose="02000503000000020004" pitchFamily="2" charset="0"/>
              <a:cs typeface="Helvetica Neue" panose="02000503000000020004" pitchFamily="2" charset="0"/>
            </a:rPr>
            <a:t>The 40+ age group had the highest default rate, while defaults among 30–39-year-olds were the most severe</a:t>
          </a:r>
          <a:endParaRPr lang="en-US" i="0" dirty="0">
            <a:latin typeface="Helvetica Neue" panose="02000503000000020004" pitchFamily="2" charset="0"/>
            <a:ea typeface="Helvetica Neue" panose="02000503000000020004" pitchFamily="2" charset="0"/>
            <a:cs typeface="Helvetica Neue" panose="02000503000000020004" pitchFamily="2" charset="0"/>
          </a:endParaRPr>
        </a:p>
      </dgm:t>
    </dgm:pt>
    <dgm:pt modelId="{16C951ED-1688-4471-AE01-A82F4B6BD56C}" type="parTrans" cxnId="{A6A9737E-9A91-4426-8B4F-F7B825D0DE4D}">
      <dgm:prSet/>
      <dgm:spPr/>
      <dgm:t>
        <a:bodyPr/>
        <a:lstStyle/>
        <a:p>
          <a:endParaRPr lang="en-US"/>
        </a:p>
      </dgm:t>
    </dgm:pt>
    <dgm:pt modelId="{30F12A47-FB87-49B7-88A5-E42CE5DD4CFA}" type="sibTrans" cxnId="{A6A9737E-9A91-4426-8B4F-F7B825D0DE4D}">
      <dgm:prSet/>
      <dgm:spPr/>
      <dgm:t>
        <a:bodyPr/>
        <a:lstStyle/>
        <a:p>
          <a:endParaRPr lang="en-US"/>
        </a:p>
      </dgm:t>
    </dgm:pt>
    <dgm:pt modelId="{9491E350-7674-43A5-BC30-FBCDF39FFB65}">
      <dgm:prSet/>
      <dgm:spPr/>
      <dgm:t>
        <a:bodyPr/>
        <a:lstStyle/>
        <a:p>
          <a:r>
            <a:rPr lang="en-CA" b="0" i="0" u="none" dirty="0">
              <a:latin typeface="Helvetica Neue" panose="02000503000000020004" pitchFamily="2" charset="0"/>
              <a:ea typeface="Helvetica Neue" panose="02000503000000020004" pitchFamily="2" charset="0"/>
              <a:cs typeface="Helvetica Neue" panose="02000503000000020004" pitchFamily="2" charset="0"/>
            </a:rPr>
            <a:t>Male clients defaulted more often (24.17%) than female clients (20.78%)</a:t>
          </a:r>
          <a:endParaRPr lang="en-US" i="0" dirty="0">
            <a:latin typeface="Helvetica Neue" panose="02000503000000020004" pitchFamily="2" charset="0"/>
            <a:ea typeface="Helvetica Neue" panose="02000503000000020004" pitchFamily="2" charset="0"/>
            <a:cs typeface="Helvetica Neue" panose="02000503000000020004" pitchFamily="2" charset="0"/>
          </a:endParaRPr>
        </a:p>
      </dgm:t>
    </dgm:pt>
    <dgm:pt modelId="{DA4F02EF-DBF2-4873-9257-9F410377A032}" type="parTrans" cxnId="{84710013-7C2D-48DD-915C-905A62FCBB29}">
      <dgm:prSet/>
      <dgm:spPr/>
      <dgm:t>
        <a:bodyPr/>
        <a:lstStyle/>
        <a:p>
          <a:endParaRPr lang="en-US"/>
        </a:p>
      </dgm:t>
    </dgm:pt>
    <dgm:pt modelId="{674E4B81-ED5A-4511-9107-5897F71CF1DC}" type="sibTrans" cxnId="{84710013-7C2D-48DD-915C-905A62FCBB29}">
      <dgm:prSet/>
      <dgm:spPr/>
      <dgm:t>
        <a:bodyPr/>
        <a:lstStyle/>
        <a:p>
          <a:endParaRPr lang="en-US"/>
        </a:p>
      </dgm:t>
    </dgm:pt>
    <dgm:pt modelId="{64B32C3D-15BE-4FA8-9D92-EC21F7CD6D85}">
      <dgm:prSet/>
      <dgm:spPr/>
      <dgm:t>
        <a:bodyPr/>
        <a:lstStyle/>
        <a:p>
          <a:r>
            <a:rPr lang="en-CA" dirty="0">
              <a:latin typeface="Helvetica Neue" panose="02000503000000020004" pitchFamily="2" charset="0"/>
              <a:ea typeface="Helvetica Neue" panose="02000503000000020004" pitchFamily="2" charset="0"/>
              <a:cs typeface="Helvetica Neue" panose="02000503000000020004" pitchFamily="2" charset="0"/>
            </a:rPr>
            <a:t>With all demographics considered, the group with the highest default rates of 60% is graduate school females in the 18-29 age group who have no relationship status </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dgm:t>
    </dgm:pt>
    <dgm:pt modelId="{69D5671F-A79E-4190-BB2B-6ABE82F19A62}" type="parTrans" cxnId="{CCEC106A-C794-4C89-8E02-8D23532C76C2}">
      <dgm:prSet/>
      <dgm:spPr/>
      <dgm:t>
        <a:bodyPr/>
        <a:lstStyle/>
        <a:p>
          <a:endParaRPr lang="en-US"/>
        </a:p>
      </dgm:t>
    </dgm:pt>
    <dgm:pt modelId="{DC37D595-EE85-44DB-8899-CEF0DEE01CAF}" type="sibTrans" cxnId="{CCEC106A-C794-4C89-8E02-8D23532C76C2}">
      <dgm:prSet/>
      <dgm:spPr/>
      <dgm:t>
        <a:bodyPr/>
        <a:lstStyle/>
        <a:p>
          <a:endParaRPr lang="en-US"/>
        </a:p>
      </dgm:t>
    </dgm:pt>
    <dgm:pt modelId="{3B2A2952-27CC-4A4C-ABB3-284A3B58C0BE}">
      <dgm:prSet/>
      <dgm:spPr/>
      <dgm:t>
        <a:bodyPr/>
        <a:lstStyle/>
        <a:p>
          <a:r>
            <a:rPr lang="en-CA" b="0" i="0" u="none" dirty="0">
              <a:latin typeface="Helvetica Neue" panose="02000503000000020004" pitchFamily="2" charset="0"/>
              <a:ea typeface="Helvetica Neue" panose="02000503000000020004" pitchFamily="2" charset="0"/>
              <a:cs typeface="Helvetica Neue" panose="02000503000000020004" pitchFamily="2" charset="0"/>
            </a:rPr>
            <a:t>Clients with poor repayment history were significantly more likely to default in the following month.</a:t>
          </a:r>
          <a:endParaRPr lang="en-US" i="0" dirty="0">
            <a:latin typeface="Helvetica Neue" panose="02000503000000020004" pitchFamily="2" charset="0"/>
            <a:ea typeface="Helvetica Neue" panose="02000503000000020004" pitchFamily="2" charset="0"/>
            <a:cs typeface="Helvetica Neue" panose="02000503000000020004" pitchFamily="2" charset="0"/>
          </a:endParaRPr>
        </a:p>
      </dgm:t>
    </dgm:pt>
    <dgm:pt modelId="{1DFC634E-1201-4F2C-B66D-F066DE5C814E}" type="parTrans" cxnId="{F0A92576-AB40-43D1-9FB7-80BA125C1182}">
      <dgm:prSet/>
      <dgm:spPr/>
      <dgm:t>
        <a:bodyPr/>
        <a:lstStyle/>
        <a:p>
          <a:endParaRPr lang="en-US"/>
        </a:p>
      </dgm:t>
    </dgm:pt>
    <dgm:pt modelId="{802021E5-F104-4B01-ABCC-EA0545410A58}" type="sibTrans" cxnId="{F0A92576-AB40-43D1-9FB7-80BA125C1182}">
      <dgm:prSet/>
      <dgm:spPr/>
      <dgm:t>
        <a:bodyPr/>
        <a:lstStyle/>
        <a:p>
          <a:endParaRPr lang="en-US"/>
        </a:p>
      </dgm:t>
    </dgm:pt>
    <dgm:pt modelId="{429F8F59-A94B-49D3-B38B-32CD6A99E694}">
      <dgm:prSet/>
      <dgm:spPr/>
      <dgm:t>
        <a:bodyPr/>
        <a:lstStyle/>
        <a:p>
          <a:r>
            <a:rPr lang="en-CA" b="0" i="0" u="none" dirty="0">
              <a:latin typeface="Helvetica Neue" panose="02000503000000020004" pitchFamily="2" charset="0"/>
              <a:ea typeface="Helvetica Neue" panose="02000503000000020004" pitchFamily="2" charset="0"/>
              <a:cs typeface="Helvetica Neue" panose="02000503000000020004" pitchFamily="2" charset="0"/>
            </a:rPr>
            <a:t>Clients with credit limits under $50k defaulted the most (36.07%). While higher credit limits generally reduced default risk, even clients with &gt;$500k limits had an 11.21% default rate</a:t>
          </a:r>
          <a:endParaRPr lang="en-US" i="0" dirty="0">
            <a:latin typeface="Helvetica Neue" panose="02000503000000020004" pitchFamily="2" charset="0"/>
            <a:ea typeface="Helvetica Neue" panose="02000503000000020004" pitchFamily="2" charset="0"/>
            <a:cs typeface="Helvetica Neue" panose="02000503000000020004" pitchFamily="2" charset="0"/>
          </a:endParaRPr>
        </a:p>
      </dgm:t>
    </dgm:pt>
    <dgm:pt modelId="{48F570FE-D579-4C52-979C-DAAF68ED7207}" type="parTrans" cxnId="{01637C1C-422F-4EAE-BF74-A9141B67EB5E}">
      <dgm:prSet/>
      <dgm:spPr/>
      <dgm:t>
        <a:bodyPr/>
        <a:lstStyle/>
        <a:p>
          <a:endParaRPr lang="en-US"/>
        </a:p>
      </dgm:t>
    </dgm:pt>
    <dgm:pt modelId="{F03F59A7-AD6B-4B6B-9685-7EA9E0425945}" type="sibTrans" cxnId="{01637C1C-422F-4EAE-BF74-A9141B67EB5E}">
      <dgm:prSet/>
      <dgm:spPr/>
      <dgm:t>
        <a:bodyPr/>
        <a:lstStyle/>
        <a:p>
          <a:endParaRPr lang="en-US"/>
        </a:p>
      </dgm:t>
    </dgm:pt>
    <dgm:pt modelId="{F73AF5DC-2AE9-3A41-8697-48E05A30EF04}" type="pres">
      <dgm:prSet presAssocID="{F6255720-EDA4-43F3-B0FC-11C662C377AE}" presName="linear" presStyleCnt="0">
        <dgm:presLayoutVars>
          <dgm:animLvl val="lvl"/>
          <dgm:resizeHandles val="exact"/>
        </dgm:presLayoutVars>
      </dgm:prSet>
      <dgm:spPr/>
    </dgm:pt>
    <dgm:pt modelId="{549B916D-089B-774D-A71B-3BC5586FEA81}" type="pres">
      <dgm:prSet presAssocID="{429F8F59-A94B-49D3-B38B-32CD6A99E694}" presName="parentText" presStyleLbl="node1" presStyleIdx="0" presStyleCnt="5">
        <dgm:presLayoutVars>
          <dgm:chMax val="0"/>
          <dgm:bulletEnabled val="1"/>
        </dgm:presLayoutVars>
      </dgm:prSet>
      <dgm:spPr/>
    </dgm:pt>
    <dgm:pt modelId="{E67B0A88-8669-4942-B05A-8E229B56C4C9}" type="pres">
      <dgm:prSet presAssocID="{F03F59A7-AD6B-4B6B-9685-7EA9E0425945}" presName="spacer" presStyleCnt="0"/>
      <dgm:spPr/>
    </dgm:pt>
    <dgm:pt modelId="{53F43F9B-52F1-EC45-AAB7-3B4D1E43232B}" type="pres">
      <dgm:prSet presAssocID="{9491E350-7674-43A5-BC30-FBCDF39FFB65}" presName="parentText" presStyleLbl="node1" presStyleIdx="1" presStyleCnt="5">
        <dgm:presLayoutVars>
          <dgm:chMax val="0"/>
          <dgm:bulletEnabled val="1"/>
        </dgm:presLayoutVars>
      </dgm:prSet>
      <dgm:spPr/>
    </dgm:pt>
    <dgm:pt modelId="{89B8AF24-E036-4C40-8A1D-55F78C12FCA8}" type="pres">
      <dgm:prSet presAssocID="{674E4B81-ED5A-4511-9107-5897F71CF1DC}" presName="spacer" presStyleCnt="0"/>
      <dgm:spPr/>
    </dgm:pt>
    <dgm:pt modelId="{5FCF4258-4635-F544-989D-09DC316793CE}" type="pres">
      <dgm:prSet presAssocID="{42D0E98E-1052-4C89-AEB4-91EB4EB5F9C3}" presName="parentText" presStyleLbl="node1" presStyleIdx="2" presStyleCnt="5">
        <dgm:presLayoutVars>
          <dgm:chMax val="0"/>
          <dgm:bulletEnabled val="1"/>
        </dgm:presLayoutVars>
      </dgm:prSet>
      <dgm:spPr/>
    </dgm:pt>
    <dgm:pt modelId="{7C857B55-AEA0-9D48-96ED-7C81945F931D}" type="pres">
      <dgm:prSet presAssocID="{30F12A47-FB87-49B7-88A5-E42CE5DD4CFA}" presName="spacer" presStyleCnt="0"/>
      <dgm:spPr/>
    </dgm:pt>
    <dgm:pt modelId="{43E1453E-C621-1741-8DCA-0CD29F422F7E}" type="pres">
      <dgm:prSet presAssocID="{3B2A2952-27CC-4A4C-ABB3-284A3B58C0BE}" presName="parentText" presStyleLbl="node1" presStyleIdx="3" presStyleCnt="5">
        <dgm:presLayoutVars>
          <dgm:chMax val="0"/>
          <dgm:bulletEnabled val="1"/>
        </dgm:presLayoutVars>
      </dgm:prSet>
      <dgm:spPr/>
    </dgm:pt>
    <dgm:pt modelId="{EF26FB75-4798-9C4E-BA6C-1DB7457B4096}" type="pres">
      <dgm:prSet presAssocID="{802021E5-F104-4B01-ABCC-EA0545410A58}" presName="spacer" presStyleCnt="0"/>
      <dgm:spPr/>
    </dgm:pt>
    <dgm:pt modelId="{439F0233-CDF9-C24B-8C82-6E32B6F21BAE}" type="pres">
      <dgm:prSet presAssocID="{64B32C3D-15BE-4FA8-9D92-EC21F7CD6D85}" presName="parentText" presStyleLbl="node1" presStyleIdx="4" presStyleCnt="5">
        <dgm:presLayoutVars>
          <dgm:chMax val="0"/>
          <dgm:bulletEnabled val="1"/>
        </dgm:presLayoutVars>
      </dgm:prSet>
      <dgm:spPr/>
    </dgm:pt>
  </dgm:ptLst>
  <dgm:cxnLst>
    <dgm:cxn modelId="{84710013-7C2D-48DD-915C-905A62FCBB29}" srcId="{F6255720-EDA4-43F3-B0FC-11C662C377AE}" destId="{9491E350-7674-43A5-BC30-FBCDF39FFB65}" srcOrd="1" destOrd="0" parTransId="{DA4F02EF-DBF2-4873-9257-9F410377A032}" sibTransId="{674E4B81-ED5A-4511-9107-5897F71CF1DC}"/>
    <dgm:cxn modelId="{01637C1C-422F-4EAE-BF74-A9141B67EB5E}" srcId="{F6255720-EDA4-43F3-B0FC-11C662C377AE}" destId="{429F8F59-A94B-49D3-B38B-32CD6A99E694}" srcOrd="0" destOrd="0" parTransId="{48F570FE-D579-4C52-979C-DAAF68ED7207}" sibTransId="{F03F59A7-AD6B-4B6B-9685-7EA9E0425945}"/>
    <dgm:cxn modelId="{25A81328-7301-7A40-B317-642B56D30D28}" type="presOf" srcId="{42D0E98E-1052-4C89-AEB4-91EB4EB5F9C3}" destId="{5FCF4258-4635-F544-989D-09DC316793CE}" srcOrd="0" destOrd="0" presId="urn:microsoft.com/office/officeart/2005/8/layout/vList2"/>
    <dgm:cxn modelId="{7759C73A-568F-284E-B2F5-28A2BED6003B}" type="presOf" srcId="{64B32C3D-15BE-4FA8-9D92-EC21F7CD6D85}" destId="{439F0233-CDF9-C24B-8C82-6E32B6F21BAE}" srcOrd="0" destOrd="0" presId="urn:microsoft.com/office/officeart/2005/8/layout/vList2"/>
    <dgm:cxn modelId="{F4FC8440-2731-0D42-8288-E516059FDB47}" type="presOf" srcId="{429F8F59-A94B-49D3-B38B-32CD6A99E694}" destId="{549B916D-089B-774D-A71B-3BC5586FEA81}" srcOrd="0" destOrd="0" presId="urn:microsoft.com/office/officeart/2005/8/layout/vList2"/>
    <dgm:cxn modelId="{0D9D9066-840B-9648-8C5B-285D46DD0930}" type="presOf" srcId="{3B2A2952-27CC-4A4C-ABB3-284A3B58C0BE}" destId="{43E1453E-C621-1741-8DCA-0CD29F422F7E}" srcOrd="0" destOrd="0" presId="urn:microsoft.com/office/officeart/2005/8/layout/vList2"/>
    <dgm:cxn modelId="{CCEC106A-C794-4C89-8E02-8D23532C76C2}" srcId="{F6255720-EDA4-43F3-B0FC-11C662C377AE}" destId="{64B32C3D-15BE-4FA8-9D92-EC21F7CD6D85}" srcOrd="4" destOrd="0" parTransId="{69D5671F-A79E-4190-BB2B-6ABE82F19A62}" sibTransId="{DC37D595-EE85-44DB-8899-CEF0DEE01CAF}"/>
    <dgm:cxn modelId="{F0A92576-AB40-43D1-9FB7-80BA125C1182}" srcId="{F6255720-EDA4-43F3-B0FC-11C662C377AE}" destId="{3B2A2952-27CC-4A4C-ABB3-284A3B58C0BE}" srcOrd="3" destOrd="0" parTransId="{1DFC634E-1201-4F2C-B66D-F066DE5C814E}" sibTransId="{802021E5-F104-4B01-ABCC-EA0545410A58}"/>
    <dgm:cxn modelId="{A6A9737E-9A91-4426-8B4F-F7B825D0DE4D}" srcId="{F6255720-EDA4-43F3-B0FC-11C662C377AE}" destId="{42D0E98E-1052-4C89-AEB4-91EB4EB5F9C3}" srcOrd="2" destOrd="0" parTransId="{16C951ED-1688-4471-AE01-A82F4B6BD56C}" sibTransId="{30F12A47-FB87-49B7-88A5-E42CE5DD4CFA}"/>
    <dgm:cxn modelId="{67BC07CA-EAE4-244F-A6F2-CACCC305BB26}" type="presOf" srcId="{F6255720-EDA4-43F3-B0FC-11C662C377AE}" destId="{F73AF5DC-2AE9-3A41-8697-48E05A30EF04}" srcOrd="0" destOrd="0" presId="urn:microsoft.com/office/officeart/2005/8/layout/vList2"/>
    <dgm:cxn modelId="{BF2B20E3-45B3-184D-A3C7-9B5E6784693E}" type="presOf" srcId="{9491E350-7674-43A5-BC30-FBCDF39FFB65}" destId="{53F43F9B-52F1-EC45-AAB7-3B4D1E43232B}" srcOrd="0" destOrd="0" presId="urn:microsoft.com/office/officeart/2005/8/layout/vList2"/>
    <dgm:cxn modelId="{838C9747-3CBC-574A-8EDB-1F29652D4F7B}" type="presParOf" srcId="{F73AF5DC-2AE9-3A41-8697-48E05A30EF04}" destId="{549B916D-089B-774D-A71B-3BC5586FEA81}" srcOrd="0" destOrd="0" presId="urn:microsoft.com/office/officeart/2005/8/layout/vList2"/>
    <dgm:cxn modelId="{0F887094-C33E-A841-A9E1-53B17F9947A4}" type="presParOf" srcId="{F73AF5DC-2AE9-3A41-8697-48E05A30EF04}" destId="{E67B0A88-8669-4942-B05A-8E229B56C4C9}" srcOrd="1" destOrd="0" presId="urn:microsoft.com/office/officeart/2005/8/layout/vList2"/>
    <dgm:cxn modelId="{6B6EBB7A-286D-B845-BD04-02348A591E66}" type="presParOf" srcId="{F73AF5DC-2AE9-3A41-8697-48E05A30EF04}" destId="{53F43F9B-52F1-EC45-AAB7-3B4D1E43232B}" srcOrd="2" destOrd="0" presId="urn:microsoft.com/office/officeart/2005/8/layout/vList2"/>
    <dgm:cxn modelId="{50099194-837F-A141-8BCE-8BE4C29516F5}" type="presParOf" srcId="{F73AF5DC-2AE9-3A41-8697-48E05A30EF04}" destId="{89B8AF24-E036-4C40-8A1D-55F78C12FCA8}" srcOrd="3" destOrd="0" presId="urn:microsoft.com/office/officeart/2005/8/layout/vList2"/>
    <dgm:cxn modelId="{48E4D7B9-123E-7445-A23F-8B11547ABDF4}" type="presParOf" srcId="{F73AF5DC-2AE9-3A41-8697-48E05A30EF04}" destId="{5FCF4258-4635-F544-989D-09DC316793CE}" srcOrd="4" destOrd="0" presId="urn:microsoft.com/office/officeart/2005/8/layout/vList2"/>
    <dgm:cxn modelId="{2CB99D00-B6B3-6C49-A0EB-296F76820ADA}" type="presParOf" srcId="{F73AF5DC-2AE9-3A41-8697-48E05A30EF04}" destId="{7C857B55-AEA0-9D48-96ED-7C81945F931D}" srcOrd="5" destOrd="0" presId="urn:microsoft.com/office/officeart/2005/8/layout/vList2"/>
    <dgm:cxn modelId="{8C572124-71C4-3A44-B720-0A919DE3616B}" type="presParOf" srcId="{F73AF5DC-2AE9-3A41-8697-48E05A30EF04}" destId="{43E1453E-C621-1741-8DCA-0CD29F422F7E}" srcOrd="6" destOrd="0" presId="urn:microsoft.com/office/officeart/2005/8/layout/vList2"/>
    <dgm:cxn modelId="{E8C220FD-077B-2B4F-828F-2B75A13B0214}" type="presParOf" srcId="{F73AF5DC-2AE9-3A41-8697-48E05A30EF04}" destId="{EF26FB75-4798-9C4E-BA6C-1DB7457B4096}" srcOrd="7" destOrd="0" presId="urn:microsoft.com/office/officeart/2005/8/layout/vList2"/>
    <dgm:cxn modelId="{D4321EA6-80C1-B64F-B432-3C716E83B192}" type="presParOf" srcId="{F73AF5DC-2AE9-3A41-8697-48E05A30EF04}" destId="{439F0233-CDF9-C24B-8C82-6E32B6F21BA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BA08555-FE82-4CD6-819C-633FD198E6B8}"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EFAF024-6969-4223-B077-BBD1E0D4296A}">
      <dgm:prSet/>
      <dgm:spPr/>
      <dgm:t>
        <a:bodyPr/>
        <a:lstStyle/>
        <a:p>
          <a:pPr>
            <a:defRPr cap="all"/>
          </a:pPr>
          <a:r>
            <a:rPr lang="en-CA" dirty="0">
              <a:latin typeface="Helvetica Neue" panose="02000503000000020004" pitchFamily="2" charset="0"/>
              <a:ea typeface="Helvetica Neue" panose="02000503000000020004" pitchFamily="2" charset="0"/>
              <a:cs typeface="Helvetica Neue" panose="02000503000000020004" pitchFamily="2" charset="0"/>
            </a:rPr>
            <a:t>Focus risk monitoring on 30–39 age group</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dgm:t>
    </dgm:pt>
    <dgm:pt modelId="{97C2378E-21F2-40AA-B26B-AEC74800246D}" type="parTrans" cxnId="{4F8D632D-89C6-4EBF-8030-F35ABD7CC40D}">
      <dgm:prSet/>
      <dgm:spPr/>
      <dgm:t>
        <a:bodyPr/>
        <a:lstStyle/>
        <a:p>
          <a:endParaRPr lang="en-US"/>
        </a:p>
      </dgm:t>
    </dgm:pt>
    <dgm:pt modelId="{916284F6-A379-4508-BA41-A91D9D8256E1}" type="sibTrans" cxnId="{4F8D632D-89C6-4EBF-8030-F35ABD7CC40D}">
      <dgm:prSet/>
      <dgm:spPr/>
      <dgm:t>
        <a:bodyPr/>
        <a:lstStyle/>
        <a:p>
          <a:endParaRPr lang="en-US"/>
        </a:p>
      </dgm:t>
    </dgm:pt>
    <dgm:pt modelId="{F9009E87-BE16-4A9B-8758-2F9B17D6BB1B}">
      <dgm:prSet/>
      <dgm:spPr/>
      <dgm:t>
        <a:bodyPr/>
        <a:lstStyle/>
        <a:p>
          <a:pPr>
            <a:defRPr cap="all"/>
          </a:pPr>
          <a:r>
            <a:rPr lang="en-CA" dirty="0">
              <a:latin typeface="Helvetica Neue" panose="02000503000000020004" pitchFamily="2" charset="0"/>
              <a:ea typeface="Helvetica Neue" panose="02000503000000020004" pitchFamily="2" charset="0"/>
              <a:cs typeface="Helvetica Neue" panose="02000503000000020004" pitchFamily="2" charset="0"/>
            </a:rPr>
            <a:t>Strengthen early intervention for clients with repeated late payments</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dgm:t>
    </dgm:pt>
    <dgm:pt modelId="{915F245A-6240-4B8F-B813-7364396A0894}" type="parTrans" cxnId="{1D6B9772-8A9F-49EF-ADEF-6D20C4DD3249}">
      <dgm:prSet/>
      <dgm:spPr/>
      <dgm:t>
        <a:bodyPr/>
        <a:lstStyle/>
        <a:p>
          <a:endParaRPr lang="en-US"/>
        </a:p>
      </dgm:t>
    </dgm:pt>
    <dgm:pt modelId="{16D891FB-AA0F-487F-BFA2-58A26A33A57C}" type="sibTrans" cxnId="{1D6B9772-8A9F-49EF-ADEF-6D20C4DD3249}">
      <dgm:prSet/>
      <dgm:spPr/>
      <dgm:t>
        <a:bodyPr/>
        <a:lstStyle/>
        <a:p>
          <a:endParaRPr lang="en-US"/>
        </a:p>
      </dgm:t>
    </dgm:pt>
    <dgm:pt modelId="{9950D320-8C73-43EE-AB5E-E48785283FA4}">
      <dgm:prSet/>
      <dgm:spPr/>
      <dgm:t>
        <a:bodyPr/>
        <a:lstStyle/>
        <a:p>
          <a:pPr>
            <a:defRPr cap="all"/>
          </a:pPr>
          <a:r>
            <a:rPr lang="en-CA" dirty="0">
              <a:latin typeface="Helvetica Neue" panose="02000503000000020004" pitchFamily="2" charset="0"/>
              <a:ea typeface="Helvetica Neue" panose="02000503000000020004" pitchFamily="2" charset="0"/>
              <a:cs typeface="Helvetica Neue" panose="02000503000000020004" pitchFamily="2" charset="0"/>
            </a:rPr>
            <a:t>Use payment history to flag high-risk accounts proactively</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dgm:t>
    </dgm:pt>
    <dgm:pt modelId="{A0B79E9B-81AD-4503-BCA5-596087D8FC87}" type="parTrans" cxnId="{20AAD946-F8F0-4F94-AB9B-A07B7F8AC887}">
      <dgm:prSet/>
      <dgm:spPr/>
      <dgm:t>
        <a:bodyPr/>
        <a:lstStyle/>
        <a:p>
          <a:endParaRPr lang="en-US"/>
        </a:p>
      </dgm:t>
    </dgm:pt>
    <dgm:pt modelId="{1633A9E5-D4E4-4689-BAC8-06F566D1E848}" type="sibTrans" cxnId="{20AAD946-F8F0-4F94-AB9B-A07B7F8AC887}">
      <dgm:prSet/>
      <dgm:spPr/>
      <dgm:t>
        <a:bodyPr/>
        <a:lstStyle/>
        <a:p>
          <a:endParaRPr lang="en-US"/>
        </a:p>
      </dgm:t>
    </dgm:pt>
    <dgm:pt modelId="{220B34EB-6C98-49C2-83CD-C789DFFD73D5}" type="pres">
      <dgm:prSet presAssocID="{4BA08555-FE82-4CD6-819C-633FD198E6B8}" presName="root" presStyleCnt="0">
        <dgm:presLayoutVars>
          <dgm:dir/>
          <dgm:resizeHandles val="exact"/>
        </dgm:presLayoutVars>
      </dgm:prSet>
      <dgm:spPr/>
    </dgm:pt>
    <dgm:pt modelId="{3F9AE953-0F76-4EAA-B9B4-D331DEF2E8BE}" type="pres">
      <dgm:prSet presAssocID="{8EFAF024-6969-4223-B077-BBD1E0D4296A}" presName="compNode" presStyleCnt="0"/>
      <dgm:spPr/>
    </dgm:pt>
    <dgm:pt modelId="{E3C590CD-E1A0-4918-9D42-1023BE18C914}" type="pres">
      <dgm:prSet presAssocID="{8EFAF024-6969-4223-B077-BBD1E0D4296A}" presName="iconBgRect" presStyleLbl="bgShp" presStyleIdx="0" presStyleCnt="3"/>
      <dgm:spPr/>
    </dgm:pt>
    <dgm:pt modelId="{7568509C-CCF4-4EEC-8A90-ACCEA47D1651}" type="pres">
      <dgm:prSet presAssocID="{8EFAF024-6969-4223-B077-BBD1E0D4296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EE2A5470-FFF0-43E7-AD78-9E48FD3FB7B7}" type="pres">
      <dgm:prSet presAssocID="{8EFAF024-6969-4223-B077-BBD1E0D4296A}" presName="spaceRect" presStyleCnt="0"/>
      <dgm:spPr/>
    </dgm:pt>
    <dgm:pt modelId="{AE351892-ED9D-4B8F-9639-223863914FA2}" type="pres">
      <dgm:prSet presAssocID="{8EFAF024-6969-4223-B077-BBD1E0D4296A}" presName="textRect" presStyleLbl="revTx" presStyleIdx="0" presStyleCnt="3">
        <dgm:presLayoutVars>
          <dgm:chMax val="1"/>
          <dgm:chPref val="1"/>
        </dgm:presLayoutVars>
      </dgm:prSet>
      <dgm:spPr/>
    </dgm:pt>
    <dgm:pt modelId="{EF5D4D49-6889-4324-99C5-B8A54A70C476}" type="pres">
      <dgm:prSet presAssocID="{916284F6-A379-4508-BA41-A91D9D8256E1}" presName="sibTrans" presStyleCnt="0"/>
      <dgm:spPr/>
    </dgm:pt>
    <dgm:pt modelId="{1732C50D-4F51-42AD-A6A9-AD8D7FAA4674}" type="pres">
      <dgm:prSet presAssocID="{F9009E87-BE16-4A9B-8758-2F9B17D6BB1B}" presName="compNode" presStyleCnt="0"/>
      <dgm:spPr/>
    </dgm:pt>
    <dgm:pt modelId="{43FE8D76-BA3B-4FFE-9F6B-B609008BB8FC}" type="pres">
      <dgm:prSet presAssocID="{F9009E87-BE16-4A9B-8758-2F9B17D6BB1B}" presName="iconBgRect" presStyleLbl="bgShp" presStyleIdx="1" presStyleCnt="3"/>
      <dgm:spPr/>
    </dgm:pt>
    <dgm:pt modelId="{D346C1C4-4239-4C17-82A5-FF484F7F3097}" type="pres">
      <dgm:prSet presAssocID="{F9009E87-BE16-4A9B-8758-2F9B17D6BB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349D8ED5-DB6D-45C3-9D33-05FBCB6B7A03}" type="pres">
      <dgm:prSet presAssocID="{F9009E87-BE16-4A9B-8758-2F9B17D6BB1B}" presName="spaceRect" presStyleCnt="0"/>
      <dgm:spPr/>
    </dgm:pt>
    <dgm:pt modelId="{ED59BD96-D295-415A-B4AD-AC722FC59C4F}" type="pres">
      <dgm:prSet presAssocID="{F9009E87-BE16-4A9B-8758-2F9B17D6BB1B}" presName="textRect" presStyleLbl="revTx" presStyleIdx="1" presStyleCnt="3">
        <dgm:presLayoutVars>
          <dgm:chMax val="1"/>
          <dgm:chPref val="1"/>
        </dgm:presLayoutVars>
      </dgm:prSet>
      <dgm:spPr/>
    </dgm:pt>
    <dgm:pt modelId="{962D928E-8173-437C-B416-2D507CED1A75}" type="pres">
      <dgm:prSet presAssocID="{16D891FB-AA0F-487F-BFA2-58A26A33A57C}" presName="sibTrans" presStyleCnt="0"/>
      <dgm:spPr/>
    </dgm:pt>
    <dgm:pt modelId="{543A474A-C014-40B4-A210-48C287FE1B64}" type="pres">
      <dgm:prSet presAssocID="{9950D320-8C73-43EE-AB5E-E48785283FA4}" presName="compNode" presStyleCnt="0"/>
      <dgm:spPr/>
    </dgm:pt>
    <dgm:pt modelId="{435F5E87-6721-4DD7-86D4-3EB7F351A2B2}" type="pres">
      <dgm:prSet presAssocID="{9950D320-8C73-43EE-AB5E-E48785283FA4}" presName="iconBgRect" presStyleLbl="bgShp" presStyleIdx="2" presStyleCnt="3"/>
      <dgm:spPr/>
    </dgm:pt>
    <dgm:pt modelId="{1832D7E3-76DB-4773-B973-085983DD96DF}" type="pres">
      <dgm:prSet presAssocID="{9950D320-8C73-43EE-AB5E-E48785283FA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g"/>
        </a:ext>
      </dgm:extLst>
    </dgm:pt>
    <dgm:pt modelId="{EB3B8B2F-765A-481A-A14D-CE79744E0759}" type="pres">
      <dgm:prSet presAssocID="{9950D320-8C73-43EE-AB5E-E48785283FA4}" presName="spaceRect" presStyleCnt="0"/>
      <dgm:spPr/>
    </dgm:pt>
    <dgm:pt modelId="{E7766C88-8C00-4D9C-B28B-5DBE40AAE79C}" type="pres">
      <dgm:prSet presAssocID="{9950D320-8C73-43EE-AB5E-E48785283FA4}" presName="textRect" presStyleLbl="revTx" presStyleIdx="2" presStyleCnt="3">
        <dgm:presLayoutVars>
          <dgm:chMax val="1"/>
          <dgm:chPref val="1"/>
        </dgm:presLayoutVars>
      </dgm:prSet>
      <dgm:spPr/>
    </dgm:pt>
  </dgm:ptLst>
  <dgm:cxnLst>
    <dgm:cxn modelId="{45238E0D-4C8C-41B2-A37C-EF70177D7EA3}" type="presOf" srcId="{F9009E87-BE16-4A9B-8758-2F9B17D6BB1B}" destId="{ED59BD96-D295-415A-B4AD-AC722FC59C4F}" srcOrd="0" destOrd="0" presId="urn:microsoft.com/office/officeart/2018/5/layout/IconCircleLabelList"/>
    <dgm:cxn modelId="{A710B714-572E-4E4D-BAFF-759EDB8DD2BE}" type="presOf" srcId="{9950D320-8C73-43EE-AB5E-E48785283FA4}" destId="{E7766C88-8C00-4D9C-B28B-5DBE40AAE79C}" srcOrd="0" destOrd="0" presId="urn:microsoft.com/office/officeart/2018/5/layout/IconCircleLabelList"/>
    <dgm:cxn modelId="{DABB2A21-2454-40CC-80E8-8AFA6060379C}" type="presOf" srcId="{8EFAF024-6969-4223-B077-BBD1E0D4296A}" destId="{AE351892-ED9D-4B8F-9639-223863914FA2}" srcOrd="0" destOrd="0" presId="urn:microsoft.com/office/officeart/2018/5/layout/IconCircleLabelList"/>
    <dgm:cxn modelId="{4F8D632D-89C6-4EBF-8030-F35ABD7CC40D}" srcId="{4BA08555-FE82-4CD6-819C-633FD198E6B8}" destId="{8EFAF024-6969-4223-B077-BBD1E0D4296A}" srcOrd="0" destOrd="0" parTransId="{97C2378E-21F2-40AA-B26B-AEC74800246D}" sibTransId="{916284F6-A379-4508-BA41-A91D9D8256E1}"/>
    <dgm:cxn modelId="{20AAD946-F8F0-4F94-AB9B-A07B7F8AC887}" srcId="{4BA08555-FE82-4CD6-819C-633FD198E6B8}" destId="{9950D320-8C73-43EE-AB5E-E48785283FA4}" srcOrd="2" destOrd="0" parTransId="{A0B79E9B-81AD-4503-BCA5-596087D8FC87}" sibTransId="{1633A9E5-D4E4-4689-BAC8-06F566D1E848}"/>
    <dgm:cxn modelId="{1D6B9772-8A9F-49EF-ADEF-6D20C4DD3249}" srcId="{4BA08555-FE82-4CD6-819C-633FD198E6B8}" destId="{F9009E87-BE16-4A9B-8758-2F9B17D6BB1B}" srcOrd="1" destOrd="0" parTransId="{915F245A-6240-4B8F-B813-7364396A0894}" sibTransId="{16D891FB-AA0F-487F-BFA2-58A26A33A57C}"/>
    <dgm:cxn modelId="{A4F6A09B-D406-4E6A-975E-E9FAAFB2212D}" type="presOf" srcId="{4BA08555-FE82-4CD6-819C-633FD198E6B8}" destId="{220B34EB-6C98-49C2-83CD-C789DFFD73D5}" srcOrd="0" destOrd="0" presId="urn:microsoft.com/office/officeart/2018/5/layout/IconCircleLabelList"/>
    <dgm:cxn modelId="{CF106843-02AB-4AF5-86D0-85CAE6CC71D8}" type="presParOf" srcId="{220B34EB-6C98-49C2-83CD-C789DFFD73D5}" destId="{3F9AE953-0F76-4EAA-B9B4-D331DEF2E8BE}" srcOrd="0" destOrd="0" presId="urn:microsoft.com/office/officeart/2018/5/layout/IconCircleLabelList"/>
    <dgm:cxn modelId="{C631BB0C-31DF-4ED3-9C4B-A22D32805065}" type="presParOf" srcId="{3F9AE953-0F76-4EAA-B9B4-D331DEF2E8BE}" destId="{E3C590CD-E1A0-4918-9D42-1023BE18C914}" srcOrd="0" destOrd="0" presId="urn:microsoft.com/office/officeart/2018/5/layout/IconCircleLabelList"/>
    <dgm:cxn modelId="{9978E5DA-1BE7-435A-931D-D7A88D9050D9}" type="presParOf" srcId="{3F9AE953-0F76-4EAA-B9B4-D331DEF2E8BE}" destId="{7568509C-CCF4-4EEC-8A90-ACCEA47D1651}" srcOrd="1" destOrd="0" presId="urn:microsoft.com/office/officeart/2018/5/layout/IconCircleLabelList"/>
    <dgm:cxn modelId="{945A617B-EF55-4444-817E-526C769DACFE}" type="presParOf" srcId="{3F9AE953-0F76-4EAA-B9B4-D331DEF2E8BE}" destId="{EE2A5470-FFF0-43E7-AD78-9E48FD3FB7B7}" srcOrd="2" destOrd="0" presId="urn:microsoft.com/office/officeart/2018/5/layout/IconCircleLabelList"/>
    <dgm:cxn modelId="{8FC2A1FF-A337-4255-9E50-62C5AA7C6864}" type="presParOf" srcId="{3F9AE953-0F76-4EAA-B9B4-D331DEF2E8BE}" destId="{AE351892-ED9D-4B8F-9639-223863914FA2}" srcOrd="3" destOrd="0" presId="urn:microsoft.com/office/officeart/2018/5/layout/IconCircleLabelList"/>
    <dgm:cxn modelId="{05FB2956-4A0D-4316-9E21-B0F27072E09F}" type="presParOf" srcId="{220B34EB-6C98-49C2-83CD-C789DFFD73D5}" destId="{EF5D4D49-6889-4324-99C5-B8A54A70C476}" srcOrd="1" destOrd="0" presId="urn:microsoft.com/office/officeart/2018/5/layout/IconCircleLabelList"/>
    <dgm:cxn modelId="{46866EAC-142A-4921-B4EC-B8451C5E47C5}" type="presParOf" srcId="{220B34EB-6C98-49C2-83CD-C789DFFD73D5}" destId="{1732C50D-4F51-42AD-A6A9-AD8D7FAA4674}" srcOrd="2" destOrd="0" presId="urn:microsoft.com/office/officeart/2018/5/layout/IconCircleLabelList"/>
    <dgm:cxn modelId="{49BB65ED-518B-41DF-9F7A-D753F92CA50F}" type="presParOf" srcId="{1732C50D-4F51-42AD-A6A9-AD8D7FAA4674}" destId="{43FE8D76-BA3B-4FFE-9F6B-B609008BB8FC}" srcOrd="0" destOrd="0" presId="urn:microsoft.com/office/officeart/2018/5/layout/IconCircleLabelList"/>
    <dgm:cxn modelId="{FBF991A3-50E7-4A9A-806E-3E5B58776421}" type="presParOf" srcId="{1732C50D-4F51-42AD-A6A9-AD8D7FAA4674}" destId="{D346C1C4-4239-4C17-82A5-FF484F7F3097}" srcOrd="1" destOrd="0" presId="urn:microsoft.com/office/officeart/2018/5/layout/IconCircleLabelList"/>
    <dgm:cxn modelId="{3F7D84E8-B107-4BBF-B97E-87ECC53D957F}" type="presParOf" srcId="{1732C50D-4F51-42AD-A6A9-AD8D7FAA4674}" destId="{349D8ED5-DB6D-45C3-9D33-05FBCB6B7A03}" srcOrd="2" destOrd="0" presId="urn:microsoft.com/office/officeart/2018/5/layout/IconCircleLabelList"/>
    <dgm:cxn modelId="{75807ACC-6562-4B05-8E8C-689782F53C4A}" type="presParOf" srcId="{1732C50D-4F51-42AD-A6A9-AD8D7FAA4674}" destId="{ED59BD96-D295-415A-B4AD-AC722FC59C4F}" srcOrd="3" destOrd="0" presId="urn:microsoft.com/office/officeart/2018/5/layout/IconCircleLabelList"/>
    <dgm:cxn modelId="{66BE22F1-1FA4-408B-9828-CAE01F5FC7B1}" type="presParOf" srcId="{220B34EB-6C98-49C2-83CD-C789DFFD73D5}" destId="{962D928E-8173-437C-B416-2D507CED1A75}" srcOrd="3" destOrd="0" presId="urn:microsoft.com/office/officeart/2018/5/layout/IconCircleLabelList"/>
    <dgm:cxn modelId="{445FE514-90F2-4BB5-B3F2-81AEB3D0DF26}" type="presParOf" srcId="{220B34EB-6C98-49C2-83CD-C789DFFD73D5}" destId="{543A474A-C014-40B4-A210-48C287FE1B64}" srcOrd="4" destOrd="0" presId="urn:microsoft.com/office/officeart/2018/5/layout/IconCircleLabelList"/>
    <dgm:cxn modelId="{8CF30BAB-E377-406E-8597-17D143D583D4}" type="presParOf" srcId="{543A474A-C014-40B4-A210-48C287FE1B64}" destId="{435F5E87-6721-4DD7-86D4-3EB7F351A2B2}" srcOrd="0" destOrd="0" presId="urn:microsoft.com/office/officeart/2018/5/layout/IconCircleLabelList"/>
    <dgm:cxn modelId="{023A7CE7-0680-4A30-8212-4FF34A271551}" type="presParOf" srcId="{543A474A-C014-40B4-A210-48C287FE1B64}" destId="{1832D7E3-76DB-4773-B973-085983DD96DF}" srcOrd="1" destOrd="0" presId="urn:microsoft.com/office/officeart/2018/5/layout/IconCircleLabelList"/>
    <dgm:cxn modelId="{A283B721-EF43-4AA8-A010-02D9B3994FA5}" type="presParOf" srcId="{543A474A-C014-40B4-A210-48C287FE1B64}" destId="{EB3B8B2F-765A-481A-A14D-CE79744E0759}" srcOrd="2" destOrd="0" presId="urn:microsoft.com/office/officeart/2018/5/layout/IconCircleLabelList"/>
    <dgm:cxn modelId="{CEC4E834-9D23-4153-B5BD-63ECA5D6209F}" type="presParOf" srcId="{543A474A-C014-40B4-A210-48C287FE1B64}" destId="{E7766C88-8C00-4D9C-B28B-5DBE40AAE79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0F98D9-1BB3-004C-A623-811C6F36CB21}">
      <dsp:nvSpPr>
        <dsp:cNvPr id="0" name=""/>
        <dsp:cNvSpPr/>
      </dsp:nvSpPr>
      <dsp:spPr>
        <a:xfrm>
          <a:off x="0" y="0"/>
          <a:ext cx="3286125" cy="4351338"/>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dirty="0">
              <a:latin typeface="Helvetica Neue" panose="02000503000000020004" pitchFamily="2" charset="0"/>
              <a:ea typeface="Helvetica Neue" panose="02000503000000020004" pitchFamily="2" charset="0"/>
              <a:cs typeface="Helvetica Neue" panose="02000503000000020004" pitchFamily="2" charset="0"/>
            </a:rPr>
            <a:t>Understand drivers of default </a:t>
          </a:r>
        </a:p>
      </dsp:txBody>
      <dsp:txXfrm>
        <a:off x="0" y="1653508"/>
        <a:ext cx="3286125" cy="2610802"/>
      </dsp:txXfrm>
    </dsp:sp>
    <dsp:sp modelId="{51BDE6CF-57CC-B242-80F0-102109178AD9}">
      <dsp:nvSpPr>
        <dsp:cNvPr id="0" name=""/>
        <dsp:cNvSpPr/>
      </dsp:nvSpPr>
      <dsp:spPr>
        <a:xfrm>
          <a:off x="990361" y="435133"/>
          <a:ext cx="1305401" cy="1305401"/>
        </a:xfrm>
        <a:prstGeom prst="ellips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1181533" y="626305"/>
        <a:ext cx="923057" cy="923057"/>
      </dsp:txXfrm>
    </dsp:sp>
    <dsp:sp modelId="{9041A454-8297-CA4A-9FA7-0BB8BA9D4123}">
      <dsp:nvSpPr>
        <dsp:cNvPr id="0" name=""/>
        <dsp:cNvSpPr/>
      </dsp:nvSpPr>
      <dsp:spPr>
        <a:xfrm>
          <a:off x="0" y="4351266"/>
          <a:ext cx="3286125" cy="72"/>
        </a:xfrm>
        <a:prstGeom prst="rect">
          <a:avLst/>
        </a:prstGeom>
        <a:solidFill>
          <a:schemeClr val="accent5">
            <a:hueOff val="-2430430"/>
            <a:satOff val="-165"/>
            <a:lumOff val="392"/>
            <a:alphaOff val="0"/>
          </a:schemeClr>
        </a:solidFill>
        <a:ln w="19050" cap="flat" cmpd="sng" algn="ctr">
          <a:solidFill>
            <a:schemeClr val="accent5">
              <a:hueOff val="-2430430"/>
              <a:satOff val="-165"/>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314436-C256-DB43-B971-9B55DA5C1A33}">
      <dsp:nvSpPr>
        <dsp:cNvPr id="0" name=""/>
        <dsp:cNvSpPr/>
      </dsp:nvSpPr>
      <dsp:spPr>
        <a:xfrm>
          <a:off x="3614737" y="0"/>
          <a:ext cx="3286125" cy="4351338"/>
        </a:xfrm>
        <a:prstGeom prst="rect">
          <a:avLst/>
        </a:prstGeom>
        <a:solidFill>
          <a:schemeClr val="accent5">
            <a:tint val="40000"/>
            <a:alpha val="90000"/>
            <a:hueOff val="-5972333"/>
            <a:satOff val="1333"/>
            <a:lumOff val="200"/>
            <a:alphaOff val="0"/>
          </a:schemeClr>
        </a:solidFill>
        <a:ln w="19050" cap="flat" cmpd="sng" algn="ctr">
          <a:solidFill>
            <a:schemeClr val="accent5">
              <a:tint val="40000"/>
              <a:alpha val="90000"/>
              <a:hueOff val="-5972333"/>
              <a:satOff val="1333"/>
              <a:lumOff val="2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dirty="0">
              <a:latin typeface="Helvetica Neue" panose="02000503000000020004" pitchFamily="2" charset="0"/>
              <a:ea typeface="Helvetica Neue" panose="02000503000000020004" pitchFamily="2" charset="0"/>
              <a:cs typeface="Helvetica Neue" panose="02000503000000020004" pitchFamily="2" charset="0"/>
            </a:rPr>
            <a:t>Segment Clients by age, gender, marital status, and education status </a:t>
          </a:r>
        </a:p>
      </dsp:txBody>
      <dsp:txXfrm>
        <a:off x="3614737" y="1653508"/>
        <a:ext cx="3286125" cy="2610802"/>
      </dsp:txXfrm>
    </dsp:sp>
    <dsp:sp modelId="{1EA0D34C-508F-A04B-93E7-8DE69CD8424A}">
      <dsp:nvSpPr>
        <dsp:cNvPr id="0" name=""/>
        <dsp:cNvSpPr/>
      </dsp:nvSpPr>
      <dsp:spPr>
        <a:xfrm>
          <a:off x="4605099" y="435133"/>
          <a:ext cx="1305401" cy="1305401"/>
        </a:xfrm>
        <a:prstGeom prst="ellipse">
          <a:avLst/>
        </a:prstGeom>
        <a:solidFill>
          <a:schemeClr val="accent5">
            <a:hueOff val="-4860860"/>
            <a:satOff val="-330"/>
            <a:lumOff val="784"/>
            <a:alphaOff val="0"/>
          </a:schemeClr>
        </a:solidFill>
        <a:ln w="19050" cap="flat" cmpd="sng" algn="ctr">
          <a:solidFill>
            <a:schemeClr val="accent5">
              <a:hueOff val="-4860860"/>
              <a:satOff val="-330"/>
              <a:lumOff val="78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E3F1F037-9474-F24D-9FA7-E0C5D2EB3E51}">
      <dsp:nvSpPr>
        <dsp:cNvPr id="0" name=""/>
        <dsp:cNvSpPr/>
      </dsp:nvSpPr>
      <dsp:spPr>
        <a:xfrm>
          <a:off x="3614737" y="4351266"/>
          <a:ext cx="3286125" cy="72"/>
        </a:xfrm>
        <a:prstGeom prst="rect">
          <a:avLst/>
        </a:prstGeom>
        <a:solidFill>
          <a:schemeClr val="accent5">
            <a:hueOff val="-7291290"/>
            <a:satOff val="-496"/>
            <a:lumOff val="1177"/>
            <a:alphaOff val="0"/>
          </a:schemeClr>
        </a:solidFill>
        <a:ln w="19050" cap="flat" cmpd="sng" algn="ctr">
          <a:solidFill>
            <a:schemeClr val="accent5">
              <a:hueOff val="-7291290"/>
              <a:satOff val="-496"/>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0BCD04-F1AB-AB41-97FA-549CA0246C6B}">
      <dsp:nvSpPr>
        <dsp:cNvPr id="0" name=""/>
        <dsp:cNvSpPr/>
      </dsp:nvSpPr>
      <dsp:spPr>
        <a:xfrm>
          <a:off x="7229475" y="0"/>
          <a:ext cx="3286125" cy="4351338"/>
        </a:xfrm>
        <a:prstGeom prst="rect">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11944666"/>
              <a:satOff val="2667"/>
              <a:lumOff val="4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US" sz="2600" kern="1200" dirty="0">
              <a:latin typeface="Helvetica Neue" panose="02000503000000020004" pitchFamily="2" charset="0"/>
              <a:ea typeface="Helvetica Neue" panose="02000503000000020004" pitchFamily="2" charset="0"/>
              <a:cs typeface="Helvetica Neue" panose="02000503000000020004" pitchFamily="2" charset="0"/>
            </a:rPr>
            <a:t>Recommend risk management strategies </a:t>
          </a:r>
        </a:p>
      </dsp:txBody>
      <dsp:txXfrm>
        <a:off x="7229475" y="1653508"/>
        <a:ext cx="3286125" cy="2610802"/>
      </dsp:txXfrm>
    </dsp:sp>
    <dsp:sp modelId="{297A4DF9-B4D8-2047-9C64-5A54C9E78E2E}">
      <dsp:nvSpPr>
        <dsp:cNvPr id="0" name=""/>
        <dsp:cNvSpPr/>
      </dsp:nvSpPr>
      <dsp:spPr>
        <a:xfrm>
          <a:off x="8219836" y="435133"/>
          <a:ext cx="1305401" cy="1305401"/>
        </a:xfrm>
        <a:prstGeom prst="ellipse">
          <a:avLst/>
        </a:prstGeom>
        <a:solidFill>
          <a:schemeClr val="accent5">
            <a:hueOff val="-9721720"/>
            <a:satOff val="-661"/>
            <a:lumOff val="1569"/>
            <a:alphaOff val="0"/>
          </a:schemeClr>
        </a:solidFill>
        <a:ln w="19050" cap="flat" cmpd="sng" algn="ctr">
          <a:solidFill>
            <a:schemeClr val="accent5">
              <a:hueOff val="-9721720"/>
              <a:satOff val="-661"/>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D35C5FF4-8F8E-5440-B6DB-2FF4897A93C7}">
      <dsp:nvSpPr>
        <dsp:cNvPr id="0" name=""/>
        <dsp:cNvSpPr/>
      </dsp:nvSpPr>
      <dsp:spPr>
        <a:xfrm>
          <a:off x="7229475" y="4351266"/>
          <a:ext cx="3286125" cy="72"/>
        </a:xfrm>
        <a:prstGeom prst="rect">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0286B-11DB-2D41-8245-D2893F2BBA2B}">
      <dsp:nvSpPr>
        <dsp:cNvPr id="0" name=""/>
        <dsp:cNvSpPr/>
      </dsp:nvSpPr>
      <dsp:spPr>
        <a:xfrm>
          <a:off x="0" y="42799"/>
          <a:ext cx="6666833" cy="127296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Helvetica Neue" panose="02000503000000020004" pitchFamily="2" charset="0"/>
              <a:ea typeface="Helvetica Neue" panose="02000503000000020004" pitchFamily="2" charset="0"/>
              <a:cs typeface="Helvetica Neue" panose="02000503000000020004" pitchFamily="2" charset="0"/>
            </a:rPr>
            <a:t>SQL Queries were utilized to clean and analyze the dataset </a:t>
          </a:r>
        </a:p>
      </dsp:txBody>
      <dsp:txXfrm>
        <a:off x="62141" y="104940"/>
        <a:ext cx="6542551" cy="1148678"/>
      </dsp:txXfrm>
    </dsp:sp>
    <dsp:sp modelId="{33DB5C48-E259-F449-9C5D-C82257954953}">
      <dsp:nvSpPr>
        <dsp:cNvPr id="0" name=""/>
        <dsp:cNvSpPr/>
      </dsp:nvSpPr>
      <dsp:spPr>
        <a:xfrm>
          <a:off x="0" y="1407919"/>
          <a:ext cx="6666833" cy="1272960"/>
        </a:xfrm>
        <a:prstGeom prst="roundRect">
          <a:avLst/>
        </a:prstGeom>
        <a:gradFill rotWithShape="0">
          <a:gsLst>
            <a:gs pos="0">
              <a:schemeClr val="accent2">
                <a:hueOff val="2147871"/>
                <a:satOff val="-6164"/>
                <a:lumOff val="-9870"/>
                <a:alphaOff val="0"/>
                <a:satMod val="103000"/>
                <a:lumMod val="102000"/>
                <a:tint val="94000"/>
              </a:schemeClr>
            </a:gs>
            <a:gs pos="50000">
              <a:schemeClr val="accent2">
                <a:hueOff val="2147871"/>
                <a:satOff val="-6164"/>
                <a:lumOff val="-9870"/>
                <a:alphaOff val="0"/>
                <a:satMod val="110000"/>
                <a:lumMod val="100000"/>
                <a:shade val="100000"/>
              </a:schemeClr>
            </a:gs>
            <a:gs pos="100000">
              <a:schemeClr val="accent2">
                <a:hueOff val="2147871"/>
                <a:satOff val="-6164"/>
                <a:lumOff val="-987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Helvetica Neue" panose="02000503000000020004" pitchFamily="2" charset="0"/>
              <a:ea typeface="Helvetica Neue" panose="02000503000000020004" pitchFamily="2" charset="0"/>
              <a:cs typeface="Helvetica Neue" panose="02000503000000020004" pitchFamily="2" charset="0"/>
            </a:rPr>
            <a:t>Aggregated default rates by demographics and credit limits</a:t>
          </a:r>
        </a:p>
      </dsp:txBody>
      <dsp:txXfrm>
        <a:off x="62141" y="1470060"/>
        <a:ext cx="6542551" cy="1148678"/>
      </dsp:txXfrm>
    </dsp:sp>
    <dsp:sp modelId="{643D2062-5B04-D74B-A0AF-83E0A8CCA277}">
      <dsp:nvSpPr>
        <dsp:cNvPr id="0" name=""/>
        <dsp:cNvSpPr/>
      </dsp:nvSpPr>
      <dsp:spPr>
        <a:xfrm>
          <a:off x="0" y="2773040"/>
          <a:ext cx="6666833" cy="1272960"/>
        </a:xfrm>
        <a:prstGeom prst="roundRect">
          <a:avLst/>
        </a:prstGeom>
        <a:gradFill rotWithShape="0">
          <a:gsLst>
            <a:gs pos="0">
              <a:schemeClr val="accent2">
                <a:hueOff val="4295742"/>
                <a:satOff val="-12329"/>
                <a:lumOff val="-19739"/>
                <a:alphaOff val="0"/>
                <a:satMod val="103000"/>
                <a:lumMod val="102000"/>
                <a:tint val="94000"/>
              </a:schemeClr>
            </a:gs>
            <a:gs pos="50000">
              <a:schemeClr val="accent2">
                <a:hueOff val="4295742"/>
                <a:satOff val="-12329"/>
                <a:lumOff val="-19739"/>
                <a:alphaOff val="0"/>
                <a:satMod val="110000"/>
                <a:lumMod val="100000"/>
                <a:shade val="100000"/>
              </a:schemeClr>
            </a:gs>
            <a:gs pos="100000">
              <a:schemeClr val="accent2">
                <a:hueOff val="4295742"/>
                <a:satOff val="-12329"/>
                <a:lumOff val="-1973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Helvetica Neue" panose="02000503000000020004" pitchFamily="2" charset="0"/>
              <a:ea typeface="Helvetica Neue" panose="02000503000000020004" pitchFamily="2" charset="0"/>
              <a:cs typeface="Helvetica Neue" panose="02000503000000020004" pitchFamily="2" charset="0"/>
            </a:rPr>
            <a:t>Past payment history analyzed vs likelihood of future defaults</a:t>
          </a:r>
        </a:p>
      </dsp:txBody>
      <dsp:txXfrm>
        <a:off x="62141" y="2835181"/>
        <a:ext cx="6542551" cy="1148678"/>
      </dsp:txXfrm>
    </dsp:sp>
    <dsp:sp modelId="{53D9D0DF-7E6D-744E-A20F-E35D3575C235}">
      <dsp:nvSpPr>
        <dsp:cNvPr id="0" name=""/>
        <dsp:cNvSpPr/>
      </dsp:nvSpPr>
      <dsp:spPr>
        <a:xfrm>
          <a:off x="0" y="4138160"/>
          <a:ext cx="6666833" cy="1272960"/>
        </a:xfrm>
        <a:prstGeom prst="roundRect">
          <a:avLst/>
        </a:prstGeom>
        <a:gradFill rotWithShape="0">
          <a:gsLst>
            <a:gs pos="0">
              <a:schemeClr val="accent2">
                <a:hueOff val="6443612"/>
                <a:satOff val="-18493"/>
                <a:lumOff val="-29609"/>
                <a:alphaOff val="0"/>
                <a:satMod val="103000"/>
                <a:lumMod val="102000"/>
                <a:tint val="94000"/>
              </a:schemeClr>
            </a:gs>
            <a:gs pos="50000">
              <a:schemeClr val="accent2">
                <a:hueOff val="6443612"/>
                <a:satOff val="-18493"/>
                <a:lumOff val="-29609"/>
                <a:alphaOff val="0"/>
                <a:satMod val="110000"/>
                <a:lumMod val="100000"/>
                <a:shade val="100000"/>
              </a:schemeClr>
            </a:gs>
            <a:gs pos="100000">
              <a:schemeClr val="accent2">
                <a:hueOff val="6443612"/>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latin typeface="Helvetica Neue" panose="02000503000000020004" pitchFamily="2" charset="0"/>
              <a:ea typeface="Helvetica Neue" panose="02000503000000020004" pitchFamily="2" charset="0"/>
              <a:cs typeface="Helvetica Neue" panose="02000503000000020004" pitchFamily="2" charset="0"/>
            </a:rPr>
            <a:t>Tableau dashboards for visualization</a:t>
          </a:r>
        </a:p>
      </dsp:txBody>
      <dsp:txXfrm>
        <a:off x="62141" y="4200301"/>
        <a:ext cx="6542551" cy="11486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B916D-089B-774D-A71B-3BC5586FEA81}">
      <dsp:nvSpPr>
        <dsp:cNvPr id="0" name=""/>
        <dsp:cNvSpPr/>
      </dsp:nvSpPr>
      <dsp:spPr>
        <a:xfrm>
          <a:off x="0" y="7870"/>
          <a:ext cx="7899523" cy="10764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b="0" i="0" u="none" kern="1200" dirty="0">
              <a:latin typeface="Helvetica Neue" panose="02000503000000020004" pitchFamily="2" charset="0"/>
              <a:ea typeface="Helvetica Neue" panose="02000503000000020004" pitchFamily="2" charset="0"/>
              <a:cs typeface="Helvetica Neue" panose="02000503000000020004" pitchFamily="2" charset="0"/>
            </a:rPr>
            <a:t>Clients with credit limits under $50k defaulted the most (36.07%). While higher credit limits generally reduced default risk, even clients with &gt;$500k limits had an 11.21% default rate</a:t>
          </a:r>
          <a:endParaRPr lang="en-US" sz="2000" i="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a:off x="52546" y="60416"/>
        <a:ext cx="7794431" cy="971308"/>
      </dsp:txXfrm>
    </dsp:sp>
    <dsp:sp modelId="{53F43F9B-52F1-EC45-AAB7-3B4D1E43232B}">
      <dsp:nvSpPr>
        <dsp:cNvPr id="0" name=""/>
        <dsp:cNvSpPr/>
      </dsp:nvSpPr>
      <dsp:spPr>
        <a:xfrm>
          <a:off x="0" y="1141870"/>
          <a:ext cx="7899523" cy="1076400"/>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b="0" i="0" u="none" kern="1200" dirty="0">
              <a:latin typeface="Helvetica Neue" panose="02000503000000020004" pitchFamily="2" charset="0"/>
              <a:ea typeface="Helvetica Neue" panose="02000503000000020004" pitchFamily="2" charset="0"/>
              <a:cs typeface="Helvetica Neue" panose="02000503000000020004" pitchFamily="2" charset="0"/>
            </a:rPr>
            <a:t>Male clients defaulted more often (24.17%) than female clients (20.78%)</a:t>
          </a:r>
          <a:endParaRPr lang="en-US" sz="2000" i="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a:off x="52546" y="1194416"/>
        <a:ext cx="7794431" cy="971308"/>
      </dsp:txXfrm>
    </dsp:sp>
    <dsp:sp modelId="{5FCF4258-4635-F544-989D-09DC316793CE}">
      <dsp:nvSpPr>
        <dsp:cNvPr id="0" name=""/>
        <dsp:cNvSpPr/>
      </dsp:nvSpPr>
      <dsp:spPr>
        <a:xfrm>
          <a:off x="0" y="2275870"/>
          <a:ext cx="7899523" cy="107640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b="0" i="0" u="none" kern="1200" dirty="0">
              <a:latin typeface="Helvetica Neue" panose="02000503000000020004" pitchFamily="2" charset="0"/>
              <a:ea typeface="Helvetica Neue" panose="02000503000000020004" pitchFamily="2" charset="0"/>
              <a:cs typeface="Helvetica Neue" panose="02000503000000020004" pitchFamily="2" charset="0"/>
            </a:rPr>
            <a:t>The 40+ age group had the highest default rate, while defaults among 30–39-year-olds were the most severe</a:t>
          </a:r>
          <a:endParaRPr lang="en-US" sz="2000" i="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a:off x="52546" y="2328416"/>
        <a:ext cx="7794431" cy="971308"/>
      </dsp:txXfrm>
    </dsp:sp>
    <dsp:sp modelId="{43E1453E-C621-1741-8DCA-0CD29F422F7E}">
      <dsp:nvSpPr>
        <dsp:cNvPr id="0" name=""/>
        <dsp:cNvSpPr/>
      </dsp:nvSpPr>
      <dsp:spPr>
        <a:xfrm>
          <a:off x="0" y="3409870"/>
          <a:ext cx="7899523" cy="1076400"/>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b="0" i="0" u="none" kern="1200" dirty="0">
              <a:latin typeface="Helvetica Neue" panose="02000503000000020004" pitchFamily="2" charset="0"/>
              <a:ea typeface="Helvetica Neue" panose="02000503000000020004" pitchFamily="2" charset="0"/>
              <a:cs typeface="Helvetica Neue" panose="02000503000000020004" pitchFamily="2" charset="0"/>
            </a:rPr>
            <a:t>Clients with poor repayment history were significantly more likely to default in the following month.</a:t>
          </a:r>
          <a:endParaRPr lang="en-US" sz="2000" i="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a:off x="52546" y="3462416"/>
        <a:ext cx="7794431" cy="971308"/>
      </dsp:txXfrm>
    </dsp:sp>
    <dsp:sp modelId="{439F0233-CDF9-C24B-8C82-6E32B6F21BAE}">
      <dsp:nvSpPr>
        <dsp:cNvPr id="0" name=""/>
        <dsp:cNvSpPr/>
      </dsp:nvSpPr>
      <dsp:spPr>
        <a:xfrm>
          <a:off x="0" y="4543870"/>
          <a:ext cx="7899523" cy="107640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CA" sz="2000" kern="1200" dirty="0">
              <a:latin typeface="Helvetica Neue" panose="02000503000000020004" pitchFamily="2" charset="0"/>
              <a:ea typeface="Helvetica Neue" panose="02000503000000020004" pitchFamily="2" charset="0"/>
              <a:cs typeface="Helvetica Neue" panose="02000503000000020004" pitchFamily="2" charset="0"/>
            </a:rPr>
            <a:t>With all demographics considered, the group with the highest default rates of 60% is graduate school females in the 18-29 age group who have no relationship status </a:t>
          </a:r>
          <a:endParaRPr lang="en-US" sz="200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a:off x="52546" y="4596416"/>
        <a:ext cx="7794431" cy="9713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C590CD-E1A0-4918-9D42-1023BE18C914}">
      <dsp:nvSpPr>
        <dsp:cNvPr id="0" name=""/>
        <dsp:cNvSpPr/>
      </dsp:nvSpPr>
      <dsp:spPr>
        <a:xfrm>
          <a:off x="718664"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68509C-CCF4-4EEC-8A90-ACCEA47D1651}">
      <dsp:nvSpPr>
        <dsp:cNvPr id="0" name=""/>
        <dsp:cNvSpPr/>
      </dsp:nvSpPr>
      <dsp:spPr>
        <a:xfrm>
          <a:off x="1135476" y="870715"/>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351892-ED9D-4B8F-9639-223863914FA2}">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CA" sz="1500" kern="1200" dirty="0">
              <a:latin typeface="Helvetica Neue" panose="02000503000000020004" pitchFamily="2" charset="0"/>
              <a:ea typeface="Helvetica Neue" panose="02000503000000020004" pitchFamily="2" charset="0"/>
              <a:cs typeface="Helvetica Neue" panose="02000503000000020004" pitchFamily="2" charset="0"/>
            </a:rPr>
            <a:t>Focus risk monitoring on 30–39 age group</a:t>
          </a:r>
          <a:endParaRPr lang="en-US" sz="150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a:off x="93445" y="3018902"/>
        <a:ext cx="3206250" cy="720000"/>
      </dsp:txXfrm>
    </dsp:sp>
    <dsp:sp modelId="{43FE8D76-BA3B-4FFE-9F6B-B609008BB8FC}">
      <dsp:nvSpPr>
        <dsp:cNvPr id="0" name=""/>
        <dsp:cNvSpPr/>
      </dsp:nvSpPr>
      <dsp:spPr>
        <a:xfrm>
          <a:off x="4486008"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46C1C4-4239-4C17-82A5-FF484F7F3097}">
      <dsp:nvSpPr>
        <dsp:cNvPr id="0" name=""/>
        <dsp:cNvSpPr/>
      </dsp:nvSpPr>
      <dsp:spPr>
        <a:xfrm>
          <a:off x="4902820" y="870715"/>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59BD96-D295-415A-B4AD-AC722FC59C4F}">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CA" sz="1500" kern="1200" dirty="0">
              <a:latin typeface="Helvetica Neue" panose="02000503000000020004" pitchFamily="2" charset="0"/>
              <a:ea typeface="Helvetica Neue" panose="02000503000000020004" pitchFamily="2" charset="0"/>
              <a:cs typeface="Helvetica Neue" panose="02000503000000020004" pitchFamily="2" charset="0"/>
            </a:rPr>
            <a:t>Strengthen early intervention for clients with repeated late payments</a:t>
          </a:r>
          <a:endParaRPr lang="en-US" sz="150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a:off x="3860789" y="3018902"/>
        <a:ext cx="3206250" cy="720000"/>
      </dsp:txXfrm>
    </dsp:sp>
    <dsp:sp modelId="{435F5E87-6721-4DD7-86D4-3EB7F351A2B2}">
      <dsp:nvSpPr>
        <dsp:cNvPr id="0" name=""/>
        <dsp:cNvSpPr/>
      </dsp:nvSpPr>
      <dsp:spPr>
        <a:xfrm>
          <a:off x="8253352"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32D7E3-76DB-4773-B973-085983DD96DF}">
      <dsp:nvSpPr>
        <dsp:cNvPr id="0" name=""/>
        <dsp:cNvSpPr/>
      </dsp:nvSpPr>
      <dsp:spPr>
        <a:xfrm>
          <a:off x="8670164" y="870715"/>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766C88-8C00-4D9C-B28B-5DBE40AAE79C}">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CA" sz="1500" kern="1200" dirty="0">
              <a:latin typeface="Helvetica Neue" panose="02000503000000020004" pitchFamily="2" charset="0"/>
              <a:ea typeface="Helvetica Neue" panose="02000503000000020004" pitchFamily="2" charset="0"/>
              <a:cs typeface="Helvetica Neue" panose="02000503000000020004" pitchFamily="2" charset="0"/>
            </a:rPr>
            <a:t>Use payment history to flag high-risk accounts proactively</a:t>
          </a:r>
          <a:endParaRPr lang="en-US" sz="1500" kern="1200" dirty="0">
            <a:latin typeface="Helvetica Neue" panose="02000503000000020004" pitchFamily="2" charset="0"/>
            <a:ea typeface="Helvetica Neue" panose="02000503000000020004" pitchFamily="2" charset="0"/>
            <a:cs typeface="Helvetica Neue" panose="02000503000000020004" pitchFamily="2" charset="0"/>
          </a:endParaRPr>
        </a:p>
      </dsp:txBody>
      <dsp:txXfrm>
        <a:off x="7628133" y="3018902"/>
        <a:ext cx="320625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832EA6-209A-3240-8191-6DC4A1E29DBF}" type="datetimeFigureOut">
              <a:rPr lang="en-US" smtClean="0"/>
              <a:t>9/5/25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6DBB7D-C3DD-9543-8AD6-955186E71150}" type="slidenum">
              <a:rPr lang="en-US" smtClean="0"/>
              <a:t>‹#›</a:t>
            </a:fld>
            <a:endParaRPr lang="en-US"/>
          </a:p>
        </p:txBody>
      </p:sp>
    </p:spTree>
    <p:extLst>
      <p:ext uri="{BB962C8B-B14F-4D97-AF65-F5344CB8AC3E}">
        <p14:creationId xmlns:p14="http://schemas.microsoft.com/office/powerpoint/2010/main" val="2586955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6DBB7D-C3DD-9543-8AD6-955186E71150}" type="slidenum">
              <a:rPr lang="en-US" smtClean="0"/>
              <a:t>7</a:t>
            </a:fld>
            <a:endParaRPr lang="en-US"/>
          </a:p>
        </p:txBody>
      </p:sp>
    </p:spTree>
    <p:extLst>
      <p:ext uri="{BB962C8B-B14F-4D97-AF65-F5344CB8AC3E}">
        <p14:creationId xmlns:p14="http://schemas.microsoft.com/office/powerpoint/2010/main" val="1141534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6F53-C2D1-25FE-42E8-0E10823025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B546D2-84A2-E7EE-3F90-0EADD240F7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5ED9CD-C862-EDDA-A521-71C0E663370C}"/>
              </a:ext>
            </a:extLst>
          </p:cNvPr>
          <p:cNvSpPr>
            <a:spLocks noGrp="1"/>
          </p:cNvSpPr>
          <p:nvPr>
            <p:ph type="dt" sz="half" idx="10"/>
          </p:nvPr>
        </p:nvSpPr>
        <p:spPr/>
        <p:txBody>
          <a:bodyPr/>
          <a:lstStyle/>
          <a:p>
            <a:fld id="{0661F82E-3E95-B749-AB60-53864B10E4B3}" type="datetimeFigureOut">
              <a:rPr lang="en-US" smtClean="0"/>
              <a:t>9/4/25</a:t>
            </a:fld>
            <a:endParaRPr lang="en-US"/>
          </a:p>
        </p:txBody>
      </p:sp>
      <p:sp>
        <p:nvSpPr>
          <p:cNvPr id="5" name="Footer Placeholder 4">
            <a:extLst>
              <a:ext uri="{FF2B5EF4-FFF2-40B4-BE49-F238E27FC236}">
                <a16:creationId xmlns:a16="http://schemas.microsoft.com/office/drawing/2014/main" id="{EA3A9079-581F-71E5-B4E2-F4FDC0A4F2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E9315-A30A-D57A-8AB6-C771FB2CB605}"/>
              </a:ext>
            </a:extLst>
          </p:cNvPr>
          <p:cNvSpPr>
            <a:spLocks noGrp="1"/>
          </p:cNvSpPr>
          <p:nvPr>
            <p:ph type="sldNum" sz="quarter" idx="12"/>
          </p:nvPr>
        </p:nvSpPr>
        <p:spPr/>
        <p:txBody>
          <a:bodyPr/>
          <a:lstStyle/>
          <a:p>
            <a:fld id="{4D27C932-6370-5C46-AF3A-23A76E8CAF53}" type="slidenum">
              <a:rPr lang="en-US" smtClean="0"/>
              <a:t>‹#›</a:t>
            </a:fld>
            <a:endParaRPr lang="en-US"/>
          </a:p>
        </p:txBody>
      </p:sp>
    </p:spTree>
    <p:extLst>
      <p:ext uri="{BB962C8B-B14F-4D97-AF65-F5344CB8AC3E}">
        <p14:creationId xmlns:p14="http://schemas.microsoft.com/office/powerpoint/2010/main" val="4220067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EE88D-FE6F-7702-615A-3548A2045B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656DB3-0659-611E-9011-0C4225BCC9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9B7B1B-3C20-66AC-505D-B1A70EEDFC2F}"/>
              </a:ext>
            </a:extLst>
          </p:cNvPr>
          <p:cNvSpPr>
            <a:spLocks noGrp="1"/>
          </p:cNvSpPr>
          <p:nvPr>
            <p:ph type="dt" sz="half" idx="10"/>
          </p:nvPr>
        </p:nvSpPr>
        <p:spPr/>
        <p:txBody>
          <a:bodyPr/>
          <a:lstStyle/>
          <a:p>
            <a:fld id="{0661F82E-3E95-B749-AB60-53864B10E4B3}" type="datetimeFigureOut">
              <a:rPr lang="en-US" smtClean="0"/>
              <a:t>9/4/25</a:t>
            </a:fld>
            <a:endParaRPr lang="en-US"/>
          </a:p>
        </p:txBody>
      </p:sp>
      <p:sp>
        <p:nvSpPr>
          <p:cNvPr id="5" name="Footer Placeholder 4">
            <a:extLst>
              <a:ext uri="{FF2B5EF4-FFF2-40B4-BE49-F238E27FC236}">
                <a16:creationId xmlns:a16="http://schemas.microsoft.com/office/drawing/2014/main" id="{17B0B4E5-C41D-97F7-535F-344C9E642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2ABF2-6332-5AA9-98EF-5A5911D4D76E}"/>
              </a:ext>
            </a:extLst>
          </p:cNvPr>
          <p:cNvSpPr>
            <a:spLocks noGrp="1"/>
          </p:cNvSpPr>
          <p:nvPr>
            <p:ph type="sldNum" sz="quarter" idx="12"/>
          </p:nvPr>
        </p:nvSpPr>
        <p:spPr/>
        <p:txBody>
          <a:bodyPr/>
          <a:lstStyle/>
          <a:p>
            <a:fld id="{4D27C932-6370-5C46-AF3A-23A76E8CAF53}" type="slidenum">
              <a:rPr lang="en-US" smtClean="0"/>
              <a:t>‹#›</a:t>
            </a:fld>
            <a:endParaRPr lang="en-US"/>
          </a:p>
        </p:txBody>
      </p:sp>
    </p:spTree>
    <p:extLst>
      <p:ext uri="{BB962C8B-B14F-4D97-AF65-F5344CB8AC3E}">
        <p14:creationId xmlns:p14="http://schemas.microsoft.com/office/powerpoint/2010/main" val="3862643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D6888-53E2-0F13-D0FB-61B64C4394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3E3ACE-39D0-4520-2C2E-D07D9DB232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766DD5-985B-94A2-2A82-29CC5D80FB18}"/>
              </a:ext>
            </a:extLst>
          </p:cNvPr>
          <p:cNvSpPr>
            <a:spLocks noGrp="1"/>
          </p:cNvSpPr>
          <p:nvPr>
            <p:ph type="dt" sz="half" idx="10"/>
          </p:nvPr>
        </p:nvSpPr>
        <p:spPr/>
        <p:txBody>
          <a:bodyPr/>
          <a:lstStyle/>
          <a:p>
            <a:fld id="{0661F82E-3E95-B749-AB60-53864B10E4B3}" type="datetimeFigureOut">
              <a:rPr lang="en-US" smtClean="0"/>
              <a:t>9/4/25</a:t>
            </a:fld>
            <a:endParaRPr lang="en-US"/>
          </a:p>
        </p:txBody>
      </p:sp>
      <p:sp>
        <p:nvSpPr>
          <p:cNvPr id="5" name="Footer Placeholder 4">
            <a:extLst>
              <a:ext uri="{FF2B5EF4-FFF2-40B4-BE49-F238E27FC236}">
                <a16:creationId xmlns:a16="http://schemas.microsoft.com/office/drawing/2014/main" id="{106A0E06-7DC2-FD23-1839-14AA372F4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8268D-A176-D0AF-AF0C-4379AB6EF2FF}"/>
              </a:ext>
            </a:extLst>
          </p:cNvPr>
          <p:cNvSpPr>
            <a:spLocks noGrp="1"/>
          </p:cNvSpPr>
          <p:nvPr>
            <p:ph type="sldNum" sz="quarter" idx="12"/>
          </p:nvPr>
        </p:nvSpPr>
        <p:spPr/>
        <p:txBody>
          <a:bodyPr/>
          <a:lstStyle/>
          <a:p>
            <a:fld id="{4D27C932-6370-5C46-AF3A-23A76E8CAF53}" type="slidenum">
              <a:rPr lang="en-US" smtClean="0"/>
              <a:t>‹#›</a:t>
            </a:fld>
            <a:endParaRPr lang="en-US"/>
          </a:p>
        </p:txBody>
      </p:sp>
    </p:spTree>
    <p:extLst>
      <p:ext uri="{BB962C8B-B14F-4D97-AF65-F5344CB8AC3E}">
        <p14:creationId xmlns:p14="http://schemas.microsoft.com/office/powerpoint/2010/main" val="1077784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5059-DC42-00E5-90D0-8859F537CB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0EB8EA-4466-3AE6-5DA7-4B30F607B7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F5C393-C6B5-EC21-1F8F-247AC613C636}"/>
              </a:ext>
            </a:extLst>
          </p:cNvPr>
          <p:cNvSpPr>
            <a:spLocks noGrp="1"/>
          </p:cNvSpPr>
          <p:nvPr>
            <p:ph type="dt" sz="half" idx="10"/>
          </p:nvPr>
        </p:nvSpPr>
        <p:spPr/>
        <p:txBody>
          <a:bodyPr/>
          <a:lstStyle/>
          <a:p>
            <a:fld id="{0661F82E-3E95-B749-AB60-53864B10E4B3}" type="datetimeFigureOut">
              <a:rPr lang="en-US" smtClean="0"/>
              <a:t>9/4/25</a:t>
            </a:fld>
            <a:endParaRPr lang="en-US"/>
          </a:p>
        </p:txBody>
      </p:sp>
      <p:sp>
        <p:nvSpPr>
          <p:cNvPr id="5" name="Footer Placeholder 4">
            <a:extLst>
              <a:ext uri="{FF2B5EF4-FFF2-40B4-BE49-F238E27FC236}">
                <a16:creationId xmlns:a16="http://schemas.microsoft.com/office/drawing/2014/main" id="{BDD28D79-E8B7-05B0-C6DF-30353F52E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87C21-6783-A7F7-84DD-B1A396B9E306}"/>
              </a:ext>
            </a:extLst>
          </p:cNvPr>
          <p:cNvSpPr>
            <a:spLocks noGrp="1"/>
          </p:cNvSpPr>
          <p:nvPr>
            <p:ph type="sldNum" sz="quarter" idx="12"/>
          </p:nvPr>
        </p:nvSpPr>
        <p:spPr/>
        <p:txBody>
          <a:bodyPr/>
          <a:lstStyle/>
          <a:p>
            <a:fld id="{4D27C932-6370-5C46-AF3A-23A76E8CAF53}" type="slidenum">
              <a:rPr lang="en-US" smtClean="0"/>
              <a:t>‹#›</a:t>
            </a:fld>
            <a:endParaRPr lang="en-US"/>
          </a:p>
        </p:txBody>
      </p:sp>
    </p:spTree>
    <p:extLst>
      <p:ext uri="{BB962C8B-B14F-4D97-AF65-F5344CB8AC3E}">
        <p14:creationId xmlns:p14="http://schemas.microsoft.com/office/powerpoint/2010/main" val="613390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41A3-CA50-1A43-23F8-295AF21B33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ECF7F7-347C-0221-4591-D07A0DC211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DD7A0A-E629-A228-A954-D943A36C5F78}"/>
              </a:ext>
            </a:extLst>
          </p:cNvPr>
          <p:cNvSpPr>
            <a:spLocks noGrp="1"/>
          </p:cNvSpPr>
          <p:nvPr>
            <p:ph type="dt" sz="half" idx="10"/>
          </p:nvPr>
        </p:nvSpPr>
        <p:spPr/>
        <p:txBody>
          <a:bodyPr/>
          <a:lstStyle/>
          <a:p>
            <a:fld id="{0661F82E-3E95-B749-AB60-53864B10E4B3}" type="datetimeFigureOut">
              <a:rPr lang="en-US" smtClean="0"/>
              <a:t>9/4/25</a:t>
            </a:fld>
            <a:endParaRPr lang="en-US"/>
          </a:p>
        </p:txBody>
      </p:sp>
      <p:sp>
        <p:nvSpPr>
          <p:cNvPr id="5" name="Footer Placeholder 4">
            <a:extLst>
              <a:ext uri="{FF2B5EF4-FFF2-40B4-BE49-F238E27FC236}">
                <a16:creationId xmlns:a16="http://schemas.microsoft.com/office/drawing/2014/main" id="{D78A5A2E-44BB-0603-DFF5-3DEA7D2F1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B86CB0-C9D0-AA63-F911-DC6AA369E2A5}"/>
              </a:ext>
            </a:extLst>
          </p:cNvPr>
          <p:cNvSpPr>
            <a:spLocks noGrp="1"/>
          </p:cNvSpPr>
          <p:nvPr>
            <p:ph type="sldNum" sz="quarter" idx="12"/>
          </p:nvPr>
        </p:nvSpPr>
        <p:spPr/>
        <p:txBody>
          <a:bodyPr/>
          <a:lstStyle/>
          <a:p>
            <a:fld id="{4D27C932-6370-5C46-AF3A-23A76E8CAF53}" type="slidenum">
              <a:rPr lang="en-US" smtClean="0"/>
              <a:t>‹#›</a:t>
            </a:fld>
            <a:endParaRPr lang="en-US"/>
          </a:p>
        </p:txBody>
      </p:sp>
    </p:spTree>
    <p:extLst>
      <p:ext uri="{BB962C8B-B14F-4D97-AF65-F5344CB8AC3E}">
        <p14:creationId xmlns:p14="http://schemas.microsoft.com/office/powerpoint/2010/main" val="3863918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DBEF0-A64C-F7AD-4FB6-875B50CF2C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5C1B9D-26B6-E266-633E-1E4501E3B8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A6883F-8F5F-A78C-AC9F-AE881172F3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4BF6A6-E63F-CA40-CF44-08E5322C8289}"/>
              </a:ext>
            </a:extLst>
          </p:cNvPr>
          <p:cNvSpPr>
            <a:spLocks noGrp="1"/>
          </p:cNvSpPr>
          <p:nvPr>
            <p:ph type="dt" sz="half" idx="10"/>
          </p:nvPr>
        </p:nvSpPr>
        <p:spPr/>
        <p:txBody>
          <a:bodyPr/>
          <a:lstStyle/>
          <a:p>
            <a:fld id="{0661F82E-3E95-B749-AB60-53864B10E4B3}" type="datetimeFigureOut">
              <a:rPr lang="en-US" smtClean="0"/>
              <a:t>9/4/25</a:t>
            </a:fld>
            <a:endParaRPr lang="en-US"/>
          </a:p>
        </p:txBody>
      </p:sp>
      <p:sp>
        <p:nvSpPr>
          <p:cNvPr id="6" name="Footer Placeholder 5">
            <a:extLst>
              <a:ext uri="{FF2B5EF4-FFF2-40B4-BE49-F238E27FC236}">
                <a16:creationId xmlns:a16="http://schemas.microsoft.com/office/drawing/2014/main" id="{80765E19-91FB-9C31-59B7-42F1C56973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A8BD31-C873-5395-4DE8-81747E0FDFDD}"/>
              </a:ext>
            </a:extLst>
          </p:cNvPr>
          <p:cNvSpPr>
            <a:spLocks noGrp="1"/>
          </p:cNvSpPr>
          <p:nvPr>
            <p:ph type="sldNum" sz="quarter" idx="12"/>
          </p:nvPr>
        </p:nvSpPr>
        <p:spPr/>
        <p:txBody>
          <a:bodyPr/>
          <a:lstStyle/>
          <a:p>
            <a:fld id="{4D27C932-6370-5C46-AF3A-23A76E8CAF53}" type="slidenum">
              <a:rPr lang="en-US" smtClean="0"/>
              <a:t>‹#›</a:t>
            </a:fld>
            <a:endParaRPr lang="en-US"/>
          </a:p>
        </p:txBody>
      </p:sp>
    </p:spTree>
    <p:extLst>
      <p:ext uri="{BB962C8B-B14F-4D97-AF65-F5344CB8AC3E}">
        <p14:creationId xmlns:p14="http://schemas.microsoft.com/office/powerpoint/2010/main" val="3535634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9E8C-87EF-C08C-01B8-5B59AF5363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BF9CCF-255D-F6B7-256D-5CB37FEDC5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B79916-0DC0-4F82-6C8D-1F11AE9D7D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7260FD-C924-DA60-F08F-8F0B945C2B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56ABDF-D47C-CA50-9EF9-D3480B7545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379199-CB8C-3D50-C8CB-021C89ADD46A}"/>
              </a:ext>
            </a:extLst>
          </p:cNvPr>
          <p:cNvSpPr>
            <a:spLocks noGrp="1"/>
          </p:cNvSpPr>
          <p:nvPr>
            <p:ph type="dt" sz="half" idx="10"/>
          </p:nvPr>
        </p:nvSpPr>
        <p:spPr/>
        <p:txBody>
          <a:bodyPr/>
          <a:lstStyle/>
          <a:p>
            <a:fld id="{0661F82E-3E95-B749-AB60-53864B10E4B3}" type="datetimeFigureOut">
              <a:rPr lang="en-US" smtClean="0"/>
              <a:t>9/4/25</a:t>
            </a:fld>
            <a:endParaRPr lang="en-US"/>
          </a:p>
        </p:txBody>
      </p:sp>
      <p:sp>
        <p:nvSpPr>
          <p:cNvPr id="8" name="Footer Placeholder 7">
            <a:extLst>
              <a:ext uri="{FF2B5EF4-FFF2-40B4-BE49-F238E27FC236}">
                <a16:creationId xmlns:a16="http://schemas.microsoft.com/office/drawing/2014/main" id="{EC1B1EA9-4AEE-1C1D-34F8-F3F562DBDD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F37D52-F703-B907-F462-2CC41688CB26}"/>
              </a:ext>
            </a:extLst>
          </p:cNvPr>
          <p:cNvSpPr>
            <a:spLocks noGrp="1"/>
          </p:cNvSpPr>
          <p:nvPr>
            <p:ph type="sldNum" sz="quarter" idx="12"/>
          </p:nvPr>
        </p:nvSpPr>
        <p:spPr/>
        <p:txBody>
          <a:bodyPr/>
          <a:lstStyle/>
          <a:p>
            <a:fld id="{4D27C932-6370-5C46-AF3A-23A76E8CAF53}" type="slidenum">
              <a:rPr lang="en-US" smtClean="0"/>
              <a:t>‹#›</a:t>
            </a:fld>
            <a:endParaRPr lang="en-US"/>
          </a:p>
        </p:txBody>
      </p:sp>
    </p:spTree>
    <p:extLst>
      <p:ext uri="{BB962C8B-B14F-4D97-AF65-F5344CB8AC3E}">
        <p14:creationId xmlns:p14="http://schemas.microsoft.com/office/powerpoint/2010/main" val="1363464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85665-7B78-38A2-506D-88AABA6956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F9CD29-21B1-930B-F316-B44FB5513796}"/>
              </a:ext>
            </a:extLst>
          </p:cNvPr>
          <p:cNvSpPr>
            <a:spLocks noGrp="1"/>
          </p:cNvSpPr>
          <p:nvPr>
            <p:ph type="dt" sz="half" idx="10"/>
          </p:nvPr>
        </p:nvSpPr>
        <p:spPr/>
        <p:txBody>
          <a:bodyPr/>
          <a:lstStyle/>
          <a:p>
            <a:fld id="{0661F82E-3E95-B749-AB60-53864B10E4B3}" type="datetimeFigureOut">
              <a:rPr lang="en-US" smtClean="0"/>
              <a:t>9/4/25</a:t>
            </a:fld>
            <a:endParaRPr lang="en-US"/>
          </a:p>
        </p:txBody>
      </p:sp>
      <p:sp>
        <p:nvSpPr>
          <p:cNvPr id="4" name="Footer Placeholder 3">
            <a:extLst>
              <a:ext uri="{FF2B5EF4-FFF2-40B4-BE49-F238E27FC236}">
                <a16:creationId xmlns:a16="http://schemas.microsoft.com/office/drawing/2014/main" id="{06F06E43-2183-FA7D-858C-EE38E08675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D76662-4C78-426F-D84A-BEFC37BB3B4E}"/>
              </a:ext>
            </a:extLst>
          </p:cNvPr>
          <p:cNvSpPr>
            <a:spLocks noGrp="1"/>
          </p:cNvSpPr>
          <p:nvPr>
            <p:ph type="sldNum" sz="quarter" idx="12"/>
          </p:nvPr>
        </p:nvSpPr>
        <p:spPr/>
        <p:txBody>
          <a:bodyPr/>
          <a:lstStyle/>
          <a:p>
            <a:fld id="{4D27C932-6370-5C46-AF3A-23A76E8CAF53}" type="slidenum">
              <a:rPr lang="en-US" smtClean="0"/>
              <a:t>‹#›</a:t>
            </a:fld>
            <a:endParaRPr lang="en-US"/>
          </a:p>
        </p:txBody>
      </p:sp>
    </p:spTree>
    <p:extLst>
      <p:ext uri="{BB962C8B-B14F-4D97-AF65-F5344CB8AC3E}">
        <p14:creationId xmlns:p14="http://schemas.microsoft.com/office/powerpoint/2010/main" val="396901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72F61D-E058-C0AC-0D43-43695E0E9CD6}"/>
              </a:ext>
            </a:extLst>
          </p:cNvPr>
          <p:cNvSpPr>
            <a:spLocks noGrp="1"/>
          </p:cNvSpPr>
          <p:nvPr>
            <p:ph type="dt" sz="half" idx="10"/>
          </p:nvPr>
        </p:nvSpPr>
        <p:spPr/>
        <p:txBody>
          <a:bodyPr/>
          <a:lstStyle/>
          <a:p>
            <a:fld id="{0661F82E-3E95-B749-AB60-53864B10E4B3}" type="datetimeFigureOut">
              <a:rPr lang="en-US" smtClean="0"/>
              <a:t>9/4/25</a:t>
            </a:fld>
            <a:endParaRPr lang="en-US"/>
          </a:p>
        </p:txBody>
      </p:sp>
      <p:sp>
        <p:nvSpPr>
          <p:cNvPr id="3" name="Footer Placeholder 2">
            <a:extLst>
              <a:ext uri="{FF2B5EF4-FFF2-40B4-BE49-F238E27FC236}">
                <a16:creationId xmlns:a16="http://schemas.microsoft.com/office/drawing/2014/main" id="{06016E0B-B6A6-1EE6-5D80-D3FF63AFE5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0A0A89-1412-DA80-468A-7E2D3344BB83}"/>
              </a:ext>
            </a:extLst>
          </p:cNvPr>
          <p:cNvSpPr>
            <a:spLocks noGrp="1"/>
          </p:cNvSpPr>
          <p:nvPr>
            <p:ph type="sldNum" sz="quarter" idx="12"/>
          </p:nvPr>
        </p:nvSpPr>
        <p:spPr/>
        <p:txBody>
          <a:bodyPr/>
          <a:lstStyle/>
          <a:p>
            <a:fld id="{4D27C932-6370-5C46-AF3A-23A76E8CAF53}" type="slidenum">
              <a:rPr lang="en-US" smtClean="0"/>
              <a:t>‹#›</a:t>
            </a:fld>
            <a:endParaRPr lang="en-US"/>
          </a:p>
        </p:txBody>
      </p:sp>
    </p:spTree>
    <p:extLst>
      <p:ext uri="{BB962C8B-B14F-4D97-AF65-F5344CB8AC3E}">
        <p14:creationId xmlns:p14="http://schemas.microsoft.com/office/powerpoint/2010/main" val="4247898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DCB1-29F2-C370-3E81-2B7EF4C7A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7155EC-2C1E-4F3D-ACB9-93351B89C4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8D729F-CCB7-7981-9134-F1ACC74D49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62C90-FB24-5CF0-9CD8-CFB25CBD7745}"/>
              </a:ext>
            </a:extLst>
          </p:cNvPr>
          <p:cNvSpPr>
            <a:spLocks noGrp="1"/>
          </p:cNvSpPr>
          <p:nvPr>
            <p:ph type="dt" sz="half" idx="10"/>
          </p:nvPr>
        </p:nvSpPr>
        <p:spPr/>
        <p:txBody>
          <a:bodyPr/>
          <a:lstStyle/>
          <a:p>
            <a:fld id="{0661F82E-3E95-B749-AB60-53864B10E4B3}" type="datetimeFigureOut">
              <a:rPr lang="en-US" smtClean="0"/>
              <a:t>9/4/25</a:t>
            </a:fld>
            <a:endParaRPr lang="en-US"/>
          </a:p>
        </p:txBody>
      </p:sp>
      <p:sp>
        <p:nvSpPr>
          <p:cNvPr id="6" name="Footer Placeholder 5">
            <a:extLst>
              <a:ext uri="{FF2B5EF4-FFF2-40B4-BE49-F238E27FC236}">
                <a16:creationId xmlns:a16="http://schemas.microsoft.com/office/drawing/2014/main" id="{77B9338E-1782-D8F9-BF36-E51C73082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F00D5A-C6E3-5C4F-3AA0-6E13307A4432}"/>
              </a:ext>
            </a:extLst>
          </p:cNvPr>
          <p:cNvSpPr>
            <a:spLocks noGrp="1"/>
          </p:cNvSpPr>
          <p:nvPr>
            <p:ph type="sldNum" sz="quarter" idx="12"/>
          </p:nvPr>
        </p:nvSpPr>
        <p:spPr/>
        <p:txBody>
          <a:bodyPr/>
          <a:lstStyle/>
          <a:p>
            <a:fld id="{4D27C932-6370-5C46-AF3A-23A76E8CAF53}" type="slidenum">
              <a:rPr lang="en-US" smtClean="0"/>
              <a:t>‹#›</a:t>
            </a:fld>
            <a:endParaRPr lang="en-US"/>
          </a:p>
        </p:txBody>
      </p:sp>
    </p:spTree>
    <p:extLst>
      <p:ext uri="{BB962C8B-B14F-4D97-AF65-F5344CB8AC3E}">
        <p14:creationId xmlns:p14="http://schemas.microsoft.com/office/powerpoint/2010/main" val="2188012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48AC-973F-7ADF-48F9-38F87F71D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339215-63CD-241F-5B29-7BD56E6190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E28EA8-3868-8332-3C61-0A77AB03C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03D5CD-3D3C-3E35-494F-D1B02EDC1630}"/>
              </a:ext>
            </a:extLst>
          </p:cNvPr>
          <p:cNvSpPr>
            <a:spLocks noGrp="1"/>
          </p:cNvSpPr>
          <p:nvPr>
            <p:ph type="dt" sz="half" idx="10"/>
          </p:nvPr>
        </p:nvSpPr>
        <p:spPr/>
        <p:txBody>
          <a:bodyPr/>
          <a:lstStyle/>
          <a:p>
            <a:fld id="{0661F82E-3E95-B749-AB60-53864B10E4B3}" type="datetimeFigureOut">
              <a:rPr lang="en-US" smtClean="0"/>
              <a:t>9/4/25</a:t>
            </a:fld>
            <a:endParaRPr lang="en-US"/>
          </a:p>
        </p:txBody>
      </p:sp>
      <p:sp>
        <p:nvSpPr>
          <p:cNvPr id="6" name="Footer Placeholder 5">
            <a:extLst>
              <a:ext uri="{FF2B5EF4-FFF2-40B4-BE49-F238E27FC236}">
                <a16:creationId xmlns:a16="http://schemas.microsoft.com/office/drawing/2014/main" id="{93F9658C-D126-A804-3430-255A5EC5DD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A9777D-F4DA-B503-EF1B-3FC038274CFD}"/>
              </a:ext>
            </a:extLst>
          </p:cNvPr>
          <p:cNvSpPr>
            <a:spLocks noGrp="1"/>
          </p:cNvSpPr>
          <p:nvPr>
            <p:ph type="sldNum" sz="quarter" idx="12"/>
          </p:nvPr>
        </p:nvSpPr>
        <p:spPr/>
        <p:txBody>
          <a:bodyPr/>
          <a:lstStyle/>
          <a:p>
            <a:fld id="{4D27C932-6370-5C46-AF3A-23A76E8CAF53}" type="slidenum">
              <a:rPr lang="en-US" smtClean="0"/>
              <a:t>‹#›</a:t>
            </a:fld>
            <a:endParaRPr lang="en-US"/>
          </a:p>
        </p:txBody>
      </p:sp>
    </p:spTree>
    <p:extLst>
      <p:ext uri="{BB962C8B-B14F-4D97-AF65-F5344CB8AC3E}">
        <p14:creationId xmlns:p14="http://schemas.microsoft.com/office/powerpoint/2010/main" val="183480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6E7061-5D4F-8DEC-A333-4486C1E844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5229A1-21D5-10D3-7569-244ABD1C17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202FBF-6652-553B-1DA0-D1238BB68A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61F82E-3E95-B749-AB60-53864B10E4B3}" type="datetimeFigureOut">
              <a:rPr lang="en-US" smtClean="0"/>
              <a:t>9/4/25</a:t>
            </a:fld>
            <a:endParaRPr lang="en-US"/>
          </a:p>
        </p:txBody>
      </p:sp>
      <p:sp>
        <p:nvSpPr>
          <p:cNvPr id="5" name="Footer Placeholder 4">
            <a:extLst>
              <a:ext uri="{FF2B5EF4-FFF2-40B4-BE49-F238E27FC236}">
                <a16:creationId xmlns:a16="http://schemas.microsoft.com/office/drawing/2014/main" id="{5FD107B9-7719-1B40-B1A7-B9D8EFB8B4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5033F24-C3ED-E118-44B3-13C91D3CC9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D27C932-6370-5C46-AF3A-23A76E8CAF53}" type="slidenum">
              <a:rPr lang="en-US" smtClean="0"/>
              <a:t>‹#›</a:t>
            </a:fld>
            <a:endParaRPr lang="en-US"/>
          </a:p>
        </p:txBody>
      </p:sp>
    </p:spTree>
    <p:extLst>
      <p:ext uri="{BB962C8B-B14F-4D97-AF65-F5344CB8AC3E}">
        <p14:creationId xmlns:p14="http://schemas.microsoft.com/office/powerpoint/2010/main" val="2177767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emi-ii/Credit-Card-Default/blob/main/SQL/credit_card%20project.sql" TargetMode="External"/><Relationship Id="rId2" Type="http://schemas.openxmlformats.org/officeDocument/2006/relationships/hyperlink" Target="https://public.tableau.com/views/CreditCardProject_17568266536610/Story1?:language=en-US&amp;:sid=&amp;:redirect=auth&amp;:display_count=n&amp;:origin=viz_share_link" TargetMode="External"/><Relationship Id="rId1" Type="http://schemas.openxmlformats.org/officeDocument/2006/relationships/slideLayout" Target="../slideLayouts/slideLayout2.xml"/><Relationship Id="rId4" Type="http://schemas.openxmlformats.org/officeDocument/2006/relationships/hyperlink" Target="https://www.kaggle.com/datasets/uciml/default-of-credit-card-clients-dataset/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ack of bank cards">
            <a:extLst>
              <a:ext uri="{FF2B5EF4-FFF2-40B4-BE49-F238E27FC236}">
                <a16:creationId xmlns:a16="http://schemas.microsoft.com/office/drawing/2014/main" id="{FBEE5F41-5CDF-FFA5-83E5-BC21E4FD922F}"/>
              </a:ext>
            </a:extLst>
          </p:cNvPr>
          <p:cNvPicPr>
            <a:picLocks noChangeAspect="1"/>
          </p:cNvPicPr>
          <p:nvPr/>
        </p:nvPicPr>
        <p:blipFill>
          <a:blip r:embed="rId2">
            <a:alphaModFix amt="50000"/>
          </a:blip>
          <a:srcRect t="5636" r="-1" b="10386"/>
          <a:stretch>
            <a:fillRect/>
          </a:stretch>
        </p:blipFill>
        <p:spPr>
          <a:xfrm>
            <a:off x="22" y="324863"/>
            <a:ext cx="12188930" cy="6857990"/>
          </a:xfrm>
          <a:prstGeom prst="rect">
            <a:avLst/>
          </a:prstGeom>
        </p:spPr>
      </p:pic>
      <p:sp>
        <p:nvSpPr>
          <p:cNvPr id="2" name="Title 1">
            <a:extLst>
              <a:ext uri="{FF2B5EF4-FFF2-40B4-BE49-F238E27FC236}">
                <a16:creationId xmlns:a16="http://schemas.microsoft.com/office/drawing/2014/main" id="{E013115A-0D0F-ABD0-14B6-907ED624AAFC}"/>
              </a:ext>
            </a:extLst>
          </p:cNvPr>
          <p:cNvSpPr>
            <a:spLocks noGrp="1"/>
          </p:cNvSpPr>
          <p:nvPr>
            <p:ph type="ctrTitle"/>
          </p:nvPr>
        </p:nvSpPr>
        <p:spPr>
          <a:xfrm>
            <a:off x="1524000" y="1122363"/>
            <a:ext cx="9144000" cy="3063240"/>
          </a:xfrm>
        </p:spPr>
        <p:txBody>
          <a:bodyPr>
            <a:normAutofit/>
          </a:bodyPr>
          <a:lstStyle/>
          <a:p>
            <a:r>
              <a:rPr lang="en-CA" sz="6600" dirty="0">
                <a:solidFill>
                  <a:schemeClr val="bg1"/>
                </a:solidFill>
                <a:latin typeface="Segoe UI" panose="020B0502040204020203" pitchFamily="34" charset="0"/>
                <a:cs typeface="Segoe UI" panose="020B0502040204020203" pitchFamily="34" charset="0"/>
              </a:rPr>
              <a:t>Credit Card Default Risk Analysis</a:t>
            </a:r>
            <a:endParaRPr lang="en-US" sz="6600" dirty="0">
              <a:solidFill>
                <a:schemeClr val="bg1"/>
              </a:solidFill>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B91331A5-4665-2310-3D32-59969F660710}"/>
              </a:ext>
            </a:extLst>
          </p:cNvPr>
          <p:cNvSpPr>
            <a:spLocks noGrp="1"/>
          </p:cNvSpPr>
          <p:nvPr>
            <p:ph type="subTitle" idx="1"/>
          </p:nvPr>
        </p:nvSpPr>
        <p:spPr>
          <a:xfrm>
            <a:off x="1527048" y="4599432"/>
            <a:ext cx="9144000" cy="1536192"/>
          </a:xfrm>
        </p:spPr>
        <p:txBody>
          <a:bodyPr>
            <a:normAutofit/>
          </a:bodyPr>
          <a:lstStyle/>
          <a:p>
            <a:r>
              <a:rPr lang="en-US"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SQL +TABLEAU  || PERSONAL PROJECT</a:t>
            </a:r>
          </a:p>
        </p:txBody>
      </p:sp>
      <p:sp>
        <p:nvSpPr>
          <p:cNvPr id="20"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588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6CAFC6-A443-E8C5-6AAB-C29AE1A4EA35}"/>
              </a:ext>
            </a:extLst>
          </p:cNvPr>
          <p:cNvSpPr>
            <a:spLocks noGrp="1"/>
          </p:cNvSpPr>
          <p:nvPr>
            <p:ph type="title"/>
          </p:nvPr>
        </p:nvSpPr>
        <p:spPr>
          <a:xfrm>
            <a:off x="761803" y="350196"/>
            <a:ext cx="4646904" cy="1624520"/>
          </a:xfrm>
        </p:spPr>
        <p:txBody>
          <a:bodyPr wrap="square" anchor="ctr">
            <a:normAutofit/>
          </a:bodyPr>
          <a:lstStyle/>
          <a:p>
            <a:r>
              <a:rPr lang="en-US" sz="3700" dirty="0">
                <a:latin typeface="Segoe UI" panose="020B0502040204020203" pitchFamily="34" charset="0"/>
                <a:cs typeface="Segoe UI" panose="020B0502040204020203" pitchFamily="34" charset="0"/>
              </a:rPr>
              <a:t>PROBLEM STATEMENT &amp; DATA SET </a:t>
            </a:r>
          </a:p>
        </p:txBody>
      </p:sp>
      <p:sp>
        <p:nvSpPr>
          <p:cNvPr id="21" name="Content Placeholder 2">
            <a:extLst>
              <a:ext uri="{FF2B5EF4-FFF2-40B4-BE49-F238E27FC236}">
                <a16:creationId xmlns:a16="http://schemas.microsoft.com/office/drawing/2014/main" id="{E9C787EC-61C9-249D-E69E-DB1A91767433}"/>
              </a:ext>
            </a:extLst>
          </p:cNvPr>
          <p:cNvSpPr>
            <a:spLocks noGrp="1"/>
          </p:cNvSpPr>
          <p:nvPr>
            <p:ph idx="1"/>
          </p:nvPr>
        </p:nvSpPr>
        <p:spPr>
          <a:xfrm>
            <a:off x="761802" y="2324912"/>
            <a:ext cx="4646905" cy="4031437"/>
          </a:xfrm>
        </p:spPr>
        <p:txBody>
          <a:bodyPr anchor="ctr">
            <a:normAutofit/>
          </a:bodyPr>
          <a:lstStyle/>
          <a:p>
            <a:pPr marL="0" indent="0">
              <a:buNone/>
            </a:pPr>
            <a:r>
              <a:rPr lang="en-US" sz="2000" b="1" dirty="0">
                <a:latin typeface="Helvetica Neue" panose="02000503000000020004" pitchFamily="2" charset="0"/>
                <a:ea typeface="Helvetica Neue" panose="02000503000000020004" pitchFamily="2" charset="0"/>
                <a:cs typeface="Helvetica Neue" panose="02000503000000020004" pitchFamily="2" charset="0"/>
              </a:rPr>
              <a:t>Problem Statement</a:t>
            </a:r>
            <a:endParaRPr lang="en-US" sz="16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1600" dirty="0">
                <a:latin typeface="Helvetica Neue" panose="02000503000000020004" pitchFamily="2" charset="0"/>
                <a:ea typeface="Helvetica Neue" panose="02000503000000020004" pitchFamily="2" charset="0"/>
                <a:cs typeface="Helvetica Neue" panose="02000503000000020004" pitchFamily="2" charset="0"/>
              </a:rPr>
              <a:t>Credit card companies face financial risk when clients default on payments.</a:t>
            </a:r>
            <a:r>
              <a:rPr lang="en-CA" sz="1600" dirty="0">
                <a:latin typeface="Helvetica Neue" panose="02000503000000020004" pitchFamily="2" charset="0"/>
                <a:ea typeface="Helvetica Neue" panose="02000503000000020004" pitchFamily="2" charset="0"/>
                <a:cs typeface="Helvetica Neue" panose="02000503000000020004" pitchFamily="2" charset="0"/>
              </a:rPr>
              <a:t> The goal of this project is to analyze customer demographics and payment histories to identify which groups are most at risk of defaulting. Insights from this analysis can inform more effective risk management and lending strategies.</a:t>
            </a:r>
          </a:p>
          <a:p>
            <a:endParaRPr lang="en-CA" sz="16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CA" sz="1600" b="1" dirty="0"/>
              <a:t>Dataset</a:t>
            </a:r>
          </a:p>
          <a:p>
            <a:r>
              <a:rPr lang="en-CA" sz="1600" dirty="0"/>
              <a:t>Records: 30,000 customers</a:t>
            </a:r>
          </a:p>
          <a:p>
            <a:r>
              <a:rPr lang="en-CA" sz="1600" dirty="0"/>
              <a:t>Key fields: </a:t>
            </a:r>
            <a:r>
              <a:rPr lang="en-CA" sz="1600" b="1" dirty="0"/>
              <a:t>Demographics</a:t>
            </a:r>
            <a:r>
              <a:rPr lang="en-CA" sz="1600" dirty="0"/>
              <a:t>: Age, Gender, Education, Marital Status</a:t>
            </a:r>
            <a:endParaRPr lang="en-CA" sz="1600"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1600" dirty="0"/>
          </a:p>
        </p:txBody>
      </p:sp>
      <p:pic>
        <p:nvPicPr>
          <p:cNvPr id="5" name="Picture 4" descr="Magnifying glass showing decling performance">
            <a:extLst>
              <a:ext uri="{FF2B5EF4-FFF2-40B4-BE49-F238E27FC236}">
                <a16:creationId xmlns:a16="http://schemas.microsoft.com/office/drawing/2014/main" id="{1DD002DC-FA7B-333B-E8B8-E1DD424416B5}"/>
              </a:ext>
            </a:extLst>
          </p:cNvPr>
          <p:cNvPicPr>
            <a:picLocks noChangeAspect="1"/>
          </p:cNvPicPr>
          <p:nvPr/>
        </p:nvPicPr>
        <p:blipFill>
          <a:blip r:embed="rId2"/>
          <a:srcRect l="13740" r="26860" b="-2"/>
          <a:stretch>
            <a:fillRect/>
          </a:stretch>
        </p:blipFill>
        <p:spPr>
          <a:xfrm>
            <a:off x="6096000" y="1"/>
            <a:ext cx="6102825" cy="6858000"/>
          </a:xfrm>
          <a:prstGeom prst="rect">
            <a:avLst/>
          </a:prstGeom>
        </p:spPr>
      </p:pic>
    </p:spTree>
    <p:extLst>
      <p:ext uri="{BB962C8B-B14F-4D97-AF65-F5344CB8AC3E}">
        <p14:creationId xmlns:p14="http://schemas.microsoft.com/office/powerpoint/2010/main" val="3737336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0195879-2619-E076-3A20-AC04005C6A83}"/>
              </a:ext>
            </a:extLst>
          </p:cNvPr>
          <p:cNvPicPr>
            <a:picLocks noChangeAspect="1"/>
          </p:cNvPicPr>
          <p:nvPr/>
        </p:nvPicPr>
        <p:blipFill>
          <a:blip r:embed="rId2">
            <a:alphaModFix amt="35000"/>
          </a:blip>
          <a:srcRect t="14122"/>
          <a:stretch>
            <a:fillRect/>
          </a:stretch>
        </p:blipFill>
        <p:spPr>
          <a:xfrm>
            <a:off x="20" y="258194"/>
            <a:ext cx="12191980" cy="6857990"/>
          </a:xfrm>
          <a:prstGeom prst="rect">
            <a:avLst/>
          </a:prstGeom>
        </p:spPr>
      </p:pic>
      <p:sp>
        <p:nvSpPr>
          <p:cNvPr id="2" name="Title 1">
            <a:extLst>
              <a:ext uri="{FF2B5EF4-FFF2-40B4-BE49-F238E27FC236}">
                <a16:creationId xmlns:a16="http://schemas.microsoft.com/office/drawing/2014/main" id="{FB70DDC2-1CEC-BE54-59AE-03CFC399D80F}"/>
              </a:ext>
            </a:extLst>
          </p:cNvPr>
          <p:cNvSpPr>
            <a:spLocks noGrp="1"/>
          </p:cNvSpPr>
          <p:nvPr>
            <p:ph type="title"/>
          </p:nvPr>
        </p:nvSpPr>
        <p:spPr>
          <a:xfrm>
            <a:off x="838200" y="365125"/>
            <a:ext cx="10515600" cy="1325563"/>
          </a:xfrm>
        </p:spPr>
        <p:txBody>
          <a:bodyPr>
            <a:normAutofit/>
          </a:bodyPr>
          <a:lstStyle/>
          <a:p>
            <a:r>
              <a:rPr lang="en-US">
                <a:solidFill>
                  <a:srgbClr val="FFFFFF"/>
                </a:solidFill>
                <a:latin typeface="Segoe UI" panose="020B0502040204020203" pitchFamily="34" charset="0"/>
                <a:cs typeface="Segoe UI" panose="020B0502040204020203" pitchFamily="34" charset="0"/>
              </a:rPr>
              <a:t>Objective</a:t>
            </a:r>
            <a:endParaRPr lang="en-US" dirty="0">
              <a:solidFill>
                <a:srgbClr val="FFFFFF"/>
              </a:solidFill>
              <a:latin typeface="Segoe UI" panose="020B0502040204020203" pitchFamily="34" charset="0"/>
              <a:cs typeface="Segoe UI" panose="020B0502040204020203" pitchFamily="34" charset="0"/>
            </a:endParaRPr>
          </a:p>
        </p:txBody>
      </p:sp>
      <p:graphicFrame>
        <p:nvGraphicFramePr>
          <p:cNvPr id="17" name="Content Placeholder 2">
            <a:extLst>
              <a:ext uri="{FF2B5EF4-FFF2-40B4-BE49-F238E27FC236}">
                <a16:creationId xmlns:a16="http://schemas.microsoft.com/office/drawing/2014/main" id="{F59D2A2E-DC6E-3717-52F0-3EAC51B0B7E3}"/>
              </a:ext>
            </a:extLst>
          </p:cNvPr>
          <p:cNvGraphicFramePr>
            <a:graphicFrameLocks noGrp="1"/>
          </p:cNvGraphicFramePr>
          <p:nvPr>
            <p:ph idx="1"/>
            <p:extLst>
              <p:ext uri="{D42A27DB-BD31-4B8C-83A1-F6EECF244321}">
                <p14:modId xmlns:p14="http://schemas.microsoft.com/office/powerpoint/2010/main" val="18188866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662524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6BB61F-3946-F7D2-70E4-E3703CE30219}"/>
              </a:ext>
            </a:extLst>
          </p:cNvPr>
          <p:cNvSpPr>
            <a:spLocks noGrp="1"/>
          </p:cNvSpPr>
          <p:nvPr>
            <p:ph type="title"/>
          </p:nvPr>
        </p:nvSpPr>
        <p:spPr>
          <a:xfrm>
            <a:off x="586478" y="1683756"/>
            <a:ext cx="3314495" cy="2501979"/>
          </a:xfrm>
        </p:spPr>
        <p:txBody>
          <a:bodyPr anchor="ctr">
            <a:normAutofit/>
          </a:bodyPr>
          <a:lstStyle/>
          <a:p>
            <a:pPr algn="ctr"/>
            <a:r>
              <a:rPr lang="en-US" sz="4000" dirty="0">
                <a:solidFill>
                  <a:srgbClr val="FFFFFF"/>
                </a:solidFill>
                <a:latin typeface="Segoe UI" panose="020B0502040204020203" pitchFamily="34" charset="0"/>
                <a:cs typeface="Segoe UI" panose="020B0502040204020203" pitchFamily="34" charset="0"/>
              </a:rPr>
              <a:t>Data &amp; Methodology </a:t>
            </a:r>
          </a:p>
        </p:txBody>
      </p:sp>
      <p:graphicFrame>
        <p:nvGraphicFramePr>
          <p:cNvPr id="5" name="Content Placeholder 2">
            <a:extLst>
              <a:ext uri="{FF2B5EF4-FFF2-40B4-BE49-F238E27FC236}">
                <a16:creationId xmlns:a16="http://schemas.microsoft.com/office/drawing/2014/main" id="{A2E1D162-5289-6484-7E0B-60D118155862}"/>
              </a:ext>
            </a:extLst>
          </p:cNvPr>
          <p:cNvGraphicFramePr>
            <a:graphicFrameLocks noGrp="1"/>
          </p:cNvGraphicFramePr>
          <p:nvPr>
            <p:ph idx="1"/>
            <p:extLst>
              <p:ext uri="{D42A27DB-BD31-4B8C-83A1-F6EECF244321}">
                <p14:modId xmlns:p14="http://schemas.microsoft.com/office/powerpoint/2010/main" val="293149450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0422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03FCD3-B619-4270-5FE2-01587FD3CCDB}"/>
              </a:ext>
            </a:extLst>
          </p:cNvPr>
          <p:cNvSpPr>
            <a:spLocks noGrp="1"/>
          </p:cNvSpPr>
          <p:nvPr>
            <p:ph type="title"/>
          </p:nvPr>
        </p:nvSpPr>
        <p:spPr>
          <a:xfrm>
            <a:off x="4553733" y="137886"/>
            <a:ext cx="6798540" cy="816201"/>
          </a:xfrm>
        </p:spPr>
        <p:txBody>
          <a:bodyPr anchor="b">
            <a:normAutofit/>
          </a:bodyPr>
          <a:lstStyle/>
          <a:p>
            <a:r>
              <a:rPr lang="en-US" sz="4000" dirty="0">
                <a:latin typeface="Segoe UI" panose="020B0502040204020203" pitchFamily="34" charset="0"/>
                <a:cs typeface="Segoe UI" panose="020B0502040204020203" pitchFamily="34" charset="0"/>
              </a:rPr>
              <a:t>Key Insights </a:t>
            </a:r>
          </a:p>
        </p:txBody>
      </p:sp>
      <p:pic>
        <p:nvPicPr>
          <p:cNvPr id="6" name="Picture 5">
            <a:extLst>
              <a:ext uri="{FF2B5EF4-FFF2-40B4-BE49-F238E27FC236}">
                <a16:creationId xmlns:a16="http://schemas.microsoft.com/office/drawing/2014/main" id="{7EA9EBB1-E02B-D5F6-AC0E-FB897218CFEA}"/>
              </a:ext>
            </a:extLst>
          </p:cNvPr>
          <p:cNvPicPr>
            <a:picLocks noChangeAspect="1"/>
          </p:cNvPicPr>
          <p:nvPr/>
        </p:nvPicPr>
        <p:blipFill>
          <a:blip r:embed="rId2"/>
          <a:srcRect l="13027" r="46127" b="-1"/>
          <a:stretch>
            <a:fillRect/>
          </a:stretch>
        </p:blipFill>
        <p:spPr>
          <a:xfrm>
            <a:off x="1" y="10"/>
            <a:ext cx="3717054" cy="6857990"/>
          </a:xfrm>
          <a:prstGeom prst="rect">
            <a:avLst/>
          </a:prstGeom>
          <a:effectLst/>
        </p:spPr>
      </p:pic>
      <p:graphicFrame>
        <p:nvGraphicFramePr>
          <p:cNvPr id="15" name="Content Placeholder 2">
            <a:extLst>
              <a:ext uri="{FF2B5EF4-FFF2-40B4-BE49-F238E27FC236}">
                <a16:creationId xmlns:a16="http://schemas.microsoft.com/office/drawing/2014/main" id="{F481F1CD-804C-631D-90BA-10E93A3E9E6D}"/>
              </a:ext>
            </a:extLst>
          </p:cNvPr>
          <p:cNvGraphicFramePr>
            <a:graphicFrameLocks noGrp="1"/>
          </p:cNvGraphicFramePr>
          <p:nvPr>
            <p:ph idx="1"/>
            <p:extLst>
              <p:ext uri="{D42A27DB-BD31-4B8C-83A1-F6EECF244321}">
                <p14:modId xmlns:p14="http://schemas.microsoft.com/office/powerpoint/2010/main" val="2372511642"/>
              </p:ext>
            </p:extLst>
          </p:nvPr>
        </p:nvGraphicFramePr>
        <p:xfrm>
          <a:off x="3944134" y="954087"/>
          <a:ext cx="7899523" cy="5628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09987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AAC022-0734-7374-FBC0-4DEFB9A203E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7C36DB-95D3-7434-DF4D-D9A28EDA3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9446EE1-9BD4-3C46-2CE8-44DCAEAF6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173D6E-B77F-0559-5E7E-03C2CC29A8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ED56A23-A600-B4E2-B9DF-85DA5773B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6EFEAA-13D9-AAD2-122F-6562A0503C2F}"/>
              </a:ext>
            </a:extLst>
          </p:cNvPr>
          <p:cNvSpPr>
            <a:spLocks noGrp="1"/>
          </p:cNvSpPr>
          <p:nvPr>
            <p:ph type="title"/>
          </p:nvPr>
        </p:nvSpPr>
        <p:spPr>
          <a:xfrm>
            <a:off x="1371597" y="348865"/>
            <a:ext cx="10044023" cy="877729"/>
          </a:xfrm>
        </p:spPr>
        <p:txBody>
          <a:bodyPr anchor="ctr">
            <a:normAutofit/>
          </a:bodyPr>
          <a:lstStyle/>
          <a:p>
            <a:r>
              <a:rPr lang="en-CA" sz="4000" dirty="0">
                <a:solidFill>
                  <a:srgbClr val="FFFFFF"/>
                </a:solidFill>
                <a:latin typeface="Segoe UI" panose="020B0502040204020203" pitchFamily="34" charset="0"/>
                <a:cs typeface="Segoe UI" panose="020B0502040204020203" pitchFamily="34" charset="0"/>
              </a:rPr>
              <a:t>TABLEAU DASHBOARD</a:t>
            </a:r>
            <a:endParaRPr lang="en-US" sz="4000" dirty="0">
              <a:solidFill>
                <a:srgbClr val="FFFFFF"/>
              </a:solidFill>
              <a:latin typeface="Segoe UI" panose="020B0502040204020203" pitchFamily="34" charset="0"/>
              <a:cs typeface="Segoe UI" panose="020B0502040204020203" pitchFamily="34" charset="0"/>
            </a:endParaRPr>
          </a:p>
        </p:txBody>
      </p:sp>
      <p:pic>
        <p:nvPicPr>
          <p:cNvPr id="7" name="Content Placeholder 6" descr="A graph of different colored bars&#10;&#10;AI-generated content may be incorrect.">
            <a:extLst>
              <a:ext uri="{FF2B5EF4-FFF2-40B4-BE49-F238E27FC236}">
                <a16:creationId xmlns:a16="http://schemas.microsoft.com/office/drawing/2014/main" id="{89AD3BAE-A3C1-362D-0E53-70F98231F67D}"/>
              </a:ext>
            </a:extLst>
          </p:cNvPr>
          <p:cNvPicPr>
            <a:picLocks noGrp="1" noChangeAspect="1"/>
          </p:cNvPicPr>
          <p:nvPr>
            <p:ph idx="1"/>
          </p:nvPr>
        </p:nvPicPr>
        <p:blipFill>
          <a:blip r:embed="rId2"/>
          <a:stretch>
            <a:fillRect/>
          </a:stretch>
        </p:blipFill>
        <p:spPr>
          <a:xfrm>
            <a:off x="287866" y="1825624"/>
            <a:ext cx="11396133" cy="4816555"/>
          </a:xfrm>
        </p:spPr>
      </p:pic>
    </p:spTree>
    <p:extLst>
      <p:ext uri="{BB962C8B-B14F-4D97-AF65-F5344CB8AC3E}">
        <p14:creationId xmlns:p14="http://schemas.microsoft.com/office/powerpoint/2010/main" val="37874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05FDE1-96D9-1DE0-75C8-2181C40E331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0D7E4C-737D-37B6-D907-404FD645B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4B43BBD-BD5B-158A-535D-4B8DFF946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2CA45F7-004F-E944-5B48-AFB941EB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1EB6239-E048-9A9F-AEC8-E1E90DBF6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068BE0-812C-FA21-8DB5-9451E9A838C0}"/>
              </a:ext>
            </a:extLst>
          </p:cNvPr>
          <p:cNvSpPr>
            <a:spLocks noGrp="1"/>
          </p:cNvSpPr>
          <p:nvPr>
            <p:ph type="title"/>
          </p:nvPr>
        </p:nvSpPr>
        <p:spPr>
          <a:xfrm>
            <a:off x="1371597" y="348865"/>
            <a:ext cx="10044023" cy="877729"/>
          </a:xfrm>
        </p:spPr>
        <p:txBody>
          <a:bodyPr anchor="ctr">
            <a:normAutofit/>
          </a:bodyPr>
          <a:lstStyle/>
          <a:p>
            <a:r>
              <a:rPr lang="en-CA" sz="4000" dirty="0">
                <a:solidFill>
                  <a:srgbClr val="FFFFFF"/>
                </a:solidFill>
                <a:latin typeface="Segoe UI" panose="020B0502040204020203" pitchFamily="34" charset="0"/>
                <a:cs typeface="Segoe UI" panose="020B0502040204020203" pitchFamily="34" charset="0"/>
              </a:rPr>
              <a:t>TABLEAU DASHBOARD</a:t>
            </a:r>
            <a:endParaRPr lang="en-US" sz="4000" dirty="0">
              <a:solidFill>
                <a:srgbClr val="FFFFFF"/>
              </a:solidFill>
              <a:latin typeface="Segoe UI" panose="020B0502040204020203" pitchFamily="34" charset="0"/>
              <a:cs typeface="Segoe UI" panose="020B0502040204020203" pitchFamily="34" charset="0"/>
            </a:endParaRPr>
          </a:p>
        </p:txBody>
      </p:sp>
      <p:pic>
        <p:nvPicPr>
          <p:cNvPr id="5" name="Content Placeholder 4" descr="A graph of a credit limit&#10;&#10;AI-generated content may be incorrect.">
            <a:extLst>
              <a:ext uri="{FF2B5EF4-FFF2-40B4-BE49-F238E27FC236}">
                <a16:creationId xmlns:a16="http://schemas.microsoft.com/office/drawing/2014/main" id="{563A5E7A-A898-8E2E-6F55-174399117464}"/>
              </a:ext>
            </a:extLst>
          </p:cNvPr>
          <p:cNvPicPr>
            <a:picLocks noGrp="1" noChangeAspect="1"/>
          </p:cNvPicPr>
          <p:nvPr>
            <p:ph idx="1"/>
          </p:nvPr>
        </p:nvPicPr>
        <p:blipFill>
          <a:blip r:embed="rId3"/>
          <a:stretch>
            <a:fillRect/>
          </a:stretch>
        </p:blipFill>
        <p:spPr>
          <a:xfrm>
            <a:off x="457199" y="1825624"/>
            <a:ext cx="11565467" cy="4725851"/>
          </a:xfrm>
        </p:spPr>
      </p:pic>
    </p:spTree>
    <p:extLst>
      <p:ext uri="{BB962C8B-B14F-4D97-AF65-F5344CB8AC3E}">
        <p14:creationId xmlns:p14="http://schemas.microsoft.com/office/powerpoint/2010/main" val="623104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E939D5-80D0-5175-1B86-5C4F29480F45}"/>
              </a:ext>
            </a:extLst>
          </p:cNvPr>
          <p:cNvSpPr>
            <a:spLocks noGrp="1"/>
          </p:cNvSpPr>
          <p:nvPr>
            <p:ph type="title"/>
          </p:nvPr>
        </p:nvSpPr>
        <p:spPr>
          <a:xfrm>
            <a:off x="1371597" y="348865"/>
            <a:ext cx="10044023" cy="877729"/>
          </a:xfrm>
        </p:spPr>
        <p:txBody>
          <a:bodyPr anchor="ctr">
            <a:normAutofit/>
          </a:bodyPr>
          <a:lstStyle/>
          <a:p>
            <a:r>
              <a:rPr lang="en-CA" sz="4000" dirty="0">
                <a:solidFill>
                  <a:srgbClr val="FFFFFF"/>
                </a:solidFill>
                <a:latin typeface="Segoe UI" panose="020B0502040204020203" pitchFamily="34" charset="0"/>
                <a:cs typeface="Segoe UI" panose="020B0502040204020203" pitchFamily="34" charset="0"/>
              </a:rPr>
              <a:t>Recommendations</a:t>
            </a:r>
            <a:endParaRPr lang="en-US" sz="4000" dirty="0">
              <a:solidFill>
                <a:srgbClr val="FFFFFF"/>
              </a:solidFill>
              <a:latin typeface="Segoe UI" panose="020B0502040204020203" pitchFamily="34" charset="0"/>
              <a:cs typeface="Segoe UI" panose="020B0502040204020203" pitchFamily="34" charset="0"/>
            </a:endParaRPr>
          </a:p>
        </p:txBody>
      </p:sp>
      <p:graphicFrame>
        <p:nvGraphicFramePr>
          <p:cNvPr id="5" name="Content Placeholder 2">
            <a:extLst>
              <a:ext uri="{FF2B5EF4-FFF2-40B4-BE49-F238E27FC236}">
                <a16:creationId xmlns:a16="http://schemas.microsoft.com/office/drawing/2014/main" id="{6112FE04-4E82-D7CB-564E-3CFBDE8AC959}"/>
              </a:ext>
            </a:extLst>
          </p:cNvPr>
          <p:cNvGraphicFramePr>
            <a:graphicFrameLocks noGrp="1"/>
          </p:cNvGraphicFramePr>
          <p:nvPr>
            <p:ph idx="1"/>
            <p:extLst>
              <p:ext uri="{D42A27DB-BD31-4B8C-83A1-F6EECF244321}">
                <p14:modId xmlns:p14="http://schemas.microsoft.com/office/powerpoint/2010/main" val="206708583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2309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DF9458-F739-91A4-50BF-A3F589EEB9C4}"/>
              </a:ext>
            </a:extLst>
          </p:cNvPr>
          <p:cNvSpPr>
            <a:spLocks noGrp="1"/>
          </p:cNvSpPr>
          <p:nvPr>
            <p:ph type="title"/>
          </p:nvPr>
        </p:nvSpPr>
        <p:spPr>
          <a:xfrm>
            <a:off x="1371599" y="294538"/>
            <a:ext cx="9895951" cy="1033669"/>
          </a:xfrm>
        </p:spPr>
        <p:txBody>
          <a:bodyPr>
            <a:normAutofit/>
          </a:bodyPr>
          <a:lstStyle/>
          <a:p>
            <a:r>
              <a:rPr lang="en-CA" sz="4000" dirty="0">
                <a:solidFill>
                  <a:srgbClr val="FFFFFF"/>
                </a:solidFill>
                <a:latin typeface="Segoe UI" panose="020B0502040204020203" pitchFamily="34" charset="0"/>
                <a:cs typeface="Segoe UI" panose="020B0502040204020203" pitchFamily="34" charset="0"/>
              </a:rPr>
              <a:t>Links</a:t>
            </a:r>
            <a:endParaRPr lang="en-US" sz="4000" dirty="0">
              <a:solidFill>
                <a:srgbClr val="FFFFFF"/>
              </a:solidFill>
              <a:latin typeface="Segoe UI" panose="020B0502040204020203" pitchFamily="34" charset="0"/>
              <a:cs typeface="Segoe UI" panose="020B0502040204020203" pitchFamily="34" charset="0"/>
            </a:endParaRPr>
          </a:p>
        </p:txBody>
      </p:sp>
      <p:sp>
        <p:nvSpPr>
          <p:cNvPr id="3" name="Content Placeholder 2">
            <a:extLst>
              <a:ext uri="{FF2B5EF4-FFF2-40B4-BE49-F238E27FC236}">
                <a16:creationId xmlns:a16="http://schemas.microsoft.com/office/drawing/2014/main" id="{064425D2-FC6C-9212-4A5E-9021F916E679}"/>
              </a:ext>
            </a:extLst>
          </p:cNvPr>
          <p:cNvSpPr>
            <a:spLocks noGrp="1"/>
          </p:cNvSpPr>
          <p:nvPr>
            <p:ph idx="1"/>
          </p:nvPr>
        </p:nvSpPr>
        <p:spPr>
          <a:xfrm>
            <a:off x="1371599" y="2318197"/>
            <a:ext cx="9724031" cy="3683358"/>
          </a:xfrm>
        </p:spPr>
        <p:txBody>
          <a:bodyPr anchor="ctr">
            <a:normAutofit/>
          </a:bodyPr>
          <a:lstStyle/>
          <a:p>
            <a:r>
              <a:rPr lang="en-CA" sz="2000" dirty="0"/>
              <a:t> </a:t>
            </a:r>
            <a:r>
              <a:rPr lang="en-CA" sz="2000" dirty="0">
                <a:latin typeface="Helvetica Neue" panose="02000503000000020004" pitchFamily="2" charset="0"/>
                <a:ea typeface="Helvetica Neue" panose="02000503000000020004" pitchFamily="2" charset="0"/>
                <a:cs typeface="Helvetica Neue" panose="02000503000000020004" pitchFamily="2" charset="0"/>
                <a:hlinkClick r:id="rId2"/>
              </a:rPr>
              <a:t>📊 Tableau Dashboard</a:t>
            </a:r>
            <a:endParaRPr lang="en-CA" sz="2000" dirty="0">
              <a:latin typeface="Helvetica Neue" panose="02000503000000020004" pitchFamily="2" charset="0"/>
              <a:ea typeface="Helvetica Neue" panose="02000503000000020004" pitchFamily="2" charset="0"/>
              <a:cs typeface="Helvetica Neue" panose="02000503000000020004" pitchFamily="2" charset="0"/>
            </a:endParaRPr>
          </a:p>
          <a:p>
            <a:endParaRPr lang="en-CA" sz="2000" dirty="0">
              <a:latin typeface="Helvetica Neue" panose="02000503000000020004" pitchFamily="2" charset="0"/>
              <a:ea typeface="Helvetica Neue" panose="02000503000000020004" pitchFamily="2" charset="0"/>
              <a:cs typeface="Helvetica Neue" panose="02000503000000020004" pitchFamily="2" charset="0"/>
            </a:endParaRPr>
          </a:p>
          <a:p>
            <a:r>
              <a:rPr lang="en-CA" sz="2000" dirty="0">
                <a:latin typeface="Helvetica Neue" panose="02000503000000020004" pitchFamily="2" charset="0"/>
                <a:ea typeface="Helvetica Neue" panose="02000503000000020004" pitchFamily="2" charset="0"/>
                <a:cs typeface="Helvetica Neue" panose="02000503000000020004" pitchFamily="2" charset="0"/>
              </a:rPr>
              <a:t> </a:t>
            </a:r>
            <a:r>
              <a:rPr lang="en-CA" sz="2000" dirty="0">
                <a:latin typeface="Helvetica Neue" panose="02000503000000020004" pitchFamily="2" charset="0"/>
                <a:ea typeface="Helvetica Neue" panose="02000503000000020004" pitchFamily="2" charset="0"/>
                <a:cs typeface="Helvetica Neue" panose="02000503000000020004" pitchFamily="2" charset="0"/>
                <a:hlinkClick r:id="rId3"/>
              </a:rPr>
              <a:t>💻 SQL Code on GitHub </a:t>
            </a:r>
            <a:endParaRPr lang="en-CA" sz="2000" dirty="0">
              <a:latin typeface="Helvetica Neue" panose="02000503000000020004" pitchFamily="2" charset="0"/>
              <a:ea typeface="Helvetica Neue" panose="02000503000000020004" pitchFamily="2" charset="0"/>
              <a:cs typeface="Helvetica Neue" panose="02000503000000020004" pitchFamily="2" charset="0"/>
            </a:endParaRPr>
          </a:p>
          <a:p>
            <a:endParaRPr lang="en-CA" sz="2000" dirty="0">
              <a:latin typeface="Helvetica Neue" panose="02000503000000020004" pitchFamily="2" charset="0"/>
              <a:ea typeface="Helvetica Neue" panose="02000503000000020004" pitchFamily="2" charset="0"/>
              <a:cs typeface="Helvetica Neue" panose="02000503000000020004" pitchFamily="2" charset="0"/>
            </a:endParaRPr>
          </a:p>
          <a:p>
            <a:r>
              <a:rPr lang="en-CA" sz="2000" dirty="0">
                <a:latin typeface="Helvetica Neue" panose="02000503000000020004" pitchFamily="2" charset="0"/>
                <a:ea typeface="Helvetica Neue" panose="02000503000000020004" pitchFamily="2" charset="0"/>
                <a:cs typeface="Helvetica Neue" panose="02000503000000020004" pitchFamily="2" charset="0"/>
                <a:hlinkClick r:id="rId4"/>
              </a:rPr>
              <a:t>Dataset from Kaggle</a:t>
            </a:r>
            <a:endParaRPr lang="en-CA" sz="2000"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2000" dirty="0"/>
          </a:p>
        </p:txBody>
      </p:sp>
    </p:spTree>
    <p:extLst>
      <p:ext uri="{BB962C8B-B14F-4D97-AF65-F5344CB8AC3E}">
        <p14:creationId xmlns:p14="http://schemas.microsoft.com/office/powerpoint/2010/main" val="2007458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2012</TotalTime>
  <Words>303</Words>
  <Application>Microsoft Macintosh PowerPoint</Application>
  <PresentationFormat>Widescreen</PresentationFormat>
  <Paragraphs>40</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Helvetica Neue</vt:lpstr>
      <vt:lpstr>Segoe UI</vt:lpstr>
      <vt:lpstr>Office Theme</vt:lpstr>
      <vt:lpstr>Credit Card Default Risk Analysis</vt:lpstr>
      <vt:lpstr>PROBLEM STATEMENT &amp; DATA SET </vt:lpstr>
      <vt:lpstr>Objective</vt:lpstr>
      <vt:lpstr>Data &amp; Methodology </vt:lpstr>
      <vt:lpstr>Key Insights </vt:lpstr>
      <vt:lpstr>TABLEAU DASHBOARD</vt:lpstr>
      <vt:lpstr>TABLEAU DASHBOARD</vt:lpstr>
      <vt:lpstr>Recommendations</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Demi Rotimi-Fadipe</dc:creator>
  <cp:lastModifiedBy>Demi Rotimi-Fadipe</cp:lastModifiedBy>
  <cp:revision>11</cp:revision>
  <dcterms:created xsi:type="dcterms:W3CDTF">2025-09-01T16:41:00Z</dcterms:created>
  <dcterms:modified xsi:type="dcterms:W3CDTF">2025-09-06T04:29:08Z</dcterms:modified>
</cp:coreProperties>
</file>