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Black" charset="1" panose="020B0A03020202020B04"/>
      <p:regular r:id="rId10"/>
    </p:embeddedFont>
    <p:embeddedFont>
      <p:font typeface="Montserrat Light" charset="1" panose="00000400000000000000"/>
      <p:regular r:id="rId11"/>
    </p:embeddedFont>
    <p:embeddedFont>
      <p:font typeface="Montserrat Light Bold" charset="1" panose="00000800000000000000"/>
      <p:regular r:id="rId12"/>
    </p:embeddedFont>
    <p:embeddedFont>
      <p:font typeface="Montserrat Light Italics" charset="1" panose="00000400000000000000"/>
      <p:regular r:id="rId13"/>
    </p:embeddedFont>
    <p:embeddedFont>
      <p:font typeface="Montserrat Light Bold Italics" charset="1" panose="00000800000000000000"/>
      <p:regular r:id="rId14"/>
    </p:embeddedFont>
    <p:embeddedFont>
      <p:font typeface="Open Sauce" charset="1" panose="00000500000000000000"/>
      <p:regular r:id="rId15"/>
    </p:embeddedFont>
    <p:embeddedFont>
      <p:font typeface="Open Sauce Bold" charset="1" panose="00000800000000000000"/>
      <p:regular r:id="rId16"/>
    </p:embeddedFont>
    <p:embeddedFont>
      <p:font typeface="Open Sauce Italics" charset="1" panose="00000500000000000000"/>
      <p:regular r:id="rId17"/>
    </p:embeddedFont>
    <p:embeddedFont>
      <p:font typeface="Open Sauce Bold Italics" charset="1" panose="00000800000000000000"/>
      <p:regular r:id="rId18"/>
    </p:embeddedFont>
    <p:embeddedFont>
      <p:font typeface="Open Sauce Light" charset="1" panose="00000400000000000000"/>
      <p:regular r:id="rId19"/>
    </p:embeddedFont>
    <p:embeddedFont>
      <p:font typeface="Open Sauce Light Italics" charset="1" panose="00000400000000000000"/>
      <p:regular r:id="rId20"/>
    </p:embeddedFont>
    <p:embeddedFont>
      <p:font typeface="Open Sauce Medium" charset="1" panose="00000600000000000000"/>
      <p:regular r:id="rId21"/>
    </p:embeddedFont>
    <p:embeddedFont>
      <p:font typeface="Open Sauce Medium Italics" charset="1" panose="00000600000000000000"/>
      <p:regular r:id="rId22"/>
    </p:embeddedFont>
    <p:embeddedFont>
      <p:font typeface="Open Sauce Semi-Bold" charset="1" panose="00000700000000000000"/>
      <p:regular r:id="rId23"/>
    </p:embeddedFont>
    <p:embeddedFont>
      <p:font typeface="Open Sauce Semi-Bold Italics" charset="1" panose="00000700000000000000"/>
      <p:regular r:id="rId24"/>
    </p:embeddedFont>
    <p:embeddedFont>
      <p:font typeface="Open Sauce Heavy" charset="1" panose="00000A00000000000000"/>
      <p:regular r:id="rId25"/>
    </p:embeddedFont>
    <p:embeddedFont>
      <p:font typeface="Open Sauce Heavy Italics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410190" y="-7563"/>
            <a:ext cx="1710961" cy="10674983"/>
            <a:chOff x="0" y="0"/>
            <a:chExt cx="450623" cy="28115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0623" cy="2811518"/>
            </a:xfrm>
            <a:custGeom>
              <a:avLst/>
              <a:gdLst/>
              <a:ahLst/>
              <a:cxnLst/>
              <a:rect r="r" b="b" t="t" l="l"/>
              <a:pathLst>
                <a:path h="2811518" w="450623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true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4970786" cy="10287000"/>
          </a:xfrm>
          <a:custGeom>
            <a:avLst/>
            <a:gdLst/>
            <a:ahLst/>
            <a:cxnLst/>
            <a:rect r="r" b="b" t="t" l="l"/>
            <a:pathLst>
              <a:path h="10287000" w="4970786">
                <a:moveTo>
                  <a:pt x="0" y="0"/>
                </a:moveTo>
                <a:lnTo>
                  <a:pt x="4970786" y="0"/>
                </a:lnTo>
                <a:lnTo>
                  <a:pt x="49707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1386" t="0" r="-12138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53722" y="1420211"/>
            <a:ext cx="7972362" cy="898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91"/>
              </a:lnSpc>
              <a:spcBef>
                <a:spcPct val="0"/>
              </a:spcBef>
            </a:pPr>
            <a:r>
              <a:rPr lang="en-US" sz="5283" spc="184">
                <a:solidFill>
                  <a:srgbClr val="010101"/>
                </a:solidFill>
                <a:latin typeface="Archivo Black"/>
              </a:rPr>
              <a:t>PREDICTIVE MODEL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309020" y="922500"/>
            <a:ext cx="2720088" cy="1989064"/>
          </a:xfrm>
          <a:custGeom>
            <a:avLst/>
            <a:gdLst/>
            <a:ahLst/>
            <a:cxnLst/>
            <a:rect r="r" b="b" t="t" l="l"/>
            <a:pathLst>
              <a:path h="1989064" w="2720088">
                <a:moveTo>
                  <a:pt x="0" y="0"/>
                </a:moveTo>
                <a:lnTo>
                  <a:pt x="2720088" y="0"/>
                </a:lnTo>
                <a:lnTo>
                  <a:pt x="2720088" y="1989064"/>
                </a:lnTo>
                <a:lnTo>
                  <a:pt x="0" y="198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47307" y="3663651"/>
            <a:ext cx="12011967" cy="454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2638" indent="-271319" lvl="1">
              <a:lnSpc>
                <a:spcPts val="3468"/>
              </a:lnSpc>
              <a:buFont typeface="Arial"/>
              <a:buChar char="•"/>
            </a:pPr>
            <a:r>
              <a:rPr lang="en-US" sz="2513" spc="87">
                <a:solidFill>
                  <a:srgbClr val="000000"/>
                </a:solidFill>
                <a:latin typeface="Montserrat Light Bold"/>
              </a:rPr>
              <a:t>After merging, 'estimated_stock_pct' was taken as the target column and the remaining were taken as the independent variables.</a:t>
            </a:r>
          </a:p>
          <a:p>
            <a:pPr marL="542638" indent="-271319" lvl="1">
              <a:lnSpc>
                <a:spcPts val="3468"/>
              </a:lnSpc>
              <a:buFont typeface="Arial"/>
              <a:buChar char="•"/>
            </a:pPr>
            <a:r>
              <a:rPr lang="en-US" sz="2513" spc="87">
                <a:solidFill>
                  <a:srgbClr val="000000"/>
                </a:solidFill>
                <a:latin typeface="Montserrat Light Bold"/>
              </a:rPr>
              <a:t>A random forest regressor model was used and validated using K-fold validation as reported in the previous report.</a:t>
            </a:r>
          </a:p>
          <a:p>
            <a:pPr marL="542638" indent="-271319" lvl="1">
              <a:lnSpc>
                <a:spcPts val="3468"/>
              </a:lnSpc>
              <a:buFont typeface="Arial"/>
              <a:buChar char="•"/>
            </a:pPr>
            <a:r>
              <a:rPr lang="en-US" sz="2513" spc="87">
                <a:solidFill>
                  <a:srgbClr val="000000"/>
                </a:solidFill>
                <a:latin typeface="Montserrat Light Bold"/>
              </a:rPr>
              <a:t>The model provides an average Mean squared error of 0.24.</a:t>
            </a:r>
          </a:p>
          <a:p>
            <a:pPr marL="542638" indent="-271319" lvl="1">
              <a:lnSpc>
                <a:spcPts val="3468"/>
              </a:lnSpc>
              <a:buFont typeface="Arial"/>
              <a:buChar char="•"/>
            </a:pPr>
            <a:r>
              <a:rPr lang="en-US" sz="2513" spc="87">
                <a:solidFill>
                  <a:srgbClr val="000000"/>
                </a:solidFill>
                <a:latin typeface="Montserrat Light Bold"/>
              </a:rPr>
              <a:t>The model has a very low error and hence can be flagged as a feasible model.</a:t>
            </a:r>
          </a:p>
          <a:p>
            <a:pPr marL="542638" indent="-271319" lvl="1">
              <a:lnSpc>
                <a:spcPts val="3468"/>
              </a:lnSpc>
              <a:buFont typeface="Arial"/>
              <a:buChar char="•"/>
            </a:pPr>
            <a:r>
              <a:rPr lang="en-US" sz="2513" spc="87">
                <a:solidFill>
                  <a:srgbClr val="000000"/>
                </a:solidFill>
                <a:latin typeface="Montserrat Light Bold"/>
              </a:rPr>
              <a:t>It is inferred from the model that the features, unit price and temperature were highly important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DAFwUSMzIUU</dc:identifier>
  <dcterms:modified xsi:type="dcterms:W3CDTF">2011-08-01T06:04:30Z</dcterms:modified>
  <cp:revision>1</cp:revision>
  <dc:title>Grey Modern Professional Business Project Presentation</dc:title>
</cp:coreProperties>
</file>