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F491-1F62-A2DC-E7D0-BC96DD3A5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68F38-680A-0EB0-7D97-5C1C41E8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10F9-7D05-42A9-27DB-0A42E57E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7D5C-3FA2-4281-BDCC-E6840B2A11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8F81-5349-4613-2F0E-4E3ADDFA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4C12-AF0F-52E8-D4D0-5FEF0F83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668A-3F16-4965-BF82-91DC91A5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8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5686-0774-8D93-CE10-65544C1F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E5321-3A6C-8505-39C8-C133F082B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8D2C6-AC79-F056-D9A0-040C8136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7D5C-3FA2-4281-BDCC-E6840B2A11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D6AF-B38E-BBAD-3C82-CA20711A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8F22D-B0E6-150D-2338-C4567B57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668A-3F16-4965-BF82-91DC91A5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6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61A5-475F-A04F-E81F-385EA507C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449F9-D846-11BD-7C3D-373AAEE83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C5FB-F771-ADD0-CB71-C5C86A98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7D5C-3FA2-4281-BDCC-E6840B2A11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00AA-CAD8-8088-42DE-02B48658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8B9A-1BE9-66FE-ADA2-DEF32C1D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668A-3F16-4965-BF82-91DC91A5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5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A56C-1927-79C7-140B-CE5F755F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C4BB-DD23-9E84-990F-61DADEAB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785CE-7492-DBA2-8683-48AD7B22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7D5C-3FA2-4281-BDCC-E6840B2A11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BBC3C-E1EE-C89A-3C5B-26A32A52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45665-5658-7617-0F9B-1A873558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668A-3F16-4965-BF82-91DC91A5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50D-A742-CB63-A415-06753AAF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9CF4-55E2-7D3B-ACE2-8B983FF6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637DA-F8CB-4E14-1F85-8DB15F28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7D5C-3FA2-4281-BDCC-E6840B2A11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9F729-6440-5E92-3A74-F194EC0B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C2E4-BB8F-AE33-080F-9368ED49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668A-3F16-4965-BF82-91DC91A5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BA0-41D1-F347-B1B0-92D3825B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9D9B-C25C-552B-279C-CDA446863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333C1-8B0B-360F-F3D6-ED5D8195F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4356-255C-263F-4138-592F8AE8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7D5C-3FA2-4281-BDCC-E6840B2A11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64B43-FE73-9E6E-36CE-2AD33E90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14C0C-26F5-939F-38CD-7CD30B23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668A-3F16-4965-BF82-91DC91A5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2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3B57-C0A7-2A2F-8067-CD475B62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80BA7-3DAD-EB50-6A78-6C77F06E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6C7D5-2B73-1D30-4294-092BB273A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4E09B-5419-1AAC-F9EF-D246E55A2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9A48B-7E3B-DAAD-83C3-2C277A028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A8FCE-3F81-D031-215F-30E1360A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7D5C-3FA2-4281-BDCC-E6840B2A11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93073-1FD8-9CCC-59AE-02C959B6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ED4F6-C393-A638-E7C8-030162C6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668A-3F16-4965-BF82-91DC91A5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645E-E77F-B8ED-7748-0ADEBA4C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AA21E-4C50-5302-3CA1-3C522229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7D5C-3FA2-4281-BDCC-E6840B2A11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BF456-DE2F-409D-B067-65D3AAE6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F9CF9-413E-4D12-33C1-4163A8FE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668A-3F16-4965-BF82-91DC91A5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7B2E8-8A4F-2923-3420-E6660D58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7D5C-3FA2-4281-BDCC-E6840B2A11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7B230-4FE7-6B21-A04B-77F549F4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A5603-FDE1-B457-BED0-6C04F8BC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668A-3F16-4965-BF82-91DC91A5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FF82-9AC4-AB24-2FE2-9FC60CAC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02E4-D164-62F8-9CF3-D90D00944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27A3B-CBEC-AE88-9208-3B227E33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35636-6E98-FEFC-A4F5-244D65D9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7D5C-3FA2-4281-BDCC-E6840B2A11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81841-5422-9A8C-6FA0-79F1E6B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9A8DB-3DFC-F54C-A732-106F08CD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668A-3F16-4965-BF82-91DC91A5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25E5-FF92-413A-EB4F-D2BAE50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D60B4-4F1A-5157-A80A-C4DFC323E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3E624-D0B6-D191-81E5-CE07B8053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7CE96-87D4-25A1-E171-8FEF02F2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7D5C-3FA2-4281-BDCC-E6840B2A11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F487C-89BF-2C2C-7789-4EF2429C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269C6-26E4-0262-988F-4D15DFC7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668A-3F16-4965-BF82-91DC91A5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57BCA-76CE-CA4C-9ADF-331D2F7D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B7495-F13D-CAAD-7B6F-D6EF2636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1D5A-6D60-9C78-DACF-85C12FAA7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77D5C-3FA2-4281-BDCC-E6840B2A11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CF8BE-63E3-C5D1-42F2-90F0EA75D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D6E37-518D-1101-B58C-BB3A227BC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7668A-3F16-4965-BF82-91DC91A5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ethoscope and a heart">
            <a:extLst>
              <a:ext uri="{FF2B5EF4-FFF2-40B4-BE49-F238E27FC236}">
                <a16:creationId xmlns:a16="http://schemas.microsoft.com/office/drawing/2014/main" id="{75F20E1B-AF44-61FF-6F88-EFA7837E75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2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5F371-96A8-AE64-3F51-31FA5E33D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 i="1" dirty="0">
                <a:solidFill>
                  <a:schemeClr val="bg1"/>
                </a:solidFill>
              </a:rPr>
              <a:t>Heart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9251B-9BA4-B5D7-4937-1AB26F8CE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Machine Learning Approach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  <a:latin typeface="Amasis MT Pro" panose="020F0502020204030204" pitchFamily="18" charset="0"/>
              </a:rPr>
              <a:t>Demiana Abadir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9527F-68BA-9F96-AEA8-F3361D7C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Project Objective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5A61-0871-8736-2410-D1701C41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Heart Disease is #1 cause of death worldwide.</a:t>
            </a:r>
          </a:p>
          <a:p>
            <a:r>
              <a:rPr lang="en-US" sz="1800" dirty="0"/>
              <a:t>The goal of the project to develop a machine learning model that accurately predicts  if patients have heart disease or not. </a:t>
            </a:r>
          </a:p>
          <a:p>
            <a:r>
              <a:rPr lang="en-US" sz="1800" dirty="0"/>
              <a:t>Dataset: Utilized the "Heart Disease" dataset containing 918 patient records and 12 elements.</a:t>
            </a:r>
          </a:p>
          <a:p>
            <a:r>
              <a:rPr lang="en-US" sz="1800" dirty="0"/>
              <a:t>Target Variable: </a:t>
            </a:r>
            <a:r>
              <a:rPr lang="en-US" sz="1800" dirty="0" err="1"/>
              <a:t>HeartDisease</a:t>
            </a:r>
            <a:r>
              <a:rPr lang="en-US" sz="1800" dirty="0"/>
              <a:t> (1 for positive, 0 for negative).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F9BAA-6D8A-2A03-8321-84FC3034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4285398"/>
            <a:ext cx="11313849" cy="16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0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00ECE-BFC6-A9C3-01B0-459CF86C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Data Preprocessing &amp; Feature Engineering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452C-4311-DDC7-DEF1-2441EB6E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Handling Missing Data: Filled missing Cholesterol values using the mean.</a:t>
            </a:r>
          </a:p>
          <a:p>
            <a:r>
              <a:rPr lang="en-US" sz="2200" dirty="0"/>
              <a:t>Feature </a:t>
            </a:r>
            <a:r>
              <a:rPr lang="en-US" sz="2200" dirty="0" err="1"/>
              <a:t>Creation:AgeGroup</a:t>
            </a:r>
            <a:r>
              <a:rPr lang="en-US" sz="2200" dirty="0"/>
              <a:t>: grouped ages into categories (&lt;40, 40-55, 55-70, 70+).</a:t>
            </a:r>
          </a:p>
          <a:p>
            <a:r>
              <a:rPr lang="en-US" sz="2200" dirty="0"/>
              <a:t>Encoding: Applied one-hot encoding to all categorical features (e.g., Sex, </a:t>
            </a:r>
            <a:r>
              <a:rPr lang="en-US" sz="2200" dirty="0" err="1"/>
              <a:t>ChestPainType</a:t>
            </a:r>
            <a:r>
              <a:rPr lang="en-US" sz="2200" dirty="0"/>
              <a:t>, </a:t>
            </a:r>
            <a:r>
              <a:rPr lang="en-US" sz="2200" dirty="0" err="1"/>
              <a:t>ST_Slope</a:t>
            </a:r>
            <a:r>
              <a:rPr lang="en-US" sz="2200" dirty="0"/>
              <a:t>) to prepare them for modeling.</a:t>
            </a:r>
          </a:p>
        </p:txBody>
      </p:sp>
    </p:spTree>
    <p:extLst>
      <p:ext uri="{BB962C8B-B14F-4D97-AF65-F5344CB8AC3E}">
        <p14:creationId xmlns:p14="http://schemas.microsoft.com/office/powerpoint/2010/main" val="114198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1A39B-75F9-2277-3F7A-3AF77BA6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643467"/>
            <a:ext cx="6186792" cy="1800526"/>
          </a:xfrm>
        </p:spPr>
        <p:txBody>
          <a:bodyPr>
            <a:normAutofit/>
          </a:bodyPr>
          <a:lstStyle/>
          <a:p>
            <a:r>
              <a:rPr lang="en-US" sz="4100" dirty="0"/>
              <a:t>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E50F-4FE8-D95C-06B9-D0B842A5B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6" y="2623381"/>
            <a:ext cx="5669602" cy="3553581"/>
          </a:xfrm>
        </p:spPr>
        <p:txBody>
          <a:bodyPr>
            <a:normAutofit/>
          </a:bodyPr>
          <a:lstStyle/>
          <a:p>
            <a:r>
              <a:rPr lang="en-US" sz="2000" b="1" dirty="0"/>
              <a:t>Class Distribution: </a:t>
            </a:r>
            <a:r>
              <a:rPr lang="en-US" sz="2000" dirty="0"/>
              <a:t>The dataset is balanced between patients with and without heart disease.</a:t>
            </a:r>
          </a:p>
          <a:p>
            <a:r>
              <a:rPr lang="en-US" sz="2000" b="1" dirty="0"/>
              <a:t>Age: </a:t>
            </a:r>
            <a:r>
              <a:rPr lang="en-US" sz="2000" dirty="0"/>
              <a:t>Heart disease is more common in older patients, particularly those over 55.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9E779-D757-E69F-C0E3-701A6072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94" y="643468"/>
            <a:ext cx="4293893" cy="2545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BA80B-A6A9-DBC5-14C8-092155F9F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30" y="3521413"/>
            <a:ext cx="4527736" cy="31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F2A16-7115-C13A-9995-06BBBF9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7272878" cy="1289304"/>
          </a:xfrm>
        </p:spPr>
        <p:txBody>
          <a:bodyPr anchor="b">
            <a:normAutofit/>
          </a:bodyPr>
          <a:lstStyle/>
          <a:p>
            <a:r>
              <a:rPr lang="en-US" sz="5400" dirty="0"/>
              <a:t>Exploratory Data Analysis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367C57B-2DBB-D8D0-7273-3D709CA6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Chest Pain: Patients with Asymptomatic (ASY) chest pain have a significantly higher incidence of heart disease.</a:t>
            </a:r>
          </a:p>
          <a:p>
            <a:r>
              <a:rPr lang="en-US" sz="2200" dirty="0"/>
              <a:t>Correlation: </a:t>
            </a:r>
          </a:p>
          <a:p>
            <a:r>
              <a:rPr lang="en-US" sz="2200" dirty="0" err="1"/>
              <a:t>Oldpeak</a:t>
            </a:r>
            <a:r>
              <a:rPr lang="en-US" sz="2200" dirty="0"/>
              <a:t> has the strongest positive correlation with </a:t>
            </a:r>
            <a:r>
              <a:rPr lang="en-US" sz="2200" dirty="0" err="1"/>
              <a:t>HeartDisease</a:t>
            </a:r>
            <a:r>
              <a:rPr lang="en-US" sz="2200" dirty="0"/>
              <a:t> (0.40).</a:t>
            </a:r>
          </a:p>
          <a:p>
            <a:r>
              <a:rPr lang="en-US" sz="2200" dirty="0"/>
              <a:t>Age (0.28) and </a:t>
            </a:r>
            <a:r>
              <a:rPr lang="en-US" sz="2200" dirty="0" err="1"/>
              <a:t>FastingBS</a:t>
            </a:r>
            <a:r>
              <a:rPr lang="en-US" sz="2200" dirty="0"/>
              <a:t> (Fasting Blood Sugar, 0.27) also show moderate positive correlations with </a:t>
            </a:r>
            <a:r>
              <a:rPr lang="en-US" sz="2200" dirty="0" err="1"/>
              <a:t>HeartDisease</a:t>
            </a:r>
            <a:r>
              <a:rPr lang="en-US" sz="22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E76B1-578B-BFB5-3A2D-9CE37E19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958" y="2819076"/>
            <a:ext cx="3897692" cy="3906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9CBAD-94E0-A4C2-E4F8-93BDC3FE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140" y="132588"/>
            <a:ext cx="3697029" cy="235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FD4C-53F1-B826-C3D1-C9CF2645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7BD2-DABB-A61E-A129-BF827578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Approach:</a:t>
            </a:r>
          </a:p>
          <a:p>
            <a:r>
              <a:rPr lang="en-US" dirty="0"/>
              <a:t>Split the data into 80% for training and 20% for testing.</a:t>
            </a:r>
          </a:p>
          <a:p>
            <a:r>
              <a:rPr lang="en-US" dirty="0"/>
              <a:t>Trained three different classification models on the preprocessed data.</a:t>
            </a:r>
          </a:p>
          <a:p>
            <a:r>
              <a:rPr lang="en-US" dirty="0"/>
              <a:t>Models Used: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Decision Tree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Support Vector Classifier (SVC)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Random Forest Classifier</a:t>
            </a:r>
          </a:p>
          <a:p>
            <a:r>
              <a:rPr lang="en-US" dirty="0"/>
              <a:t>Evaluation Metrics: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Accuracy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Recall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35330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E748B-0790-F9BF-D405-9F73F00E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 Results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0DBC-B7A5-1424-3BFA-733095F3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8903577" cy="979128"/>
          </a:xfrm>
        </p:spPr>
        <p:txBody>
          <a:bodyPr anchor="t">
            <a:normAutofit/>
          </a:bodyPr>
          <a:lstStyle/>
          <a:p>
            <a:r>
              <a:rPr lang="en-US" sz="2200"/>
              <a:t>The </a:t>
            </a:r>
            <a:r>
              <a:rPr lang="en-US" sz="2200" dirty="0"/>
              <a:t>Random Forest Classifier achieved the best overall performance.</a:t>
            </a:r>
          </a:p>
          <a:p>
            <a:endParaRPr lang="en-US" sz="2200" dirty="0"/>
          </a:p>
        </p:txBody>
      </p:sp>
      <p:pic>
        <p:nvPicPr>
          <p:cNvPr id="7" name="Picture 6" descr="A graph with a green and blue rectangle&#10;&#10;AI-generated content may be incorrect.">
            <a:extLst>
              <a:ext uri="{FF2B5EF4-FFF2-40B4-BE49-F238E27FC236}">
                <a16:creationId xmlns:a16="http://schemas.microsoft.com/office/drawing/2014/main" id="{5ECA8675-0675-CBBA-4A5A-9D3B12C78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35" y="3429000"/>
            <a:ext cx="9717590" cy="32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8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</vt:lpstr>
      <vt:lpstr>Aptos</vt:lpstr>
      <vt:lpstr>Aptos Display</vt:lpstr>
      <vt:lpstr>Arial</vt:lpstr>
      <vt:lpstr>Wingdings</vt:lpstr>
      <vt:lpstr>Office Theme</vt:lpstr>
      <vt:lpstr>Heart Disease Prediction</vt:lpstr>
      <vt:lpstr>Project Objective</vt:lpstr>
      <vt:lpstr>Data Preprocessing &amp; Feature Engineering</vt:lpstr>
      <vt:lpstr> Exploratory Data Analysis</vt:lpstr>
      <vt:lpstr>Exploratory Data Analysis</vt:lpstr>
      <vt:lpstr> Model Training &amp; Evaluation</vt:lpstr>
      <vt:lpstr> Results</vt:lpstr>
    </vt:vector>
  </TitlesOfParts>
  <Company>Virtua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Abadir, Demiana</dc:creator>
  <cp:lastModifiedBy>Abadir, Demiana</cp:lastModifiedBy>
  <cp:revision>5</cp:revision>
  <dcterms:created xsi:type="dcterms:W3CDTF">2025-08-07T16:59:16Z</dcterms:created>
  <dcterms:modified xsi:type="dcterms:W3CDTF">2025-08-12T19:22:04Z</dcterms:modified>
</cp:coreProperties>
</file>