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41" r:id="rId2"/>
    <p:sldId id="340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97" r:id="rId30"/>
    <p:sldId id="398" r:id="rId31"/>
    <p:sldId id="369" r:id="rId32"/>
    <p:sldId id="385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6" r:id="rId48"/>
    <p:sldId id="387" r:id="rId49"/>
    <p:sldId id="388" r:id="rId50"/>
    <p:sldId id="389" r:id="rId51"/>
    <p:sldId id="390" r:id="rId52"/>
    <p:sldId id="401" r:id="rId53"/>
    <p:sldId id="400" r:id="rId54"/>
    <p:sldId id="399" r:id="rId55"/>
    <p:sldId id="391" r:id="rId56"/>
    <p:sldId id="392" r:id="rId57"/>
    <p:sldId id="393" r:id="rId58"/>
    <p:sldId id="394" r:id="rId59"/>
    <p:sldId id="395" r:id="rId60"/>
    <p:sldId id="396" r:id="rId61"/>
  </p:sldIdLst>
  <p:sldSz cx="9144000" cy="6858000" type="screen4x3"/>
  <p:notesSz cx="7023100" cy="93091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27" autoAdjust="0"/>
    <p:restoredTop sz="93366" autoAdjust="0"/>
  </p:normalViewPr>
  <p:slideViewPr>
    <p:cSldViewPr>
      <p:cViewPr varScale="1">
        <p:scale>
          <a:sx n="101" d="100"/>
          <a:sy n="101" d="100"/>
        </p:scale>
        <p:origin x="-240" y="-9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42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romanazzi@l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tpostm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ef/core/get-started/aspnetcore/new-db?tabs=visual-studio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n-US" sz="3600" b="1" dirty="0" smtClean="0"/>
              <a:t>CLASE 5 – SEGURIDAD EN ASP NET CORE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6106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endParaRPr lang="es-AR" sz="3200" b="1" dirty="0" smtClean="0"/>
          </a:p>
          <a:p>
            <a:pPr algn="ctr">
              <a:buNone/>
            </a:pPr>
            <a:r>
              <a:rPr lang="es-AR" sz="3200" b="1" dirty="0" smtClean="0"/>
              <a:t>Instructor : Pedro M. Romanazzi</a:t>
            </a:r>
          </a:p>
          <a:p>
            <a:pPr>
              <a:buNone/>
            </a:pPr>
            <a:endParaRPr lang="es-AR" sz="3200" b="1" dirty="0" smtClean="0"/>
          </a:p>
          <a:p>
            <a:pPr>
              <a:buNone/>
            </a:pPr>
            <a:endParaRPr lang="es-AR" sz="3200" b="1" dirty="0" smtClean="0"/>
          </a:p>
          <a:p>
            <a:pPr>
              <a:buNone/>
            </a:pPr>
            <a:endParaRPr lang="es-AR" sz="3200" b="1" dirty="0" smtClean="0"/>
          </a:p>
          <a:p>
            <a:pPr>
              <a:buNone/>
            </a:pPr>
            <a:endParaRPr lang="es-AR" sz="3200" b="1" dirty="0" smtClean="0"/>
          </a:p>
          <a:p>
            <a:pPr>
              <a:buNone/>
            </a:pPr>
            <a:endParaRPr lang="es-AR" sz="3200" b="1" dirty="0" smtClean="0"/>
          </a:p>
          <a:p>
            <a:pPr algn="ctr">
              <a:buNone/>
            </a:pPr>
            <a:r>
              <a:rPr lang="es-AR" sz="3200" b="1" dirty="0" err="1" smtClean="0"/>
              <a:t>Email:</a:t>
            </a:r>
            <a:r>
              <a:rPr lang="es-AR" sz="3200" b="1" dirty="0" err="1" smtClean="0">
                <a:hlinkClick r:id="rId3"/>
              </a:rPr>
              <a:t>pedro.romanazzi@educacionIT.com</a:t>
            </a:r>
            <a:endParaRPr lang="es-AR" sz="3200" b="1" dirty="0" smtClean="0">
              <a:hlinkClick r:id="rId3"/>
            </a:endParaRPr>
          </a:p>
          <a:p>
            <a:pPr>
              <a:buNone/>
            </a:pPr>
            <a:endParaRPr lang="en-US" sz="3200" dirty="0" smtClean="0"/>
          </a:p>
          <a:p>
            <a:pPr>
              <a:buFont typeface="Wingdings" pitchFamily="2" charset="2"/>
              <a:buChar char="ü"/>
            </a:pPr>
            <a:endParaRPr lang="en-US" sz="3200" dirty="0" smtClean="0"/>
          </a:p>
        </p:txBody>
      </p:sp>
      <p:pic>
        <p:nvPicPr>
          <p:cNvPr id="4" name="2 Imag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2590800"/>
            <a:ext cx="2514600" cy="129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Autorización con roles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r>
              <a:rPr lang="es-ES" sz="3600" dirty="0" smtClean="0"/>
              <a:t>Los roles son un enfoque común para el manejo de permisos y autorizaciones en una aplicación web. Por ejemplo, es común crear una rol de administrador que otorgue a los usuarios administradores más permisos o poder que los usuarios normales.</a:t>
            </a:r>
            <a:endParaRPr lang="es-ES" sz="3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 marL="742950" indent="-742950">
              <a:buAutoNum type="arabicPeriod"/>
            </a:pPr>
            <a:r>
              <a:rPr lang="es-ES" sz="1600" dirty="0" smtClean="0"/>
              <a:t>Abrir 01_IdentityExample_begin\</a:t>
            </a:r>
            <a:r>
              <a:rPr lang="es-ES" sz="1600" dirty="0" err="1" smtClean="0"/>
              <a:t>IdentityExample</a:t>
            </a:r>
            <a:endParaRPr lang="es-ES" sz="1600" dirty="0" smtClean="0"/>
          </a:p>
          <a:p>
            <a:pPr marL="742950" indent="-742950">
              <a:buAutoNum type="arabicPeriod"/>
            </a:pPr>
            <a:r>
              <a:rPr lang="es-ES" sz="1600" dirty="0" smtClean="0"/>
              <a:t>Ejecutar sin depurar y  </a:t>
            </a:r>
            <a:r>
              <a:rPr lang="en-US" sz="1600" dirty="0" smtClean="0"/>
              <a:t>**Close**.</a:t>
            </a:r>
          </a:p>
          <a:p>
            <a:pPr>
              <a:buNone/>
            </a:pPr>
            <a:r>
              <a:rPr lang="en-US" sz="1600" dirty="0" smtClean="0"/>
              <a:t>In the **</a:t>
            </a:r>
            <a:r>
              <a:rPr lang="en-US" sz="1600" dirty="0" err="1" smtClean="0"/>
              <a:t>Startup.cs</a:t>
            </a:r>
            <a:r>
              <a:rPr lang="en-US" sz="1600" dirty="0" smtClean="0"/>
              <a:t>** </a:t>
            </a:r>
            <a:r>
              <a:rPr lang="en-US" sz="1600" dirty="0" err="1" smtClean="0"/>
              <a:t>agregar</a:t>
            </a:r>
            <a:r>
              <a:rPr lang="en-US" sz="1600" dirty="0" smtClean="0"/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using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IdentityExample.Models</a:t>
            </a:r>
            <a:r>
              <a:rPr lang="es-ES" sz="16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1600" dirty="0" smtClean="0"/>
              <a:t>in the **</a:t>
            </a:r>
            <a:r>
              <a:rPr lang="en-US" sz="1600" dirty="0" err="1" smtClean="0"/>
              <a:t>ConfigureServices</a:t>
            </a:r>
            <a:r>
              <a:rPr lang="en-US" sz="1600" dirty="0" smtClean="0"/>
              <a:t>** </a:t>
            </a:r>
          </a:p>
          <a:p>
            <a:pPr>
              <a:buNone/>
            </a:pPr>
            <a:r>
              <a:rPr lang="es-ES" sz="1600" dirty="0" err="1" smtClean="0">
                <a:solidFill>
                  <a:srgbClr val="FF0000"/>
                </a:solidFill>
              </a:rPr>
              <a:t>services.AddDefaultIdentity</a:t>
            </a:r>
            <a:r>
              <a:rPr lang="es-ES" sz="1600" dirty="0" smtClean="0">
                <a:solidFill>
                  <a:srgbClr val="FF0000"/>
                </a:solidFill>
              </a:rPr>
              <a:t>&lt;</a:t>
            </a:r>
            <a:r>
              <a:rPr lang="es-ES" sz="1600" dirty="0" err="1" smtClean="0">
                <a:solidFill>
                  <a:srgbClr val="FF0000"/>
                </a:solidFill>
              </a:rPr>
              <a:t>Student</a:t>
            </a:r>
            <a:r>
              <a:rPr lang="es-ES" sz="1600" dirty="0" smtClean="0">
                <a:solidFill>
                  <a:srgbClr val="FF0000"/>
                </a:solidFill>
              </a:rPr>
              <a:t>&gt;(</a:t>
            </a:r>
            <a:r>
              <a:rPr lang="es-ES" sz="1600" dirty="0" err="1" smtClean="0">
                <a:solidFill>
                  <a:srgbClr val="FF0000"/>
                </a:solidFill>
              </a:rPr>
              <a:t>options</a:t>
            </a:r>
            <a:r>
              <a:rPr lang="es-ES" sz="1600" dirty="0" smtClean="0">
                <a:solidFill>
                  <a:srgbClr val="FF0000"/>
                </a:solidFill>
              </a:rPr>
              <a:t> =&gt;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{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</a:t>
            </a:r>
            <a:r>
              <a:rPr lang="es-ES" sz="1600" dirty="0" err="1" smtClean="0">
                <a:solidFill>
                  <a:srgbClr val="FF0000"/>
                </a:solidFill>
              </a:rPr>
              <a:t>options.Password.RequireDigit</a:t>
            </a:r>
            <a:r>
              <a:rPr lang="es-ES" sz="1600" dirty="0" smtClean="0">
                <a:solidFill>
                  <a:srgbClr val="FF0000"/>
                </a:solidFill>
              </a:rPr>
              <a:t> = true;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</a:t>
            </a:r>
            <a:r>
              <a:rPr lang="es-ES" sz="1600" dirty="0" err="1" smtClean="0">
                <a:solidFill>
                  <a:srgbClr val="FF0000"/>
                </a:solidFill>
              </a:rPr>
              <a:t>options.Password.RequiredLength</a:t>
            </a:r>
            <a:r>
              <a:rPr lang="es-ES" sz="1600" dirty="0" smtClean="0">
                <a:solidFill>
                  <a:srgbClr val="FF0000"/>
                </a:solidFill>
              </a:rPr>
              <a:t> = 7;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</a:t>
            </a:r>
            <a:r>
              <a:rPr lang="es-ES" sz="1600" dirty="0" err="1" smtClean="0">
                <a:solidFill>
                  <a:srgbClr val="FF0000"/>
                </a:solidFill>
              </a:rPr>
              <a:t>options.Password.RequireUppercase</a:t>
            </a:r>
            <a:r>
              <a:rPr lang="es-ES" sz="1600" dirty="0" smtClean="0">
                <a:solidFill>
                  <a:srgbClr val="FF0000"/>
                </a:solidFill>
              </a:rPr>
              <a:t> = true;</a:t>
            </a:r>
          </a:p>
          <a:p>
            <a:pPr>
              <a:buNone/>
            </a:pPr>
            <a:endParaRPr lang="es-E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</a:t>
            </a:r>
            <a:r>
              <a:rPr lang="es-ES" sz="1600" dirty="0" err="1" smtClean="0">
                <a:solidFill>
                  <a:srgbClr val="FF0000"/>
                </a:solidFill>
              </a:rPr>
              <a:t>options.User.RequireUniqueEmail</a:t>
            </a:r>
            <a:r>
              <a:rPr lang="es-ES" sz="1600" dirty="0" smtClean="0">
                <a:solidFill>
                  <a:srgbClr val="FF0000"/>
                </a:solidFill>
              </a:rPr>
              <a:t> = true;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})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.</a:t>
            </a:r>
            <a:r>
              <a:rPr lang="es-ES" sz="1600" dirty="0" err="1" smtClean="0">
                <a:solidFill>
                  <a:srgbClr val="FF0000"/>
                </a:solidFill>
              </a:rPr>
              <a:t>AddEntityFrameworkStores</a:t>
            </a:r>
            <a:r>
              <a:rPr lang="es-ES" sz="1600" dirty="0" smtClean="0">
                <a:solidFill>
                  <a:srgbClr val="FF0000"/>
                </a:solidFill>
              </a:rPr>
              <a:t>&lt;</a:t>
            </a:r>
            <a:r>
              <a:rPr lang="es-ES" sz="1600" dirty="0" err="1" smtClean="0">
                <a:solidFill>
                  <a:srgbClr val="FF0000"/>
                </a:solidFill>
              </a:rPr>
              <a:t>StudentContext</a:t>
            </a:r>
            <a:r>
              <a:rPr lang="es-ES" sz="1600" dirty="0" smtClean="0">
                <a:solidFill>
                  <a:srgbClr val="FF0000"/>
                </a:solidFill>
              </a:rPr>
              <a:t>&gt;();</a:t>
            </a:r>
          </a:p>
          <a:p>
            <a:pPr>
              <a:buNone/>
            </a:pPr>
            <a:endParaRPr lang="en-U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 smtClean="0"/>
              <a:t>En Configure:</a:t>
            </a:r>
            <a:endParaRPr lang="en-US" sz="1600" dirty="0" smtClean="0"/>
          </a:p>
          <a:p>
            <a:endParaRPr lang="es-ES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		</a:t>
            </a:r>
            <a:r>
              <a:rPr lang="es-ES" sz="1600" dirty="0" err="1" smtClean="0">
                <a:solidFill>
                  <a:srgbClr val="FF0000"/>
                </a:solidFill>
              </a:rPr>
              <a:t>app.UseAuthentication</a:t>
            </a:r>
            <a:r>
              <a:rPr lang="es-ES" sz="1600" dirty="0" smtClean="0">
                <a:solidFill>
                  <a:srgbClr val="FF0000"/>
                </a:solidFill>
              </a:rPr>
              <a:t>();</a:t>
            </a:r>
            <a:endParaRPr lang="es-ES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AutoNum type="arabicPeriod"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600" dirty="0" smtClean="0"/>
              <a:t>En </a:t>
            </a:r>
            <a:r>
              <a:rPr lang="es-ES" sz="1600" dirty="0" err="1" smtClean="0"/>
              <a:t>StudentController.cs</a:t>
            </a:r>
            <a:r>
              <a:rPr lang="es-ES" sz="1600" dirty="0" smtClean="0"/>
              <a:t>: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IActionResult</a:t>
            </a:r>
            <a:r>
              <a:rPr lang="es-ES" sz="1600" dirty="0" smtClean="0"/>
              <a:t> </a:t>
            </a:r>
            <a:r>
              <a:rPr lang="es-ES" sz="1600" dirty="0" err="1" smtClean="0"/>
              <a:t>Index</a:t>
            </a:r>
            <a:r>
              <a:rPr lang="es-ES" sz="1600" dirty="0" smtClean="0"/>
              <a:t>()</a:t>
            </a:r>
          </a:p>
          <a:p>
            <a:pPr>
              <a:buNone/>
            </a:pPr>
            <a:r>
              <a:rPr lang="es-ES" sz="1600" dirty="0" smtClean="0"/>
              <a:t>       {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</a:t>
            </a:r>
            <a:r>
              <a:rPr lang="es-ES" sz="1600" dirty="0" err="1" smtClean="0">
                <a:solidFill>
                  <a:srgbClr val="FF0000"/>
                </a:solidFill>
              </a:rPr>
              <a:t>if</a:t>
            </a:r>
            <a:r>
              <a:rPr lang="es-ES" sz="1600" dirty="0" smtClean="0">
                <a:solidFill>
                  <a:srgbClr val="FF0000"/>
                </a:solidFill>
              </a:rPr>
              <a:t> (!</a:t>
            </a:r>
            <a:r>
              <a:rPr lang="es-ES" sz="1600" dirty="0" err="1" smtClean="0">
                <a:solidFill>
                  <a:srgbClr val="FF0000"/>
                </a:solidFill>
              </a:rPr>
              <a:t>this.User.Identity.IsAuthenticated</a:t>
            </a:r>
            <a:r>
              <a:rPr lang="es-ES" sz="16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{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    </a:t>
            </a:r>
            <a:r>
              <a:rPr lang="es-ES" sz="1600" dirty="0" err="1" smtClean="0">
                <a:solidFill>
                  <a:srgbClr val="FF0000"/>
                </a:solidFill>
              </a:rPr>
              <a:t>return</a:t>
            </a:r>
            <a:r>
              <a:rPr lang="es-ES" sz="1600" dirty="0" smtClean="0">
                <a:solidFill>
                  <a:srgbClr val="FF0000"/>
                </a:solidFill>
              </a:rPr>
              <a:t> </a:t>
            </a:r>
            <a:r>
              <a:rPr lang="es-ES" sz="1600" dirty="0" err="1" smtClean="0">
                <a:solidFill>
                  <a:srgbClr val="FF0000"/>
                </a:solidFill>
              </a:rPr>
              <a:t>RedirectToAction</a:t>
            </a:r>
            <a:r>
              <a:rPr lang="es-ES" sz="1600" dirty="0" smtClean="0">
                <a:solidFill>
                  <a:srgbClr val="FF0000"/>
                </a:solidFill>
              </a:rPr>
              <a:t>("</a:t>
            </a:r>
            <a:r>
              <a:rPr lang="es-ES" sz="1600" dirty="0" err="1" smtClean="0">
                <a:solidFill>
                  <a:srgbClr val="FF0000"/>
                </a:solidFill>
              </a:rPr>
              <a:t>Login</a:t>
            </a:r>
            <a:r>
              <a:rPr lang="es-ES" sz="1600" dirty="0" smtClean="0">
                <a:solidFill>
                  <a:srgbClr val="FF0000"/>
                </a:solidFill>
              </a:rPr>
              <a:t>", "</a:t>
            </a:r>
            <a:r>
              <a:rPr lang="es-ES" sz="1600" dirty="0" err="1" smtClean="0">
                <a:solidFill>
                  <a:srgbClr val="FF0000"/>
                </a:solidFill>
              </a:rPr>
              <a:t>Account</a:t>
            </a:r>
            <a:r>
              <a:rPr lang="es-ES" sz="1600" dirty="0" smtClean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}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View();</a:t>
            </a:r>
          </a:p>
          <a:p>
            <a:pPr>
              <a:buNone/>
            </a:pPr>
            <a:r>
              <a:rPr lang="es-ES" sz="1600" dirty="0" smtClean="0"/>
              <a:t>       }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AutoNum type="arabicPeriod"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Agregar</a:t>
            </a:r>
            <a:r>
              <a:rPr lang="en-US" sz="1600" dirty="0" smtClean="0"/>
              <a:t>  </a:t>
            </a:r>
            <a:r>
              <a:rPr lang="en-US" sz="1600" dirty="0" smtClean="0"/>
              <a:t>**Add Empty MVC Controller** </a:t>
            </a:r>
            <a:r>
              <a:rPr lang="en-US" sz="1600" dirty="0" smtClean="0"/>
              <a:t> </a:t>
            </a:r>
            <a:r>
              <a:rPr lang="en-US" sz="1600" dirty="0" smtClean="0"/>
              <a:t>**</a:t>
            </a:r>
            <a:r>
              <a:rPr lang="en-US" sz="1600" dirty="0" err="1" smtClean="0"/>
              <a:t>AccountController</a:t>
            </a:r>
            <a:r>
              <a:rPr lang="en-US" sz="1600" dirty="0" smtClean="0"/>
              <a:t>**</a:t>
            </a:r>
            <a:endParaRPr lang="en-US" sz="1600" dirty="0" smtClean="0"/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the **</a:t>
            </a:r>
            <a:r>
              <a:rPr lang="en-US" sz="1600" dirty="0" err="1" smtClean="0"/>
              <a:t>AccountController.cs</a:t>
            </a:r>
            <a:r>
              <a:rPr lang="en-US" sz="1600" dirty="0" smtClean="0"/>
              <a:t>** code window, locate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Microsoft.AspNetCore.Mvc</a:t>
            </a:r>
            <a:r>
              <a:rPr lang="es-ES" sz="1600" dirty="0" smtClean="0"/>
              <a:t>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Ensure </a:t>
            </a:r>
            <a:r>
              <a:rPr lang="en-US" sz="1600" dirty="0" smtClean="0"/>
              <a:t>that the cursor is at the end of the **</a:t>
            </a:r>
            <a:r>
              <a:rPr lang="en-US" sz="1600" dirty="0" err="1" smtClean="0"/>
              <a:t>Microsoft.AspNetCore.Mvc</a:t>
            </a:r>
            <a:r>
              <a:rPr lang="en-US" sz="1600" dirty="0" smtClean="0"/>
              <a:t>** namespace, press Enter, and then type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IdentityExample.Models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IdentityExample.ViewModels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Microsoft.AspNetCore.Identity</a:t>
            </a:r>
            <a:r>
              <a:rPr lang="es-ES" sz="1600" dirty="0" smtClean="0"/>
              <a:t>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dirty="0" smtClean="0"/>
              <a:t>In the **</a:t>
            </a:r>
            <a:r>
              <a:rPr lang="en-US" sz="1600" dirty="0" err="1" smtClean="0"/>
              <a:t>AccountController.cs</a:t>
            </a:r>
            <a:r>
              <a:rPr lang="en-US" sz="1600" dirty="0" smtClean="0"/>
              <a:t>** code window, select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IActionResult</a:t>
            </a:r>
            <a:r>
              <a:rPr lang="es-ES" sz="1600" dirty="0" smtClean="0"/>
              <a:t> </a:t>
            </a:r>
            <a:r>
              <a:rPr lang="es-ES" sz="1600" dirty="0" err="1" smtClean="0"/>
              <a:t>Index</a:t>
            </a:r>
            <a:r>
              <a:rPr lang="es-ES" sz="1600" dirty="0" smtClean="0"/>
              <a:t>()</a:t>
            </a:r>
          </a:p>
          <a:p>
            <a:pPr>
              <a:buNone/>
            </a:pPr>
            <a:r>
              <a:rPr lang="es-ES" sz="1600" dirty="0" smtClean="0"/>
              <a:t>       {</a:t>
            </a:r>
          </a:p>
          <a:p>
            <a:pPr>
              <a:buNone/>
            </a:pPr>
            <a:r>
              <a:rPr lang="es-ES" sz="1600" dirty="0" smtClean="0"/>
              <a:t>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View();</a:t>
            </a:r>
          </a:p>
          <a:p>
            <a:pPr>
              <a:buNone/>
            </a:pPr>
            <a:r>
              <a:rPr lang="es-ES" sz="1600" dirty="0" smtClean="0"/>
              <a:t>       }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Replace the selected code with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SignInManager</a:t>
            </a:r>
            <a:r>
              <a:rPr lang="es-ES" sz="1600" dirty="0" smtClean="0"/>
              <a:t>&lt;</a:t>
            </a:r>
            <a:r>
              <a:rPr lang="es-ES" sz="1600" dirty="0" err="1" smtClean="0"/>
              <a:t>Student</a:t>
            </a:r>
            <a:r>
              <a:rPr lang="es-ES" sz="1600" dirty="0" smtClean="0"/>
              <a:t>&gt; _</a:t>
            </a:r>
            <a:r>
              <a:rPr lang="es-ES" sz="1600" dirty="0" err="1" smtClean="0"/>
              <a:t>signInManager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private</a:t>
            </a:r>
            <a:r>
              <a:rPr lang="es-ES" sz="1600" dirty="0" smtClean="0"/>
              <a:t> </a:t>
            </a:r>
            <a:r>
              <a:rPr lang="es-ES" sz="1600" dirty="0" err="1" smtClean="0"/>
              <a:t>UserManager</a:t>
            </a:r>
            <a:r>
              <a:rPr lang="es-ES" sz="1600" dirty="0" smtClean="0"/>
              <a:t>&lt;</a:t>
            </a:r>
            <a:r>
              <a:rPr lang="es-ES" sz="1600" dirty="0" err="1" smtClean="0"/>
              <a:t>Student</a:t>
            </a:r>
            <a:r>
              <a:rPr lang="es-ES" sz="1600" dirty="0" smtClean="0"/>
              <a:t>&gt; _</a:t>
            </a:r>
            <a:r>
              <a:rPr lang="es-ES" sz="1600" dirty="0" err="1" smtClean="0"/>
              <a:t>userManager</a:t>
            </a:r>
            <a:r>
              <a:rPr lang="es-ES" sz="1600" dirty="0" smtClean="0"/>
              <a:t>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       public </a:t>
            </a:r>
            <a:r>
              <a:rPr lang="en-US" sz="1600" dirty="0" err="1" smtClean="0"/>
              <a:t>AccountController</a:t>
            </a:r>
            <a:r>
              <a:rPr lang="en-US" sz="1600" dirty="0" smtClean="0"/>
              <a:t>(</a:t>
            </a:r>
            <a:r>
              <a:rPr lang="en-US" sz="1600" dirty="0" err="1" smtClean="0"/>
              <a:t>SignInManager</a:t>
            </a:r>
            <a:r>
              <a:rPr lang="en-US" sz="1600" dirty="0" smtClean="0"/>
              <a:t>&lt;Student&gt; </a:t>
            </a:r>
            <a:r>
              <a:rPr lang="en-US" sz="1600" dirty="0" err="1" smtClean="0"/>
              <a:t>signInManager</a:t>
            </a:r>
            <a:r>
              <a:rPr lang="en-US" sz="1600" dirty="0" smtClean="0"/>
              <a:t>, </a:t>
            </a:r>
            <a:r>
              <a:rPr lang="en-US" sz="1600" dirty="0" err="1" smtClean="0"/>
              <a:t>UserManager</a:t>
            </a:r>
            <a:r>
              <a:rPr lang="en-US" sz="1600" dirty="0" smtClean="0"/>
              <a:t>&lt;Student&gt; </a:t>
            </a:r>
            <a:r>
              <a:rPr lang="en-US" sz="1600" dirty="0" err="1" smtClean="0"/>
              <a:t>userManager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       {</a:t>
            </a:r>
          </a:p>
          <a:p>
            <a:pPr>
              <a:buNone/>
            </a:pPr>
            <a:r>
              <a:rPr lang="es-ES" sz="1600" dirty="0" smtClean="0"/>
              <a:t>           _</a:t>
            </a:r>
            <a:r>
              <a:rPr lang="es-ES" sz="1600" dirty="0" err="1" smtClean="0"/>
              <a:t>signInManager</a:t>
            </a:r>
            <a:r>
              <a:rPr lang="es-ES" sz="1600" dirty="0" smtClean="0"/>
              <a:t> = </a:t>
            </a:r>
            <a:r>
              <a:rPr lang="es-ES" sz="1600" dirty="0" err="1" smtClean="0"/>
              <a:t>signInManager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           _</a:t>
            </a:r>
            <a:r>
              <a:rPr lang="es-ES" sz="1600" dirty="0" err="1" smtClean="0"/>
              <a:t>userManager</a:t>
            </a:r>
            <a:r>
              <a:rPr lang="es-ES" sz="1600" dirty="0" smtClean="0"/>
              <a:t> = </a:t>
            </a:r>
            <a:r>
              <a:rPr lang="es-ES" sz="1600" dirty="0" err="1" smtClean="0"/>
              <a:t>userManager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       }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dirty="0" smtClean="0"/>
              <a:t>Ensure that the cursor is at the end of the **</a:t>
            </a:r>
            <a:r>
              <a:rPr lang="en-US" sz="1600" dirty="0" err="1" smtClean="0"/>
              <a:t>AccountController</a:t>
            </a:r>
            <a:r>
              <a:rPr lang="en-US" sz="1600" dirty="0" smtClean="0"/>
              <a:t>** constructor code block, press Enter twice, and then type the following code: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IActionResult</a:t>
            </a:r>
            <a:r>
              <a:rPr lang="es-ES" sz="1600" dirty="0" smtClean="0"/>
              <a:t> </a:t>
            </a:r>
            <a:r>
              <a:rPr lang="es-ES" sz="1600" dirty="0" err="1" smtClean="0"/>
              <a:t>Login</a:t>
            </a:r>
            <a:r>
              <a:rPr lang="es-ES" sz="1600" dirty="0" smtClean="0"/>
              <a:t>()</a:t>
            </a:r>
          </a:p>
          <a:p>
            <a:pPr>
              <a:buNone/>
            </a:pPr>
            <a:r>
              <a:rPr lang="es-ES" sz="1600" dirty="0" smtClean="0"/>
              <a:t>       {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if</a:t>
            </a:r>
            <a:r>
              <a:rPr lang="es-ES" sz="1600" dirty="0" smtClean="0"/>
              <a:t> (</a:t>
            </a:r>
            <a:r>
              <a:rPr lang="es-ES" sz="1600" dirty="0" err="1" smtClean="0"/>
              <a:t>this.User.Identity.IsAuthenticated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           {</a:t>
            </a:r>
          </a:p>
          <a:p>
            <a:pPr>
              <a:buNone/>
            </a:pPr>
            <a:r>
              <a:rPr lang="es-ES" sz="1600" dirty="0" smtClean="0"/>
              <a:t>    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</a:t>
            </a:r>
            <a:r>
              <a:rPr lang="es-ES" sz="1600" dirty="0" err="1" smtClean="0"/>
              <a:t>RedirectToAction</a:t>
            </a:r>
            <a:r>
              <a:rPr lang="es-ES" sz="1600" dirty="0" smtClean="0"/>
              <a:t>("</a:t>
            </a:r>
            <a:r>
              <a:rPr lang="es-ES" sz="1600" dirty="0" err="1" smtClean="0"/>
              <a:t>Index</a:t>
            </a:r>
            <a:r>
              <a:rPr lang="es-ES" sz="1600" dirty="0" smtClean="0"/>
              <a:t>", "</a:t>
            </a:r>
            <a:r>
              <a:rPr lang="es-ES" sz="1600" dirty="0" err="1" smtClean="0"/>
              <a:t>Student</a:t>
            </a:r>
            <a:r>
              <a:rPr lang="es-ES" sz="1600" dirty="0" smtClean="0"/>
              <a:t>");</a:t>
            </a:r>
          </a:p>
          <a:p>
            <a:pPr>
              <a:buNone/>
            </a:pPr>
            <a:r>
              <a:rPr lang="es-ES" sz="1600" dirty="0" smtClean="0"/>
              <a:t>           }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View();</a:t>
            </a:r>
          </a:p>
          <a:p>
            <a:pPr>
              <a:buNone/>
            </a:pPr>
            <a:r>
              <a:rPr lang="es-ES" sz="1600" dirty="0" smtClean="0"/>
              <a:t>       }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AutoNum type="arabicPeriod"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600" dirty="0" smtClean="0"/>
              <a:t>In the **</a:t>
            </a:r>
            <a:r>
              <a:rPr lang="en-US" sz="1600" dirty="0" err="1" smtClean="0"/>
              <a:t>AccountController.cs</a:t>
            </a:r>
            <a:r>
              <a:rPr lang="en-US" sz="1600" dirty="0" smtClean="0"/>
              <a:t>** code window, ensure that the cursor is at the end of the **Login** action code block, press Enter twice, and then type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[</a:t>
            </a:r>
            <a:r>
              <a:rPr lang="es-ES" sz="1600" dirty="0" err="1" smtClean="0"/>
              <a:t>HttpPost</a:t>
            </a:r>
            <a:r>
              <a:rPr lang="es-ES" sz="1600" dirty="0" smtClean="0"/>
              <a:t>]</a:t>
            </a:r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async</a:t>
            </a:r>
            <a:r>
              <a:rPr lang="es-ES" sz="1600" dirty="0" smtClean="0"/>
              <a:t> </a:t>
            </a:r>
            <a:r>
              <a:rPr lang="es-ES" sz="1600" dirty="0" err="1" smtClean="0"/>
              <a:t>Task</a:t>
            </a:r>
            <a:r>
              <a:rPr lang="es-ES" sz="1600" dirty="0" smtClean="0"/>
              <a:t>&lt;</a:t>
            </a:r>
            <a:r>
              <a:rPr lang="es-ES" sz="1600" dirty="0" err="1" smtClean="0"/>
              <a:t>IActionResult</a:t>
            </a:r>
            <a:r>
              <a:rPr lang="es-ES" sz="1600" dirty="0" smtClean="0"/>
              <a:t>&gt; </a:t>
            </a:r>
            <a:r>
              <a:rPr lang="es-ES" sz="1600" dirty="0" err="1" smtClean="0"/>
              <a:t>Login</a:t>
            </a:r>
            <a:r>
              <a:rPr lang="es-ES" sz="1600" dirty="0" smtClean="0"/>
              <a:t>(</a:t>
            </a:r>
            <a:r>
              <a:rPr lang="es-ES" sz="1600" dirty="0" err="1" smtClean="0"/>
              <a:t>LoginViewModel</a:t>
            </a:r>
            <a:r>
              <a:rPr lang="es-ES" sz="1600" dirty="0" smtClean="0"/>
              <a:t> </a:t>
            </a:r>
            <a:r>
              <a:rPr lang="es-ES" sz="1600" dirty="0" err="1" smtClean="0"/>
              <a:t>loginModel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       {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if</a:t>
            </a:r>
            <a:r>
              <a:rPr lang="es-ES" sz="1600" dirty="0" smtClean="0"/>
              <a:t> (</a:t>
            </a:r>
            <a:r>
              <a:rPr lang="es-ES" sz="1600" dirty="0" err="1" smtClean="0"/>
              <a:t>ModelState.IsValid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           {</a:t>
            </a:r>
          </a:p>
          <a:p>
            <a:pPr>
              <a:buNone/>
            </a:pPr>
            <a:r>
              <a:rPr lang="es-ES" sz="1600" dirty="0" smtClean="0"/>
              <a:t>               </a:t>
            </a:r>
            <a:r>
              <a:rPr lang="es-ES" sz="1600" dirty="0" err="1" smtClean="0"/>
              <a:t>var</a:t>
            </a:r>
            <a:r>
              <a:rPr lang="es-ES" sz="1600" dirty="0" smtClean="0"/>
              <a:t> </a:t>
            </a:r>
            <a:r>
              <a:rPr lang="es-ES" sz="1600" dirty="0" err="1" smtClean="0"/>
              <a:t>result</a:t>
            </a:r>
            <a:r>
              <a:rPr lang="es-ES" sz="1600" dirty="0" smtClean="0"/>
              <a:t> = </a:t>
            </a:r>
            <a:r>
              <a:rPr lang="es-ES" sz="1600" dirty="0" err="1" smtClean="0"/>
              <a:t>await</a:t>
            </a:r>
            <a:r>
              <a:rPr lang="es-ES" sz="1600" dirty="0" smtClean="0"/>
              <a:t> _</a:t>
            </a:r>
            <a:r>
              <a:rPr lang="es-ES" sz="1600" dirty="0" err="1" smtClean="0"/>
              <a:t>signInManager.PasswordSignInAsync</a:t>
            </a:r>
            <a:r>
              <a:rPr lang="es-ES" sz="1600" dirty="0" smtClean="0"/>
              <a:t>(</a:t>
            </a:r>
            <a:r>
              <a:rPr lang="es-ES" sz="1600" dirty="0" err="1" smtClean="0"/>
              <a:t>loginModel.UserName</a:t>
            </a:r>
            <a:r>
              <a:rPr lang="es-ES" sz="1600" dirty="0" smtClean="0"/>
              <a:t>, </a:t>
            </a:r>
            <a:r>
              <a:rPr lang="es-ES" sz="1600" dirty="0" err="1" smtClean="0"/>
              <a:t>loginModel.Password</a:t>
            </a:r>
            <a:r>
              <a:rPr lang="es-ES" sz="1600" dirty="0" smtClean="0"/>
              <a:t>, </a:t>
            </a:r>
            <a:r>
              <a:rPr lang="es-ES" sz="1600" dirty="0" err="1" smtClean="0"/>
              <a:t>loginModel.RememberMe</a:t>
            </a:r>
            <a:r>
              <a:rPr lang="es-ES" sz="1600" dirty="0" smtClean="0"/>
              <a:t>, false);</a:t>
            </a:r>
          </a:p>
          <a:p>
            <a:pPr>
              <a:buNone/>
            </a:pPr>
            <a:r>
              <a:rPr lang="es-ES" sz="1600" dirty="0" smtClean="0"/>
              <a:t>               </a:t>
            </a:r>
            <a:r>
              <a:rPr lang="es-ES" sz="1600" dirty="0" err="1" smtClean="0"/>
              <a:t>if</a:t>
            </a:r>
            <a:r>
              <a:rPr lang="es-ES" sz="1600" dirty="0" smtClean="0"/>
              <a:t> (</a:t>
            </a:r>
            <a:r>
              <a:rPr lang="es-ES" sz="1600" dirty="0" err="1" smtClean="0"/>
              <a:t>result.Succeeded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               {</a:t>
            </a:r>
          </a:p>
          <a:p>
            <a:pPr>
              <a:buNone/>
            </a:pPr>
            <a:r>
              <a:rPr lang="es-ES" sz="1600" dirty="0" smtClean="0"/>
              <a:t>        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</a:t>
            </a:r>
            <a:r>
              <a:rPr lang="es-ES" sz="1600" dirty="0" err="1" smtClean="0"/>
              <a:t>RedirectToAction</a:t>
            </a:r>
            <a:r>
              <a:rPr lang="es-ES" sz="1600" dirty="0" smtClean="0"/>
              <a:t>("</a:t>
            </a:r>
            <a:r>
              <a:rPr lang="es-ES" sz="1600" dirty="0" err="1" smtClean="0"/>
              <a:t>Index</a:t>
            </a:r>
            <a:r>
              <a:rPr lang="es-ES" sz="1600" dirty="0" smtClean="0"/>
              <a:t>", "</a:t>
            </a:r>
            <a:r>
              <a:rPr lang="es-ES" sz="1600" dirty="0" err="1" smtClean="0"/>
              <a:t>Student</a:t>
            </a:r>
            <a:r>
              <a:rPr lang="es-ES" sz="1600" dirty="0" smtClean="0"/>
              <a:t>");</a:t>
            </a:r>
          </a:p>
          <a:p>
            <a:pPr>
              <a:buNone/>
            </a:pPr>
            <a:r>
              <a:rPr lang="es-ES" sz="1600" dirty="0" smtClean="0"/>
              <a:t>               }</a:t>
            </a:r>
          </a:p>
          <a:p>
            <a:pPr>
              <a:buNone/>
            </a:pPr>
            <a:r>
              <a:rPr lang="es-ES" sz="1600" dirty="0" smtClean="0"/>
              <a:t>           }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ModelState.AddModelError</a:t>
            </a:r>
            <a:r>
              <a:rPr lang="es-ES" sz="1600" dirty="0" smtClean="0"/>
              <a:t>("", "</a:t>
            </a:r>
            <a:r>
              <a:rPr lang="es-ES" sz="1600" dirty="0" err="1" smtClean="0"/>
              <a:t>Failed</a:t>
            </a:r>
            <a:r>
              <a:rPr lang="es-ES" sz="1600" dirty="0" smtClean="0"/>
              <a:t> </a:t>
            </a:r>
            <a:r>
              <a:rPr lang="es-ES" sz="1600" dirty="0" err="1" smtClean="0"/>
              <a:t>to</a:t>
            </a:r>
            <a:r>
              <a:rPr lang="es-ES" sz="1600" dirty="0" smtClean="0"/>
              <a:t> </a:t>
            </a:r>
            <a:r>
              <a:rPr lang="es-ES" sz="1600" dirty="0" err="1" smtClean="0"/>
              <a:t>Login</a:t>
            </a:r>
            <a:r>
              <a:rPr lang="es-ES" sz="1600" dirty="0" smtClean="0"/>
              <a:t>");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View();</a:t>
            </a:r>
          </a:p>
          <a:p>
            <a:pPr>
              <a:buNone/>
            </a:pPr>
            <a:r>
              <a:rPr lang="es-ES" sz="1600" dirty="0" smtClean="0"/>
              <a:t>       }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the **</a:t>
            </a:r>
            <a:r>
              <a:rPr lang="en-US" sz="1600" dirty="0" err="1" smtClean="0"/>
              <a:t>AccountController.cs</a:t>
            </a:r>
            <a:r>
              <a:rPr lang="en-US" sz="1600" dirty="0" smtClean="0"/>
              <a:t>** code window, ensure that the cursor is at the end of the **Login** action code block, press Enter twice, and then type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async</a:t>
            </a:r>
            <a:r>
              <a:rPr lang="es-ES" sz="1600" dirty="0" smtClean="0"/>
              <a:t> </a:t>
            </a:r>
            <a:r>
              <a:rPr lang="es-ES" sz="1600" dirty="0" err="1" smtClean="0"/>
              <a:t>Task</a:t>
            </a:r>
            <a:r>
              <a:rPr lang="es-ES" sz="1600" dirty="0" smtClean="0"/>
              <a:t>&lt;</a:t>
            </a:r>
            <a:r>
              <a:rPr lang="es-ES" sz="1600" dirty="0" err="1" smtClean="0"/>
              <a:t>IActionResult</a:t>
            </a:r>
            <a:r>
              <a:rPr lang="es-ES" sz="1600" dirty="0" smtClean="0"/>
              <a:t>&gt; </a:t>
            </a:r>
            <a:r>
              <a:rPr lang="es-ES" sz="1600" dirty="0" err="1" smtClean="0"/>
              <a:t>Logout</a:t>
            </a:r>
            <a:r>
              <a:rPr lang="es-ES" sz="1600" dirty="0" smtClean="0"/>
              <a:t>()</a:t>
            </a:r>
          </a:p>
          <a:p>
            <a:pPr>
              <a:buNone/>
            </a:pPr>
            <a:r>
              <a:rPr lang="es-ES" sz="1600" dirty="0" smtClean="0"/>
              <a:t>       {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await</a:t>
            </a:r>
            <a:r>
              <a:rPr lang="es-ES" sz="1600" dirty="0" smtClean="0"/>
              <a:t> _</a:t>
            </a:r>
            <a:r>
              <a:rPr lang="es-ES" sz="1600" dirty="0" err="1" smtClean="0"/>
              <a:t>signInManager.SignOutAsync</a:t>
            </a:r>
            <a:r>
              <a:rPr lang="es-ES" sz="1600" dirty="0" smtClean="0"/>
              <a:t>();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</a:t>
            </a:r>
            <a:r>
              <a:rPr lang="es-ES" sz="1600" dirty="0" err="1" smtClean="0"/>
              <a:t>RedirectToAction</a:t>
            </a:r>
            <a:r>
              <a:rPr lang="es-ES" sz="1600" dirty="0" smtClean="0"/>
              <a:t>("</a:t>
            </a:r>
            <a:r>
              <a:rPr lang="es-ES" sz="1600" dirty="0" err="1" smtClean="0"/>
              <a:t>Index</a:t>
            </a:r>
            <a:r>
              <a:rPr lang="es-ES" sz="1600" dirty="0" smtClean="0"/>
              <a:t>", "</a:t>
            </a:r>
            <a:r>
              <a:rPr lang="es-ES" sz="1600" dirty="0" err="1" smtClean="0"/>
              <a:t>Student</a:t>
            </a:r>
            <a:r>
              <a:rPr lang="es-ES" sz="1600" dirty="0" smtClean="0"/>
              <a:t>");</a:t>
            </a:r>
          </a:p>
          <a:p>
            <a:pPr>
              <a:buNone/>
            </a:pPr>
            <a:r>
              <a:rPr lang="es-ES" sz="1600" dirty="0" smtClean="0"/>
              <a:t>       }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the **</a:t>
            </a:r>
            <a:r>
              <a:rPr lang="en-US" sz="1600" dirty="0" err="1" smtClean="0"/>
              <a:t>AccountController.cs</a:t>
            </a:r>
            <a:r>
              <a:rPr lang="en-US" sz="1600" dirty="0" smtClean="0"/>
              <a:t>** code window, ensure that the cursor is at the end of the **Logout** action code block, press Enter twice, and then type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IActionResult</a:t>
            </a:r>
            <a:r>
              <a:rPr lang="es-ES" sz="1600" dirty="0" smtClean="0"/>
              <a:t> </a:t>
            </a:r>
            <a:r>
              <a:rPr lang="es-ES" sz="1600" dirty="0" err="1" smtClean="0"/>
              <a:t>Register</a:t>
            </a:r>
            <a:r>
              <a:rPr lang="es-ES" sz="1600" dirty="0" smtClean="0"/>
              <a:t>()</a:t>
            </a:r>
          </a:p>
          <a:p>
            <a:pPr>
              <a:buNone/>
            </a:pPr>
            <a:r>
              <a:rPr lang="es-ES" sz="1600" dirty="0" smtClean="0"/>
              <a:t>       {</a:t>
            </a:r>
          </a:p>
          <a:p>
            <a:pPr>
              <a:buNone/>
            </a:pPr>
            <a:r>
              <a:rPr lang="es-ES" sz="1600" dirty="0" smtClean="0"/>
              <a:t>           </a:t>
            </a:r>
            <a:r>
              <a:rPr lang="es-ES" sz="1600" dirty="0" err="1" smtClean="0"/>
              <a:t>return</a:t>
            </a:r>
            <a:r>
              <a:rPr lang="es-ES" sz="1600" dirty="0" smtClean="0"/>
              <a:t> View();</a:t>
            </a:r>
          </a:p>
          <a:p>
            <a:pPr>
              <a:buNone/>
            </a:pPr>
            <a:r>
              <a:rPr lang="es-ES" sz="1600" dirty="0" smtClean="0"/>
              <a:t>       }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80642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100" dirty="0" smtClean="0"/>
              <a:t>In </a:t>
            </a:r>
            <a:r>
              <a:rPr lang="en-US" sz="1100" dirty="0" smtClean="0"/>
              <a:t>the **</a:t>
            </a:r>
            <a:r>
              <a:rPr lang="en-US" sz="1100" dirty="0" err="1" smtClean="0"/>
              <a:t>AccountController.cs</a:t>
            </a:r>
            <a:r>
              <a:rPr lang="en-US" sz="1100" dirty="0" smtClean="0"/>
              <a:t>** code window, ensure that the cursor is at the end of the **Register** action code block, press Enter twice, and then type the following code:</a:t>
            </a:r>
          </a:p>
          <a:p>
            <a:pPr>
              <a:buNone/>
            </a:pPr>
            <a:r>
              <a:rPr lang="es-ES" sz="1100" dirty="0" smtClean="0"/>
              <a:t>  ```</a:t>
            </a:r>
            <a:r>
              <a:rPr lang="es-ES" sz="1100" dirty="0" err="1" smtClean="0"/>
              <a:t>cs</a:t>
            </a:r>
            <a:endParaRPr lang="es-ES" sz="1100" dirty="0" smtClean="0"/>
          </a:p>
          <a:p>
            <a:pPr>
              <a:buNone/>
            </a:pPr>
            <a:r>
              <a:rPr lang="es-ES" sz="1100" dirty="0" smtClean="0"/>
              <a:t>       [</a:t>
            </a:r>
            <a:r>
              <a:rPr lang="es-ES" sz="1100" dirty="0" err="1" smtClean="0"/>
              <a:t>HttpPost</a:t>
            </a:r>
            <a:r>
              <a:rPr lang="es-ES" sz="1100" dirty="0" smtClean="0"/>
              <a:t>]</a:t>
            </a:r>
          </a:p>
          <a:p>
            <a:pPr>
              <a:buNone/>
            </a:pPr>
            <a:r>
              <a:rPr lang="es-ES" sz="1100" dirty="0" smtClean="0"/>
              <a:t>       </a:t>
            </a:r>
            <a:r>
              <a:rPr lang="es-ES" sz="1100" dirty="0" err="1" smtClean="0"/>
              <a:t>public</a:t>
            </a:r>
            <a:r>
              <a:rPr lang="es-ES" sz="1100" dirty="0" smtClean="0"/>
              <a:t> </a:t>
            </a:r>
            <a:r>
              <a:rPr lang="es-ES" sz="1100" dirty="0" err="1" smtClean="0"/>
              <a:t>async</a:t>
            </a:r>
            <a:r>
              <a:rPr lang="es-ES" sz="1100" dirty="0" smtClean="0"/>
              <a:t> </a:t>
            </a:r>
            <a:r>
              <a:rPr lang="es-ES" sz="1100" dirty="0" err="1" smtClean="0"/>
              <a:t>Task</a:t>
            </a:r>
            <a:r>
              <a:rPr lang="es-ES" sz="1100" dirty="0" smtClean="0"/>
              <a:t>&lt;</a:t>
            </a:r>
            <a:r>
              <a:rPr lang="es-ES" sz="1100" dirty="0" err="1" smtClean="0"/>
              <a:t>IActionResult</a:t>
            </a:r>
            <a:r>
              <a:rPr lang="es-ES" sz="1100" dirty="0" smtClean="0"/>
              <a:t>&gt; </a:t>
            </a:r>
            <a:r>
              <a:rPr lang="es-ES" sz="1100" dirty="0" err="1" smtClean="0"/>
              <a:t>Register</a:t>
            </a:r>
            <a:r>
              <a:rPr lang="es-ES" sz="1100" dirty="0" smtClean="0"/>
              <a:t>(</a:t>
            </a:r>
            <a:r>
              <a:rPr lang="es-ES" sz="1100" dirty="0" err="1" smtClean="0"/>
              <a:t>RegisterViewModel</a:t>
            </a:r>
            <a:r>
              <a:rPr lang="es-ES" sz="1100" dirty="0" smtClean="0"/>
              <a:t> </a:t>
            </a:r>
            <a:r>
              <a:rPr lang="es-ES" sz="1100" dirty="0" err="1" smtClean="0"/>
              <a:t>registerModel</a:t>
            </a:r>
            <a:r>
              <a:rPr lang="es-ES" sz="1100" dirty="0" smtClean="0"/>
              <a:t>)</a:t>
            </a:r>
          </a:p>
          <a:p>
            <a:pPr>
              <a:buNone/>
            </a:pPr>
            <a:r>
              <a:rPr lang="es-ES" sz="1100" dirty="0" smtClean="0"/>
              <a:t>       {</a:t>
            </a:r>
          </a:p>
          <a:p>
            <a:pPr>
              <a:buNone/>
            </a:pPr>
            <a:r>
              <a:rPr lang="es-ES" sz="1100" dirty="0" smtClean="0"/>
              <a:t>           </a:t>
            </a:r>
            <a:r>
              <a:rPr lang="es-ES" sz="1100" dirty="0" err="1" smtClean="0"/>
              <a:t>if</a:t>
            </a:r>
            <a:r>
              <a:rPr lang="es-ES" sz="1100" dirty="0" smtClean="0"/>
              <a:t> (</a:t>
            </a:r>
            <a:r>
              <a:rPr lang="es-ES" sz="1100" dirty="0" err="1" smtClean="0"/>
              <a:t>ModelState.IsValid</a:t>
            </a:r>
            <a:r>
              <a:rPr lang="es-ES" sz="1100" dirty="0" smtClean="0"/>
              <a:t>)</a:t>
            </a:r>
          </a:p>
          <a:p>
            <a:pPr>
              <a:buNone/>
            </a:pPr>
            <a:r>
              <a:rPr lang="es-ES" sz="1100" dirty="0" smtClean="0"/>
              <a:t>           {</a:t>
            </a:r>
          </a:p>
          <a:p>
            <a:pPr>
              <a:buNone/>
            </a:pPr>
            <a:r>
              <a:rPr lang="es-ES" sz="1100" dirty="0" smtClean="0"/>
              <a:t>               </a:t>
            </a:r>
            <a:r>
              <a:rPr lang="es-ES" sz="1100" dirty="0" err="1" smtClean="0"/>
              <a:t>Student</a:t>
            </a:r>
            <a:r>
              <a:rPr lang="es-ES" sz="1100" dirty="0" smtClean="0"/>
              <a:t> </a:t>
            </a:r>
            <a:r>
              <a:rPr lang="es-ES" sz="1100" dirty="0" err="1" smtClean="0"/>
              <a:t>student</a:t>
            </a:r>
            <a:r>
              <a:rPr lang="es-ES" sz="1100" dirty="0" smtClean="0"/>
              <a:t> = new </a:t>
            </a:r>
            <a:r>
              <a:rPr lang="es-ES" sz="1100" dirty="0" err="1" smtClean="0"/>
              <a:t>Student</a:t>
            </a:r>
            <a:endParaRPr lang="es-ES" sz="1100" dirty="0" smtClean="0"/>
          </a:p>
          <a:p>
            <a:pPr>
              <a:buNone/>
            </a:pPr>
            <a:r>
              <a:rPr lang="es-ES" sz="1100" dirty="0" smtClean="0"/>
              <a:t>               {</a:t>
            </a:r>
          </a:p>
          <a:p>
            <a:pPr>
              <a:buNone/>
            </a:pPr>
            <a:r>
              <a:rPr lang="es-ES" sz="1100" dirty="0" smtClean="0"/>
              <a:t>                   </a:t>
            </a:r>
            <a:r>
              <a:rPr lang="es-ES" sz="1100" dirty="0" err="1" smtClean="0"/>
              <a:t>FirstName</a:t>
            </a:r>
            <a:r>
              <a:rPr lang="es-ES" sz="1100" dirty="0" smtClean="0"/>
              <a:t> = </a:t>
            </a:r>
            <a:r>
              <a:rPr lang="es-ES" sz="1100" dirty="0" err="1" smtClean="0"/>
              <a:t>registerModel.FirstName</a:t>
            </a:r>
            <a:r>
              <a:rPr lang="es-ES" sz="1100" dirty="0" smtClean="0"/>
              <a:t>,</a:t>
            </a:r>
          </a:p>
          <a:p>
            <a:pPr>
              <a:buNone/>
            </a:pPr>
            <a:r>
              <a:rPr lang="es-ES" sz="1100" dirty="0" smtClean="0"/>
              <a:t>                   </a:t>
            </a:r>
            <a:r>
              <a:rPr lang="es-ES" sz="1100" dirty="0" err="1" smtClean="0"/>
              <a:t>LastName</a:t>
            </a:r>
            <a:r>
              <a:rPr lang="es-ES" sz="1100" dirty="0" smtClean="0"/>
              <a:t> = </a:t>
            </a:r>
            <a:r>
              <a:rPr lang="es-ES" sz="1100" dirty="0" err="1" smtClean="0"/>
              <a:t>registerModel.LastName</a:t>
            </a:r>
            <a:r>
              <a:rPr lang="es-ES" sz="1100" dirty="0" smtClean="0"/>
              <a:t>,</a:t>
            </a:r>
          </a:p>
          <a:p>
            <a:pPr>
              <a:buNone/>
            </a:pPr>
            <a:r>
              <a:rPr lang="es-ES" sz="1100" dirty="0" smtClean="0"/>
              <a:t>                   </a:t>
            </a:r>
            <a:r>
              <a:rPr lang="es-ES" sz="1100" dirty="0" err="1" smtClean="0"/>
              <a:t>UserName</a:t>
            </a:r>
            <a:r>
              <a:rPr lang="es-ES" sz="1100" dirty="0" smtClean="0"/>
              <a:t> = </a:t>
            </a:r>
            <a:r>
              <a:rPr lang="es-ES" sz="1100" dirty="0" err="1" smtClean="0"/>
              <a:t>registerModel.UserName</a:t>
            </a:r>
            <a:r>
              <a:rPr lang="es-ES" sz="1100" dirty="0" smtClean="0"/>
              <a:t>,</a:t>
            </a:r>
          </a:p>
          <a:p>
            <a:pPr>
              <a:buNone/>
            </a:pPr>
            <a:r>
              <a:rPr lang="es-ES" sz="1100" dirty="0" smtClean="0"/>
              <a:t>                   </a:t>
            </a:r>
            <a:r>
              <a:rPr lang="es-ES" sz="1100" dirty="0" err="1" smtClean="0"/>
              <a:t>PhoneNumber</a:t>
            </a:r>
            <a:r>
              <a:rPr lang="es-ES" sz="1100" dirty="0" smtClean="0"/>
              <a:t> = </a:t>
            </a:r>
            <a:r>
              <a:rPr lang="es-ES" sz="1100" dirty="0" err="1" smtClean="0"/>
              <a:t>registerModel.PhoneNumber</a:t>
            </a:r>
            <a:r>
              <a:rPr lang="es-ES" sz="1100" dirty="0" smtClean="0"/>
              <a:t>,</a:t>
            </a:r>
          </a:p>
          <a:p>
            <a:pPr>
              <a:buNone/>
            </a:pPr>
            <a:r>
              <a:rPr lang="es-ES" sz="1100" dirty="0" smtClean="0"/>
              <a:t>                   Email = </a:t>
            </a:r>
            <a:r>
              <a:rPr lang="es-ES" sz="1100" dirty="0" err="1" smtClean="0"/>
              <a:t>registerModel.Email</a:t>
            </a:r>
            <a:endParaRPr lang="es-ES" sz="1100" dirty="0" smtClean="0"/>
          </a:p>
          <a:p>
            <a:pPr>
              <a:buNone/>
            </a:pPr>
            <a:r>
              <a:rPr lang="es-ES" sz="1100" dirty="0" smtClean="0"/>
              <a:t>               };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               </a:t>
            </a:r>
            <a:r>
              <a:rPr lang="en-US" sz="1100" dirty="0" err="1" smtClean="0"/>
              <a:t>var</a:t>
            </a:r>
            <a:r>
              <a:rPr lang="en-US" sz="1100" dirty="0" smtClean="0"/>
              <a:t> result = await _</a:t>
            </a:r>
            <a:r>
              <a:rPr lang="en-US" sz="1100" dirty="0" err="1" smtClean="0"/>
              <a:t>userManager.CreateAsync</a:t>
            </a:r>
            <a:r>
              <a:rPr lang="en-US" sz="1100" dirty="0" smtClean="0"/>
              <a:t>(student, </a:t>
            </a:r>
            <a:r>
              <a:rPr lang="en-US" sz="1100" dirty="0" err="1" smtClean="0"/>
              <a:t>registerModel.Password</a:t>
            </a:r>
            <a:r>
              <a:rPr lang="en-US" sz="1100" dirty="0" smtClean="0"/>
              <a:t>);</a:t>
            </a:r>
          </a:p>
          <a:p>
            <a:pPr>
              <a:buNone/>
            </a:pPr>
            <a:r>
              <a:rPr lang="es-ES" sz="1100" dirty="0" smtClean="0"/>
              <a:t>               </a:t>
            </a:r>
            <a:r>
              <a:rPr lang="es-ES" sz="1100" dirty="0" err="1" smtClean="0"/>
              <a:t>if</a:t>
            </a:r>
            <a:r>
              <a:rPr lang="es-ES" sz="1100" dirty="0" smtClean="0"/>
              <a:t> (</a:t>
            </a:r>
            <a:r>
              <a:rPr lang="es-ES" sz="1100" dirty="0" err="1" smtClean="0"/>
              <a:t>result.Succeeded</a:t>
            </a:r>
            <a:r>
              <a:rPr lang="es-ES" sz="1100" dirty="0" smtClean="0"/>
              <a:t>)</a:t>
            </a:r>
          </a:p>
          <a:p>
            <a:pPr>
              <a:buNone/>
            </a:pPr>
            <a:r>
              <a:rPr lang="es-ES" sz="1100" dirty="0" smtClean="0"/>
              <a:t>               {</a:t>
            </a:r>
          </a:p>
          <a:p>
            <a:pPr>
              <a:buNone/>
            </a:pPr>
            <a:r>
              <a:rPr lang="es-ES" sz="1100" dirty="0" smtClean="0"/>
              <a:t>                   </a:t>
            </a:r>
            <a:r>
              <a:rPr lang="es-ES" sz="1100" dirty="0" err="1" smtClean="0"/>
              <a:t>return</a:t>
            </a:r>
            <a:r>
              <a:rPr lang="es-ES" sz="1100" dirty="0" smtClean="0"/>
              <a:t> </a:t>
            </a:r>
            <a:r>
              <a:rPr lang="es-ES" sz="1100" dirty="0" err="1" smtClean="0"/>
              <a:t>RedirectToAction</a:t>
            </a:r>
            <a:r>
              <a:rPr lang="es-ES" sz="1100" dirty="0" smtClean="0"/>
              <a:t>("</a:t>
            </a:r>
            <a:r>
              <a:rPr lang="es-ES" sz="1100" dirty="0" err="1" smtClean="0"/>
              <a:t>Login</a:t>
            </a:r>
            <a:r>
              <a:rPr lang="es-ES" sz="1100" dirty="0" smtClean="0"/>
              <a:t>", "</a:t>
            </a:r>
            <a:r>
              <a:rPr lang="es-ES" sz="1100" dirty="0" err="1" smtClean="0"/>
              <a:t>Account</a:t>
            </a:r>
            <a:r>
              <a:rPr lang="es-ES" sz="1100" dirty="0" smtClean="0"/>
              <a:t>");</a:t>
            </a:r>
          </a:p>
          <a:p>
            <a:pPr>
              <a:buNone/>
            </a:pPr>
            <a:r>
              <a:rPr lang="es-ES" sz="1100" dirty="0" smtClean="0"/>
              <a:t>               }</a:t>
            </a:r>
          </a:p>
          <a:p>
            <a:pPr>
              <a:buNone/>
            </a:pPr>
            <a:r>
              <a:rPr lang="sv-SE" sz="1100" dirty="0" smtClean="0"/>
              <a:t>               foreach (var error in result.Errors)</a:t>
            </a:r>
          </a:p>
          <a:p>
            <a:pPr>
              <a:buNone/>
            </a:pPr>
            <a:r>
              <a:rPr lang="es-ES" sz="1100" dirty="0" smtClean="0"/>
              <a:t>               {</a:t>
            </a:r>
          </a:p>
          <a:p>
            <a:pPr>
              <a:buNone/>
            </a:pPr>
            <a:r>
              <a:rPr lang="es-ES" sz="1100" dirty="0" smtClean="0"/>
              <a:t>                   </a:t>
            </a:r>
            <a:r>
              <a:rPr lang="es-ES" sz="1100" dirty="0" err="1" smtClean="0"/>
              <a:t>ModelState.AddModelError</a:t>
            </a:r>
            <a:r>
              <a:rPr lang="es-ES" sz="1100" dirty="0" smtClean="0"/>
              <a:t>("", </a:t>
            </a:r>
            <a:r>
              <a:rPr lang="es-ES" sz="1100" dirty="0" err="1" smtClean="0"/>
              <a:t>error.Description</a:t>
            </a:r>
            <a:r>
              <a:rPr lang="es-ES" sz="1100" dirty="0" smtClean="0"/>
              <a:t>);</a:t>
            </a:r>
          </a:p>
          <a:p>
            <a:pPr>
              <a:buNone/>
            </a:pPr>
            <a:r>
              <a:rPr lang="es-ES" sz="1100" dirty="0" smtClean="0"/>
              <a:t>               }</a:t>
            </a:r>
          </a:p>
          <a:p>
            <a:pPr>
              <a:buNone/>
            </a:pPr>
            <a:r>
              <a:rPr lang="es-ES" sz="1100" dirty="0" smtClean="0"/>
              <a:t>           }</a:t>
            </a:r>
          </a:p>
          <a:p>
            <a:pPr>
              <a:buNone/>
            </a:pPr>
            <a:r>
              <a:rPr lang="es-ES" sz="1100" dirty="0" smtClean="0"/>
              <a:t>           </a:t>
            </a:r>
            <a:r>
              <a:rPr lang="es-ES" sz="1100" dirty="0" err="1" smtClean="0"/>
              <a:t>return</a:t>
            </a:r>
            <a:r>
              <a:rPr lang="es-ES" sz="1100" dirty="0" smtClean="0"/>
              <a:t> View();</a:t>
            </a:r>
          </a:p>
          <a:p>
            <a:pPr>
              <a:buNone/>
            </a:pPr>
            <a:r>
              <a:rPr lang="es-ES" sz="1100" dirty="0" smtClean="0"/>
              <a:t>       }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endParaRPr lang="es-ES" sz="1100" dirty="0" smtClean="0"/>
          </a:p>
          <a:p>
            <a:pPr marL="742950" indent="-742950">
              <a:buNone/>
            </a:pPr>
            <a:endParaRPr lang="es-ES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1285860"/>
            <a:ext cx="8610600" cy="53835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dirty="0" smtClean="0"/>
              <a:t>In </a:t>
            </a:r>
            <a:r>
              <a:rPr lang="en-US" sz="2400" dirty="0" smtClean="0"/>
              <a:t>the **</a:t>
            </a:r>
            <a:r>
              <a:rPr lang="en-US" sz="2400" dirty="0" err="1" smtClean="0"/>
              <a:t>IdentityExample</a:t>
            </a:r>
            <a:r>
              <a:rPr lang="en-US" sz="2400" dirty="0" smtClean="0"/>
              <a:t> - Microsoft Visual Studio** window, on the **DEBUG** menu, click **Start Without Debugging**.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In </a:t>
            </a:r>
            <a:r>
              <a:rPr lang="en-US" sz="2400" dirty="0" smtClean="0"/>
              <a:t>the menu bar, click **Student Portal**.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      &gt;**Note**: The **Student Portal** page is only for authorized users; therefore, you are redirected to the login page.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marL="742950" indent="-74295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r>
              <a:rPr lang="en-US" sz="4800" dirty="0" smtClean="0"/>
              <a:t>CLASE 5 – SEGURIDAD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3200" b="1" dirty="0" smtClean="0"/>
          </a:p>
          <a:p>
            <a:r>
              <a:rPr lang="es-ES" sz="3200" b="1" dirty="0" smtClean="0"/>
              <a:t>Seguridad e identidad</a:t>
            </a:r>
          </a:p>
          <a:p>
            <a:endParaRPr lang="es-ES" sz="3200" b="1" dirty="0" smtClean="0"/>
          </a:p>
          <a:p>
            <a:r>
              <a:rPr lang="es-ES" sz="3200" b="1" dirty="0" smtClean="0"/>
              <a:t>Demos</a:t>
            </a:r>
          </a:p>
          <a:p>
            <a:endParaRPr lang="es-ES" sz="3200" b="1" dirty="0" smtClean="0"/>
          </a:p>
          <a:p>
            <a:r>
              <a:rPr lang="es-ES" sz="3200" b="1" dirty="0" smtClean="0"/>
              <a:t>Uso de </a:t>
            </a:r>
            <a:r>
              <a:rPr lang="es-ES" sz="3200" b="1" dirty="0" err="1" smtClean="0"/>
              <a:t>Tokens</a:t>
            </a:r>
            <a:r>
              <a:rPr lang="es-ES" sz="3200" b="1" dirty="0" smtClean="0"/>
              <a:t> cómo mecanismo de autenticación</a:t>
            </a:r>
          </a:p>
          <a:p>
            <a:endParaRPr lang="es-ES" sz="3200" b="1" dirty="0" smtClean="0"/>
          </a:p>
          <a:p>
            <a:pPr marL="742950" indent="-742950">
              <a:buNone/>
            </a:pPr>
            <a:endParaRPr lang="es-AR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**Login** page, click **Register**.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**Register** page, in the **First Name** box, type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nombre</a:t>
            </a:r>
            <a:endParaRPr lang="en-U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**Register** page, in the **Last Name** box, type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apellido</a:t>
            </a:r>
            <a:endParaRPr lang="en-U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**Register** page, in the **Phone Number** box, type </a:t>
            </a:r>
            <a:r>
              <a:rPr lang="en-US" sz="2400" dirty="0" err="1" smtClean="0"/>
              <a:t>telefono</a:t>
            </a:r>
            <a:endParaRPr lang="en-U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**Register** page, in the **Email** box, type  email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marL="742950" indent="-74295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smtClean="0"/>
              <a:t>Demo manejo de seguridad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**Register** page, in the **User Name** box, type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</a:t>
            </a:r>
            <a:r>
              <a:rPr lang="en-US" sz="2400" dirty="0" err="1" smtClean="0"/>
              <a:t>usuario</a:t>
            </a:r>
            <a:endParaRPr lang="en-U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**Register** page, in the **Password** box, type **</a:t>
            </a:r>
            <a:r>
              <a:rPr lang="en-US" sz="2400" dirty="0" smtClean="0">
                <a:solidFill>
                  <a:srgbClr val="FF0000"/>
                </a:solidFill>
              </a:rPr>
              <a:t>123qwe!@#QWE</a:t>
            </a:r>
            <a:r>
              <a:rPr lang="en-US" sz="2400" dirty="0" smtClean="0"/>
              <a:t>**, and then click **Register**.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**Login** page, in the **User Name** box, type el </a:t>
            </a:r>
            <a:r>
              <a:rPr lang="en-US" sz="2400" dirty="0" err="1" smtClean="0"/>
              <a:t>usuario</a:t>
            </a:r>
            <a:r>
              <a:rPr lang="en-US" sz="2400" dirty="0" smtClean="0"/>
              <a:t> registered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On </a:t>
            </a:r>
            <a:r>
              <a:rPr lang="en-US" sz="2400" dirty="0" smtClean="0"/>
              <a:t>the **Login** page, in the **Password** box, type **</a:t>
            </a:r>
            <a:r>
              <a:rPr lang="en-US" sz="2400" dirty="0" smtClean="0">
                <a:solidFill>
                  <a:srgbClr val="FF0000"/>
                </a:solidFill>
              </a:rPr>
              <a:t>123qwe!@#QWE</a:t>
            </a:r>
            <a:r>
              <a:rPr lang="en-US" sz="2400" dirty="0" smtClean="0"/>
              <a:t>**, and then click **Login**.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n-US" sz="2400" dirty="0" smtClean="0"/>
              <a:t>      &gt;**Note**: Examine the page; you have been authorized to enter the **Student Portal** page.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marL="742950" indent="-74295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err="1" smtClean="0"/>
              <a:t>Authorizacion</a:t>
            </a:r>
            <a:r>
              <a:rPr lang="es-ES" sz="3600" b="1" dirty="0" smtClean="0"/>
              <a:t> en ASP.NET </a:t>
            </a:r>
            <a:r>
              <a:rPr lang="es-ES" sz="3600" b="1" dirty="0" err="1" smtClean="0"/>
              <a:t>Core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600" dirty="0" smtClean="0"/>
              <a:t>Abrir 02_AuthorizeExample_begin\</a:t>
            </a:r>
            <a:r>
              <a:rPr lang="es-ES" sz="1600" dirty="0" err="1" smtClean="0"/>
              <a:t>IdentityExample</a:t>
            </a: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the **</a:t>
            </a:r>
            <a:r>
              <a:rPr lang="en-US" sz="1600" dirty="0" err="1" smtClean="0"/>
              <a:t>Startup.cs</a:t>
            </a:r>
            <a:r>
              <a:rPr lang="en-US" sz="1600" dirty="0" smtClean="0"/>
              <a:t>** code window, locate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Microsoft.Extensions.DependencyInjection</a:t>
            </a:r>
            <a:r>
              <a:rPr lang="es-ES" sz="1600" dirty="0" smtClean="0"/>
              <a:t>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Ensure </a:t>
            </a:r>
            <a:r>
              <a:rPr lang="en-US" sz="1600" dirty="0" smtClean="0"/>
              <a:t>that the cursor is at the end of the **</a:t>
            </a:r>
            <a:r>
              <a:rPr lang="en-US" sz="1600" dirty="0" err="1" smtClean="0"/>
              <a:t>Microsoft.Extensions.DependencyInjection</a:t>
            </a:r>
            <a:r>
              <a:rPr lang="en-US" sz="1600" dirty="0" smtClean="0"/>
              <a:t>** namespace, press Enter, and then type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Microsoft.AspNetCore.Identity</a:t>
            </a:r>
            <a:r>
              <a:rPr lang="es-ES" sz="1600" dirty="0" smtClean="0"/>
              <a:t>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the **</a:t>
            </a:r>
            <a:r>
              <a:rPr lang="en-US" sz="1600" dirty="0" err="1" smtClean="0"/>
              <a:t>Startup.cs</a:t>
            </a:r>
            <a:r>
              <a:rPr lang="en-US" sz="1600" dirty="0" smtClean="0"/>
              <a:t>** code window, select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</a:t>
            </a:r>
            <a:r>
              <a:rPr lang="es-ES" sz="1600" dirty="0" err="1" smtClean="0"/>
              <a:t>services.AddDefaultIdentity</a:t>
            </a:r>
            <a:r>
              <a:rPr lang="es-ES" sz="1600" dirty="0" smtClean="0"/>
              <a:t>&lt;</a:t>
            </a:r>
            <a:r>
              <a:rPr lang="es-ES" sz="1600" dirty="0" err="1" smtClean="0"/>
              <a:t>Student</a:t>
            </a:r>
            <a:r>
              <a:rPr lang="es-ES" sz="1600" dirty="0" smtClean="0"/>
              <a:t>&gt;(</a:t>
            </a:r>
            <a:r>
              <a:rPr lang="es-ES" sz="1600" dirty="0" err="1" smtClean="0"/>
              <a:t>options</a:t>
            </a:r>
            <a:r>
              <a:rPr lang="es-ES" sz="1600" dirty="0" smtClean="0"/>
              <a:t> =&gt;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Replace </a:t>
            </a:r>
            <a:r>
              <a:rPr lang="en-US" sz="1600" dirty="0" smtClean="0"/>
              <a:t>the selected code with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</a:t>
            </a:r>
            <a:r>
              <a:rPr lang="es-ES" sz="1600" dirty="0" err="1" smtClean="0">
                <a:solidFill>
                  <a:srgbClr val="FF0000"/>
                </a:solidFill>
              </a:rPr>
              <a:t>services.AddIdentity</a:t>
            </a:r>
            <a:r>
              <a:rPr lang="es-ES" sz="1600" dirty="0" smtClean="0">
                <a:solidFill>
                  <a:srgbClr val="FF0000"/>
                </a:solidFill>
              </a:rPr>
              <a:t>&lt;</a:t>
            </a:r>
            <a:r>
              <a:rPr lang="es-ES" sz="1600" dirty="0" err="1" smtClean="0">
                <a:solidFill>
                  <a:srgbClr val="FF0000"/>
                </a:solidFill>
              </a:rPr>
              <a:t>Student</a:t>
            </a:r>
            <a:r>
              <a:rPr lang="es-ES" sz="1600" dirty="0" smtClean="0">
                <a:solidFill>
                  <a:srgbClr val="FF0000"/>
                </a:solidFill>
              </a:rPr>
              <a:t>, </a:t>
            </a:r>
            <a:r>
              <a:rPr lang="es-ES" sz="1600" dirty="0" err="1" smtClean="0">
                <a:solidFill>
                  <a:srgbClr val="FF0000"/>
                </a:solidFill>
              </a:rPr>
              <a:t>IdentityRole</a:t>
            </a:r>
            <a:r>
              <a:rPr lang="es-ES" sz="1600" dirty="0" smtClean="0">
                <a:solidFill>
                  <a:srgbClr val="FF0000"/>
                </a:solidFill>
              </a:rPr>
              <a:t>&gt;(</a:t>
            </a:r>
            <a:r>
              <a:rPr lang="es-ES" sz="1600" dirty="0" err="1" smtClean="0">
                <a:solidFill>
                  <a:srgbClr val="FF0000"/>
                </a:solidFill>
              </a:rPr>
              <a:t>options</a:t>
            </a:r>
            <a:r>
              <a:rPr lang="es-ES" sz="1600" dirty="0" smtClean="0">
                <a:solidFill>
                  <a:srgbClr val="FF0000"/>
                </a:solidFill>
              </a:rPr>
              <a:t> =&gt;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err="1" smtClean="0"/>
              <a:t>Authorizacion</a:t>
            </a:r>
            <a:r>
              <a:rPr lang="es-ES" sz="3600" b="1" dirty="0" smtClean="0"/>
              <a:t> en ASP.NET </a:t>
            </a:r>
            <a:r>
              <a:rPr lang="es-ES" sz="3600" b="1" dirty="0" err="1" smtClean="0"/>
              <a:t>Core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In </a:t>
            </a:r>
            <a:r>
              <a:rPr lang="en-US" sz="1600" dirty="0" smtClean="0"/>
              <a:t>the **</a:t>
            </a:r>
            <a:r>
              <a:rPr lang="en-US" sz="1600" dirty="0" err="1" smtClean="0"/>
              <a:t>IdentityExample</a:t>
            </a:r>
            <a:r>
              <a:rPr lang="en-US" sz="1600" dirty="0" smtClean="0"/>
              <a:t> - Microsoft Visual Studio** window, in Solution Explorer, expand **Controllers**, and then click **</a:t>
            </a:r>
            <a:r>
              <a:rPr lang="en-US" sz="1600" dirty="0" err="1" smtClean="0"/>
              <a:t>StudentController.cs</a:t>
            </a:r>
            <a:r>
              <a:rPr lang="en-US" sz="1600" dirty="0" smtClean="0"/>
              <a:t>**.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15. In the **</a:t>
            </a:r>
            <a:r>
              <a:rPr lang="en-US" sz="1600" dirty="0" err="1" smtClean="0"/>
              <a:t>StudentController.cs</a:t>
            </a:r>
            <a:r>
              <a:rPr lang="en-US" sz="1600" dirty="0" smtClean="0"/>
              <a:t>** code window, locate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Microsoft.AspNetCore.Mvc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```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n-US" sz="1600" dirty="0" smtClean="0"/>
              <a:t>16. Ensure that the cursor is at the end of the **</a:t>
            </a:r>
            <a:r>
              <a:rPr lang="en-US" sz="1600" dirty="0" err="1" smtClean="0"/>
              <a:t>Microsoft.AspNetCore.Mvc</a:t>
            </a:r>
            <a:r>
              <a:rPr lang="en-US" sz="1600" dirty="0" smtClean="0"/>
              <a:t>** namespace, press Enter, and then type the following code:</a:t>
            </a:r>
          </a:p>
          <a:p>
            <a:pPr>
              <a:buNone/>
            </a:pPr>
            <a:r>
              <a:rPr lang="es-ES" sz="1600" dirty="0" smtClean="0"/>
              <a:t>  ```</a:t>
            </a:r>
            <a:r>
              <a:rPr lang="es-ES" sz="1600" dirty="0" err="1" smtClean="0"/>
              <a:t>cs</a:t>
            </a: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Microsoft.AspNetCore.Authorization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smtClean="0"/>
              <a:t>      </a:t>
            </a: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IdentityExample.Data</a:t>
            </a:r>
            <a:r>
              <a:rPr lang="es-ES" sz="1600" dirty="0" smtClean="0"/>
              <a:t>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endParaRPr lang="es-ES" sz="1600" dirty="0" smtClean="0"/>
          </a:p>
          <a:p>
            <a:pPr marL="742950" indent="-742950">
              <a:buNone/>
            </a:pP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err="1" smtClean="0"/>
              <a:t>Authorizacion</a:t>
            </a:r>
            <a:r>
              <a:rPr lang="es-ES" sz="3600" b="1" dirty="0" smtClean="0"/>
              <a:t> en ASP.NET </a:t>
            </a:r>
            <a:r>
              <a:rPr lang="es-ES" sz="3600" b="1" dirty="0" err="1" smtClean="0"/>
              <a:t>Core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In </a:t>
            </a:r>
            <a:r>
              <a:rPr lang="en-US" sz="1100" dirty="0" smtClean="0"/>
              <a:t>the **</a:t>
            </a:r>
            <a:r>
              <a:rPr lang="en-US" sz="1100" dirty="0" err="1" smtClean="0"/>
              <a:t>StudentController.cs</a:t>
            </a:r>
            <a:r>
              <a:rPr lang="en-US" sz="1100" dirty="0" smtClean="0"/>
              <a:t>** code window, select the following code:</a:t>
            </a:r>
          </a:p>
          <a:p>
            <a:pPr>
              <a:buNone/>
            </a:pPr>
            <a:r>
              <a:rPr lang="es-ES" sz="1100" dirty="0" smtClean="0"/>
              <a:t>         </a:t>
            </a:r>
            <a:r>
              <a:rPr lang="es-ES" sz="1100" dirty="0" err="1" smtClean="0"/>
              <a:t>public</a:t>
            </a:r>
            <a:r>
              <a:rPr lang="es-ES" sz="1100" dirty="0" smtClean="0"/>
              <a:t> </a:t>
            </a:r>
            <a:r>
              <a:rPr lang="es-ES" sz="1100" dirty="0" err="1" smtClean="0"/>
              <a:t>IActionResult</a:t>
            </a:r>
            <a:r>
              <a:rPr lang="es-ES" sz="1100" dirty="0" smtClean="0"/>
              <a:t> </a:t>
            </a:r>
            <a:r>
              <a:rPr lang="es-ES" sz="1100" dirty="0" err="1" smtClean="0"/>
              <a:t>Index</a:t>
            </a:r>
            <a:r>
              <a:rPr lang="es-ES" sz="1100" dirty="0" smtClean="0"/>
              <a:t>()</a:t>
            </a:r>
          </a:p>
          <a:p>
            <a:pPr>
              <a:buNone/>
            </a:pPr>
            <a:r>
              <a:rPr lang="es-ES" sz="1100" dirty="0" smtClean="0"/>
              <a:t>       {</a:t>
            </a:r>
          </a:p>
          <a:p>
            <a:pPr>
              <a:buNone/>
            </a:pPr>
            <a:r>
              <a:rPr lang="es-ES" sz="1100" dirty="0" smtClean="0"/>
              <a:t>           </a:t>
            </a:r>
            <a:r>
              <a:rPr lang="es-ES" sz="1100" dirty="0" err="1" smtClean="0"/>
              <a:t>if</a:t>
            </a:r>
            <a:r>
              <a:rPr lang="es-ES" sz="1100" dirty="0" smtClean="0"/>
              <a:t> (!</a:t>
            </a:r>
            <a:r>
              <a:rPr lang="es-ES" sz="1100" dirty="0" err="1" smtClean="0"/>
              <a:t>this.User.Identity.IsAuthenticated</a:t>
            </a:r>
            <a:r>
              <a:rPr lang="es-ES" sz="1100" dirty="0" smtClean="0"/>
              <a:t>)</a:t>
            </a:r>
          </a:p>
          <a:p>
            <a:pPr>
              <a:buNone/>
            </a:pPr>
            <a:r>
              <a:rPr lang="es-ES" sz="1100" dirty="0" smtClean="0"/>
              <a:t>           {</a:t>
            </a:r>
          </a:p>
          <a:p>
            <a:pPr>
              <a:buNone/>
            </a:pPr>
            <a:r>
              <a:rPr lang="es-ES" sz="1100" dirty="0" smtClean="0"/>
              <a:t>               </a:t>
            </a:r>
            <a:r>
              <a:rPr lang="es-ES" sz="1100" dirty="0" err="1" smtClean="0"/>
              <a:t>return</a:t>
            </a:r>
            <a:r>
              <a:rPr lang="es-ES" sz="1100" dirty="0" smtClean="0"/>
              <a:t> </a:t>
            </a:r>
            <a:r>
              <a:rPr lang="es-ES" sz="1100" dirty="0" err="1" smtClean="0"/>
              <a:t>RedirectToAction</a:t>
            </a:r>
            <a:r>
              <a:rPr lang="es-ES" sz="1100" dirty="0" smtClean="0"/>
              <a:t>("</a:t>
            </a:r>
            <a:r>
              <a:rPr lang="es-ES" sz="1100" dirty="0" err="1" smtClean="0"/>
              <a:t>Login</a:t>
            </a:r>
            <a:r>
              <a:rPr lang="es-ES" sz="1100" dirty="0" smtClean="0"/>
              <a:t>", "</a:t>
            </a:r>
            <a:r>
              <a:rPr lang="es-ES" sz="1100" dirty="0" err="1" smtClean="0"/>
              <a:t>Account</a:t>
            </a:r>
            <a:r>
              <a:rPr lang="es-ES" sz="1100" dirty="0" smtClean="0"/>
              <a:t>");</a:t>
            </a:r>
          </a:p>
          <a:p>
            <a:pPr>
              <a:buNone/>
            </a:pPr>
            <a:r>
              <a:rPr lang="es-ES" sz="1100" dirty="0" smtClean="0"/>
              <a:t>           }</a:t>
            </a:r>
          </a:p>
          <a:p>
            <a:pPr>
              <a:buNone/>
            </a:pPr>
            <a:r>
              <a:rPr lang="es-ES" sz="1100" dirty="0" smtClean="0"/>
              <a:t>           </a:t>
            </a:r>
            <a:r>
              <a:rPr lang="es-ES" sz="1100" dirty="0" err="1" smtClean="0"/>
              <a:t>return</a:t>
            </a:r>
            <a:r>
              <a:rPr lang="es-ES" sz="1100" dirty="0" smtClean="0"/>
              <a:t> View();</a:t>
            </a:r>
          </a:p>
          <a:p>
            <a:pPr>
              <a:buNone/>
            </a:pPr>
            <a:r>
              <a:rPr lang="es-ES" sz="1100" dirty="0" smtClean="0"/>
              <a:t>       }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Replace </a:t>
            </a:r>
            <a:r>
              <a:rPr lang="en-US" sz="1100" dirty="0" smtClean="0"/>
              <a:t>the selected code with the following code:</a:t>
            </a:r>
          </a:p>
          <a:p>
            <a:pPr>
              <a:buNone/>
            </a:pPr>
            <a:r>
              <a:rPr lang="es-ES" sz="1100" dirty="0" err="1" smtClean="0">
                <a:solidFill>
                  <a:srgbClr val="FF0000"/>
                </a:solidFill>
              </a:rPr>
              <a:t>private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 err="1" smtClean="0">
                <a:solidFill>
                  <a:srgbClr val="FF0000"/>
                </a:solidFill>
              </a:rPr>
              <a:t>StudentContext</a:t>
            </a:r>
            <a:r>
              <a:rPr lang="es-ES" sz="1100" dirty="0" smtClean="0">
                <a:solidFill>
                  <a:srgbClr val="FF0000"/>
                </a:solidFill>
              </a:rPr>
              <a:t> _</a:t>
            </a:r>
            <a:r>
              <a:rPr lang="es-ES" sz="1100" dirty="0" err="1" smtClean="0">
                <a:solidFill>
                  <a:srgbClr val="FF0000"/>
                </a:solidFill>
              </a:rPr>
              <a:t>studentContext</a:t>
            </a:r>
            <a:r>
              <a:rPr lang="es-ES" sz="11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es-ES" sz="1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</a:t>
            </a:r>
            <a:r>
              <a:rPr lang="es-ES" sz="1100" dirty="0" err="1" smtClean="0">
                <a:solidFill>
                  <a:srgbClr val="FF0000"/>
                </a:solidFill>
              </a:rPr>
              <a:t>public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 err="1" smtClean="0">
                <a:solidFill>
                  <a:srgbClr val="FF0000"/>
                </a:solidFill>
              </a:rPr>
              <a:t>StudentController</a:t>
            </a:r>
            <a:r>
              <a:rPr lang="es-ES" sz="1100" dirty="0" smtClean="0">
                <a:solidFill>
                  <a:srgbClr val="FF0000"/>
                </a:solidFill>
              </a:rPr>
              <a:t>(</a:t>
            </a:r>
            <a:r>
              <a:rPr lang="es-ES" sz="1100" dirty="0" err="1" smtClean="0">
                <a:solidFill>
                  <a:srgbClr val="FF0000"/>
                </a:solidFill>
              </a:rPr>
              <a:t>StudentContext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 err="1" smtClean="0">
                <a:solidFill>
                  <a:srgbClr val="FF0000"/>
                </a:solidFill>
              </a:rPr>
              <a:t>studentContext</a:t>
            </a:r>
            <a:r>
              <a:rPr lang="es-ES" sz="11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{</a:t>
            </a: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    _</a:t>
            </a:r>
            <a:r>
              <a:rPr lang="es-ES" sz="1100" dirty="0" err="1" smtClean="0">
                <a:solidFill>
                  <a:srgbClr val="FF0000"/>
                </a:solidFill>
              </a:rPr>
              <a:t>studentContext</a:t>
            </a:r>
            <a:r>
              <a:rPr lang="es-ES" sz="1100" dirty="0" smtClean="0">
                <a:solidFill>
                  <a:srgbClr val="FF0000"/>
                </a:solidFill>
              </a:rPr>
              <a:t> = </a:t>
            </a:r>
            <a:r>
              <a:rPr lang="es-ES" sz="1100" dirty="0" err="1" smtClean="0">
                <a:solidFill>
                  <a:srgbClr val="FF0000"/>
                </a:solidFill>
              </a:rPr>
              <a:t>studentContext</a:t>
            </a:r>
            <a:r>
              <a:rPr lang="es-ES" sz="1100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}</a:t>
            </a:r>
          </a:p>
          <a:p>
            <a:pPr>
              <a:buNone/>
            </a:pPr>
            <a:endParaRPr lang="es-ES" sz="11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[</a:t>
            </a:r>
            <a:r>
              <a:rPr lang="es-ES" sz="1100" dirty="0" err="1" smtClean="0">
                <a:solidFill>
                  <a:srgbClr val="FF0000"/>
                </a:solidFill>
              </a:rPr>
              <a:t>Authorize</a:t>
            </a:r>
            <a:r>
              <a:rPr lang="es-ES" sz="1100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</a:t>
            </a:r>
            <a:r>
              <a:rPr lang="es-ES" sz="1100" dirty="0" err="1" smtClean="0">
                <a:solidFill>
                  <a:srgbClr val="FF0000"/>
                </a:solidFill>
              </a:rPr>
              <a:t>public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 err="1" smtClean="0">
                <a:solidFill>
                  <a:srgbClr val="FF0000"/>
                </a:solidFill>
              </a:rPr>
              <a:t>IActionResult</a:t>
            </a:r>
            <a:r>
              <a:rPr lang="es-ES" sz="1100" dirty="0" smtClean="0">
                <a:solidFill>
                  <a:srgbClr val="FF0000"/>
                </a:solidFill>
              </a:rPr>
              <a:t> </a:t>
            </a:r>
            <a:r>
              <a:rPr lang="es-ES" sz="1100" dirty="0" err="1" smtClean="0">
                <a:solidFill>
                  <a:srgbClr val="FF0000"/>
                </a:solidFill>
              </a:rPr>
              <a:t>Index</a:t>
            </a:r>
            <a:r>
              <a:rPr lang="es-ES" sz="1100" dirty="0" smtClean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{</a:t>
            </a: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    </a:t>
            </a:r>
            <a:r>
              <a:rPr lang="es-ES" sz="1100" dirty="0" err="1" smtClean="0">
                <a:solidFill>
                  <a:srgbClr val="FF0000"/>
                </a:solidFill>
              </a:rPr>
              <a:t>return</a:t>
            </a:r>
            <a:r>
              <a:rPr lang="es-ES" sz="1100" dirty="0" smtClean="0">
                <a:solidFill>
                  <a:srgbClr val="FF0000"/>
                </a:solidFill>
              </a:rPr>
              <a:t> View();</a:t>
            </a:r>
          </a:p>
          <a:p>
            <a:pPr>
              <a:buNone/>
            </a:pPr>
            <a:r>
              <a:rPr lang="es-ES" sz="1100" dirty="0" smtClean="0">
                <a:solidFill>
                  <a:srgbClr val="FF0000"/>
                </a:solidFill>
              </a:rPr>
              <a:t>       }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endParaRPr lang="es-ES" sz="1100" dirty="0" smtClean="0"/>
          </a:p>
          <a:p>
            <a:pPr marL="742950" indent="-742950">
              <a:buNone/>
            </a:pPr>
            <a:endParaRPr lang="es-ES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err="1" smtClean="0"/>
              <a:t>Authorizacion</a:t>
            </a:r>
            <a:r>
              <a:rPr lang="es-ES" sz="3600" b="1" dirty="0" smtClean="0"/>
              <a:t> en ASP.NET </a:t>
            </a:r>
            <a:r>
              <a:rPr lang="es-ES" sz="3600" b="1" dirty="0" err="1" smtClean="0"/>
              <a:t>Core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2400" dirty="0" smtClean="0"/>
              <a:t>In </a:t>
            </a:r>
            <a:r>
              <a:rPr lang="en-US" sz="2400" dirty="0" smtClean="0"/>
              <a:t>the **</a:t>
            </a:r>
            <a:r>
              <a:rPr lang="en-US" sz="2400" dirty="0" err="1" smtClean="0"/>
              <a:t>StudentController.cs</a:t>
            </a:r>
            <a:r>
              <a:rPr lang="en-US" sz="2400" dirty="0" smtClean="0"/>
              <a:t>** code window, ensure that the cursor is at the end of the **Index** action code block, press Enter twice, and then type the following code:</a:t>
            </a:r>
          </a:p>
          <a:p>
            <a:pPr>
              <a:buNone/>
            </a:pPr>
            <a:r>
              <a:rPr lang="es-ES" sz="2400" dirty="0" smtClean="0"/>
              <a:t>  ```</a:t>
            </a:r>
            <a:r>
              <a:rPr lang="es-ES" sz="2400" dirty="0" err="1" smtClean="0"/>
              <a:t>cs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       [</a:t>
            </a:r>
            <a:r>
              <a:rPr lang="es-ES" sz="2400" dirty="0" err="1" smtClean="0"/>
              <a:t>AllowAnonymous</a:t>
            </a:r>
            <a:r>
              <a:rPr lang="es-ES" sz="2400" dirty="0" smtClean="0"/>
              <a:t>]</a:t>
            </a:r>
          </a:p>
          <a:p>
            <a:pPr>
              <a:buNone/>
            </a:pPr>
            <a:r>
              <a:rPr lang="es-ES" sz="2400" dirty="0" smtClean="0"/>
              <a:t>       </a:t>
            </a: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 err="1" smtClean="0"/>
              <a:t>IActionResult</a:t>
            </a:r>
            <a:r>
              <a:rPr lang="es-ES" sz="2400" dirty="0" smtClean="0"/>
              <a:t> </a:t>
            </a:r>
            <a:r>
              <a:rPr lang="es-ES" sz="2400" dirty="0" err="1" smtClean="0"/>
              <a:t>CourseDetails</a:t>
            </a:r>
            <a:r>
              <a:rPr lang="es-ES" sz="2400" dirty="0" smtClean="0"/>
              <a:t>()</a:t>
            </a:r>
          </a:p>
          <a:p>
            <a:pPr>
              <a:buNone/>
            </a:pPr>
            <a:r>
              <a:rPr lang="es-ES" sz="2400" dirty="0" smtClean="0"/>
              <a:t>       {</a:t>
            </a:r>
          </a:p>
          <a:p>
            <a:pPr>
              <a:buNone/>
            </a:pPr>
            <a:r>
              <a:rPr lang="es-ES" sz="2400" dirty="0" smtClean="0"/>
              <a:t>           </a:t>
            </a:r>
            <a:r>
              <a:rPr lang="es-ES" sz="2400" dirty="0" err="1" smtClean="0"/>
              <a:t>return</a:t>
            </a:r>
            <a:r>
              <a:rPr lang="es-ES" sz="2400" dirty="0" smtClean="0"/>
              <a:t> View(_</a:t>
            </a:r>
            <a:r>
              <a:rPr lang="es-ES" sz="2400" dirty="0" err="1" smtClean="0"/>
              <a:t>studentContext.Courses.ToList</a:t>
            </a:r>
            <a:r>
              <a:rPr lang="es-ES" sz="2400" dirty="0" smtClean="0"/>
              <a:t>());</a:t>
            </a:r>
          </a:p>
          <a:p>
            <a:pPr>
              <a:buNone/>
            </a:pPr>
            <a:r>
              <a:rPr lang="es-ES" sz="2400" dirty="0" smtClean="0"/>
              <a:t>       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marL="742950" indent="-74295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err="1" smtClean="0"/>
              <a:t>Authorizacion</a:t>
            </a:r>
            <a:r>
              <a:rPr lang="es-ES" sz="3600" b="1" dirty="0" smtClean="0"/>
              <a:t> en ASP.NET </a:t>
            </a:r>
            <a:r>
              <a:rPr lang="es-ES" sz="3600" b="1" dirty="0" err="1" smtClean="0"/>
              <a:t>Core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In the **</a:t>
            </a:r>
            <a:r>
              <a:rPr lang="en-US" sz="1400" dirty="0" err="1" smtClean="0"/>
              <a:t>IdentityExample</a:t>
            </a:r>
            <a:r>
              <a:rPr lang="en-US" sz="1400" dirty="0" smtClean="0"/>
              <a:t> - Microsoft Visual Studio** window, on the **FILE** menu, click **Save All**.</a:t>
            </a:r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r>
              <a:rPr lang="en-US" sz="1400" dirty="0" smtClean="0"/>
              <a:t>In </a:t>
            </a:r>
            <a:r>
              <a:rPr lang="en-US" sz="1400" dirty="0" smtClean="0"/>
              <a:t>the **</a:t>
            </a:r>
            <a:r>
              <a:rPr lang="en-US" sz="1400" dirty="0" err="1" smtClean="0"/>
              <a:t>IdentityExample</a:t>
            </a:r>
            <a:r>
              <a:rPr lang="en-US" sz="1400" dirty="0" smtClean="0"/>
              <a:t> - Microsoft Visual Studio** window, on the **DEBUG** menu, click **Start Without Debugging**.</a:t>
            </a:r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r>
              <a:rPr lang="en-US" sz="1400" dirty="0" smtClean="0"/>
              <a:t>In </a:t>
            </a:r>
            <a:r>
              <a:rPr lang="en-US" sz="1400" dirty="0" smtClean="0"/>
              <a:t>the menu bar, click **Student Portal**.</a:t>
            </a:r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&gt;**Note**: The **Student Portal** page is only for authorized users; therefore, you are redirected to the login page.</a:t>
            </a:r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r>
              <a:rPr lang="en-US" sz="1400" dirty="0" smtClean="0"/>
              <a:t>In </a:t>
            </a:r>
            <a:r>
              <a:rPr lang="en-US" sz="1400" dirty="0" smtClean="0"/>
              <a:t>the menu bar, click **Our Courses**.</a:t>
            </a:r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&gt;**Note**: The **Our Courses** page is authorized for all site visitors therefore, you can enter the page without registration.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s-ES" sz="1400" dirty="0" smtClean="0"/>
          </a:p>
          <a:p>
            <a:pPr>
              <a:buNone/>
            </a:pPr>
            <a:endParaRPr lang="es-ES" sz="1400" dirty="0" smtClean="0"/>
          </a:p>
          <a:p>
            <a:pPr marL="742950" indent="-742950">
              <a:buNone/>
            </a:pPr>
            <a:endParaRPr lang="es-E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3600" b="1" dirty="0" err="1" smtClean="0"/>
              <a:t>Authorizacion</a:t>
            </a:r>
            <a:r>
              <a:rPr lang="es-ES" sz="3600" b="1" dirty="0" smtClean="0"/>
              <a:t> en ASP.NET </a:t>
            </a:r>
            <a:r>
              <a:rPr lang="es-ES" sz="3600" b="1" dirty="0" err="1" smtClean="0"/>
              <a:t>Core</a:t>
            </a:r>
            <a:endParaRPr lang="es-E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In </a:t>
            </a:r>
            <a:r>
              <a:rPr lang="en-US" sz="1100" dirty="0" smtClean="0"/>
              <a:t>the menu bar, click **Login**.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**Login** page, click **Register**.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**Register** page, in the **First Name** box, type _&amp;</a:t>
            </a:r>
            <a:r>
              <a:rPr lang="en-US" sz="1100" dirty="0" err="1" smtClean="0"/>
              <a:t>lt;A</a:t>
            </a:r>
            <a:r>
              <a:rPr lang="en-US" sz="1100" dirty="0" smtClean="0"/>
              <a:t> first name of your </a:t>
            </a:r>
            <a:r>
              <a:rPr lang="en-US" sz="1100" dirty="0" err="1" smtClean="0"/>
              <a:t>choice&amp;gt</a:t>
            </a:r>
            <a:r>
              <a:rPr lang="en-US" sz="1100" dirty="0" smtClean="0"/>
              <a:t>;._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**Register** page, in the **Last Name** box, type _&amp;</a:t>
            </a:r>
            <a:r>
              <a:rPr lang="en-US" sz="1100" dirty="0" err="1" smtClean="0"/>
              <a:t>lt;A</a:t>
            </a:r>
            <a:r>
              <a:rPr lang="en-US" sz="1100" dirty="0" smtClean="0"/>
              <a:t> last name of your </a:t>
            </a:r>
            <a:r>
              <a:rPr lang="en-US" sz="1100" dirty="0" err="1" smtClean="0"/>
              <a:t>choice&amp;gt</a:t>
            </a:r>
            <a:r>
              <a:rPr lang="en-US" sz="1100" dirty="0" smtClean="0"/>
              <a:t>;._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**Register** page, in the **Phone Number** box, type _&amp;</a:t>
            </a:r>
            <a:r>
              <a:rPr lang="en-US" sz="1100" dirty="0" err="1" smtClean="0"/>
              <a:t>lt;A</a:t>
            </a:r>
            <a:r>
              <a:rPr lang="en-US" sz="1100" dirty="0" smtClean="0"/>
              <a:t> phone number of your </a:t>
            </a:r>
            <a:r>
              <a:rPr lang="en-US" sz="1100" dirty="0" err="1" smtClean="0"/>
              <a:t>choice&amp;gt</a:t>
            </a:r>
            <a:r>
              <a:rPr lang="en-US" sz="1100" dirty="0" smtClean="0"/>
              <a:t>;._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**Register** page, in the **Email** box, type _&amp;</a:t>
            </a:r>
            <a:r>
              <a:rPr lang="en-US" sz="1100" dirty="0" err="1" smtClean="0"/>
              <a:t>lt;An</a:t>
            </a:r>
            <a:r>
              <a:rPr lang="en-US" sz="1100" dirty="0" smtClean="0"/>
              <a:t> email address of your </a:t>
            </a:r>
            <a:r>
              <a:rPr lang="en-US" sz="1100" dirty="0" err="1" smtClean="0"/>
              <a:t>choice&amp;gt</a:t>
            </a:r>
            <a:r>
              <a:rPr lang="en-US" sz="1100" dirty="0" smtClean="0"/>
              <a:t>;._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**Register** page, in the **User Name** box, type _&amp;</a:t>
            </a:r>
            <a:r>
              <a:rPr lang="en-US" sz="1100" dirty="0" err="1" smtClean="0"/>
              <a:t>lt;A</a:t>
            </a:r>
            <a:r>
              <a:rPr lang="en-US" sz="1100" dirty="0" smtClean="0"/>
              <a:t> user name of your </a:t>
            </a:r>
            <a:r>
              <a:rPr lang="en-US" sz="1100" dirty="0" err="1" smtClean="0"/>
              <a:t>choice&amp;gt</a:t>
            </a:r>
            <a:r>
              <a:rPr lang="en-US" sz="1100" dirty="0" smtClean="0"/>
              <a:t>;._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**Register** page, in the **Password** box, type **</a:t>
            </a:r>
            <a:r>
              <a:rPr lang="en-US" sz="1100" dirty="0" smtClean="0">
                <a:solidFill>
                  <a:srgbClr val="FF0000"/>
                </a:solidFill>
              </a:rPr>
              <a:t>123qwe!@#QWE</a:t>
            </a:r>
            <a:r>
              <a:rPr lang="en-US" sz="1100" dirty="0" smtClean="0"/>
              <a:t>**, and then click **Register**.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**Login** page, in the **User Name** box, type _&amp;</a:t>
            </a:r>
            <a:r>
              <a:rPr lang="en-US" sz="1100" dirty="0" err="1" smtClean="0"/>
              <a:t>lt;The</a:t>
            </a:r>
            <a:r>
              <a:rPr lang="en-US" sz="1100" dirty="0" smtClean="0"/>
              <a:t> registered user </a:t>
            </a:r>
            <a:r>
              <a:rPr lang="en-US" sz="1100" dirty="0" err="1" smtClean="0"/>
              <a:t>name&amp;gt</a:t>
            </a:r>
            <a:r>
              <a:rPr lang="en-US" sz="1100" dirty="0" smtClean="0"/>
              <a:t>;._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/>
              <a:t>On </a:t>
            </a:r>
            <a:r>
              <a:rPr lang="en-US" sz="1100" dirty="0" smtClean="0"/>
              <a:t>the **Login** page, in the **Password** box, type **</a:t>
            </a:r>
            <a:r>
              <a:rPr lang="en-US" sz="1100" dirty="0" smtClean="0">
                <a:solidFill>
                  <a:srgbClr val="FF0000"/>
                </a:solidFill>
              </a:rPr>
              <a:t>123qwe!@#QWE</a:t>
            </a:r>
            <a:r>
              <a:rPr lang="en-US" sz="1100" dirty="0" smtClean="0"/>
              <a:t>**, and then click **Login**.</a:t>
            </a:r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</a:rPr>
              <a:t>      &gt;**Note**: Examine the page; you have been authorized to enter the **Student Portal** page.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s-ES" sz="1100" dirty="0" smtClean="0"/>
          </a:p>
          <a:p>
            <a:pPr>
              <a:buNone/>
            </a:pPr>
            <a:endParaRPr lang="es-ES" sz="1100" dirty="0" smtClean="0"/>
          </a:p>
          <a:p>
            <a:pPr marL="742950" indent="-742950">
              <a:buNone/>
            </a:pPr>
            <a:endParaRPr lang="es-ES" sz="11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3600" dirty="0" smtClean="0"/>
              <a:t>A partir de la versión 2.1 del Framework</a:t>
            </a:r>
          </a:p>
          <a:p>
            <a:pPr>
              <a:buNone/>
            </a:pPr>
            <a:r>
              <a:rPr lang="es-ES" sz="3600" dirty="0" smtClean="0"/>
              <a:t>ASP.NET </a:t>
            </a:r>
            <a:r>
              <a:rPr lang="es-ES" sz="3600" dirty="0" err="1" smtClean="0"/>
              <a:t>Core</a:t>
            </a:r>
            <a:r>
              <a:rPr lang="es-ES" sz="3600" dirty="0" smtClean="0"/>
              <a:t>, Microsoft incluye por</a:t>
            </a:r>
          </a:p>
          <a:p>
            <a:pPr>
              <a:buNone/>
            </a:pPr>
            <a:r>
              <a:rPr lang="es-ES" sz="3600" dirty="0" smtClean="0"/>
              <a:t>default un sistema de autenticación de</a:t>
            </a:r>
          </a:p>
          <a:p>
            <a:pPr>
              <a:buNone/>
            </a:pPr>
            <a:r>
              <a:rPr lang="es-ES" sz="3600" dirty="0" smtClean="0"/>
              <a:t>usuarios para servicios Web API </a:t>
            </a:r>
            <a:r>
              <a:rPr lang="es-ES" sz="3600" dirty="0" err="1" smtClean="0"/>
              <a:t>RESTful</a:t>
            </a:r>
            <a:r>
              <a:rPr lang="es-ES" sz="3600" dirty="0" smtClean="0"/>
              <a:t>, </a:t>
            </a:r>
          </a:p>
          <a:p>
            <a:pPr>
              <a:buNone/>
            </a:pPr>
            <a:r>
              <a:rPr lang="es-ES" sz="3600" dirty="0" smtClean="0"/>
              <a:t>basado en la tecnología </a:t>
            </a:r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r>
              <a:rPr lang="es-ES" sz="3600" dirty="0" smtClean="0"/>
              <a:t>	     </a:t>
            </a:r>
            <a:r>
              <a:rPr lang="es-ES" sz="3600" b="1" dirty="0" smtClean="0"/>
              <a:t>JSON Web </a:t>
            </a:r>
            <a:r>
              <a:rPr lang="es-ES" sz="3600" b="1" dirty="0" err="1" smtClean="0"/>
              <a:t>Tokens</a:t>
            </a:r>
            <a:r>
              <a:rPr lang="es-ES" sz="3600" b="1" dirty="0" smtClean="0"/>
              <a:t> (JWT).</a:t>
            </a:r>
            <a:endParaRPr lang="en-US" sz="3600" b="1" dirty="0" smtClean="0"/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 marL="742950" indent="-742950">
              <a:buAutoNum type="arabicPeriod"/>
            </a:pPr>
            <a:endParaRPr lang="es-E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1428736"/>
            <a:ext cx="8610600" cy="5240624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3600" dirty="0" smtClean="0"/>
              <a:t>En esta demo veremos cómo crear desde cero un servicio Web API </a:t>
            </a:r>
            <a:r>
              <a:rPr lang="es-ES" sz="3600" dirty="0" err="1" smtClean="0"/>
              <a:t>RESTful</a:t>
            </a:r>
            <a:r>
              <a:rPr lang="es-ES" sz="3600" dirty="0" smtClean="0"/>
              <a:t> de .NET </a:t>
            </a:r>
            <a:r>
              <a:rPr lang="es-ES" sz="3600" dirty="0" err="1" smtClean="0"/>
              <a:t>Core</a:t>
            </a:r>
            <a:r>
              <a:rPr lang="es-ES" sz="3600" dirty="0" smtClean="0"/>
              <a:t> con seguridad basada en </a:t>
            </a:r>
            <a:r>
              <a:rPr lang="es-ES" sz="3600" dirty="0" smtClean="0">
                <a:hlinkClick r:id="rId3" tooltip="JSON Web Token"/>
              </a:rPr>
              <a:t>JSON Web </a:t>
            </a:r>
            <a:r>
              <a:rPr lang="es-ES" sz="3600" dirty="0" err="1" smtClean="0">
                <a:hlinkClick r:id="rId3" tooltip="JSON Web Token"/>
              </a:rPr>
              <a:t>Token</a:t>
            </a:r>
            <a:r>
              <a:rPr lang="es-ES" sz="3600" dirty="0" smtClean="0"/>
              <a:t>, </a:t>
            </a:r>
            <a:r>
              <a:rPr lang="es-ES" sz="3600" dirty="0" smtClean="0"/>
              <a:t>y luego ver </a:t>
            </a:r>
            <a:r>
              <a:rPr lang="es-ES" sz="3600" dirty="0" smtClean="0"/>
              <a:t>con detalle, el proceso de autenticación de los usuarios en el servicio con el gestor de peticiones HTTP </a:t>
            </a:r>
            <a:r>
              <a:rPr lang="es-ES" sz="3600" dirty="0" err="1" smtClean="0">
                <a:hlinkClick r:id="rId4" tooltip="Postman"/>
              </a:rPr>
              <a:t>Postman</a:t>
            </a:r>
            <a:r>
              <a:rPr lang="es-ES" sz="3600" dirty="0" smtClean="0"/>
              <a:t>.</a:t>
            </a:r>
          </a:p>
          <a:p>
            <a:pPr marL="742950" indent="-742950">
              <a:buAutoNum type="arabicPeriod"/>
            </a:pPr>
            <a:endParaRPr lang="es-E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r>
              <a:rPr lang="en-US" sz="4800" dirty="0" err="1" smtClean="0"/>
              <a:t>Clase</a:t>
            </a:r>
            <a:r>
              <a:rPr lang="en-US" sz="4800" dirty="0" smtClean="0"/>
              <a:t> Identity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ES" sz="4000" b="1" dirty="0" smtClean="0"/>
              <a:t>La seguridad es una de las principales preocupaciones de cualquier aplicación web moderna o API. </a:t>
            </a:r>
          </a:p>
          <a:p>
            <a:pPr marL="742950" indent="-742950">
              <a:buNone/>
            </a:pPr>
            <a:r>
              <a:rPr lang="es-ES" sz="4000" b="1" dirty="0" smtClean="0"/>
              <a:t>Es importante mantener seguros los datos de sus usuarios y fuera del alcance de los atacantes.</a:t>
            </a:r>
            <a:endParaRPr lang="es-AR" sz="4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142984"/>
            <a:ext cx="45339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3600" dirty="0" smtClean="0"/>
              <a:t>Creando nuestro Web API </a:t>
            </a:r>
            <a:r>
              <a:rPr lang="es-ES" sz="3600" dirty="0" err="1" smtClean="0"/>
              <a:t>RESTfull</a:t>
            </a:r>
            <a:r>
              <a:rPr lang="es-ES" sz="3600" dirty="0" smtClean="0"/>
              <a:t> </a:t>
            </a:r>
            <a:r>
              <a:rPr lang="es-ES" sz="3600" dirty="0" smtClean="0"/>
              <a:t>con Visual Studio</a:t>
            </a:r>
          </a:p>
          <a:p>
            <a:r>
              <a:rPr lang="es-ES" sz="2000" dirty="0" err="1" smtClean="0"/>
              <a:t>App</a:t>
            </a:r>
            <a:r>
              <a:rPr lang="es-ES" sz="2000" dirty="0" smtClean="0"/>
              <a:t> Web </a:t>
            </a:r>
            <a:r>
              <a:rPr lang="es-ES" sz="2000" dirty="0" err="1" smtClean="0"/>
              <a:t>Asp</a:t>
            </a:r>
            <a:r>
              <a:rPr lang="es-ES" sz="2000" dirty="0" smtClean="0"/>
              <a:t> </a:t>
            </a:r>
            <a:r>
              <a:rPr lang="es-ES" sz="2000" dirty="0" smtClean="0"/>
              <a:t>net </a:t>
            </a:r>
            <a:r>
              <a:rPr lang="es-ES" sz="2000" dirty="0" err="1" smtClean="0"/>
              <a:t>core</a:t>
            </a:r>
            <a:endParaRPr lang="es-ES" sz="2000" dirty="0" smtClean="0"/>
          </a:p>
          <a:p>
            <a:r>
              <a:rPr lang="es-ES" sz="2000" dirty="0" smtClean="0"/>
              <a:t>API</a:t>
            </a:r>
          </a:p>
          <a:p>
            <a:r>
              <a:rPr lang="es-ES" sz="2000" dirty="0" smtClean="0"/>
              <a:t>Nombre : Seguridad</a:t>
            </a:r>
          </a:p>
          <a:p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 marL="742950" indent="-742950">
              <a:buAutoNum type="arabicPeriod"/>
            </a:pPr>
            <a:endParaRPr lang="es-ES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857496"/>
            <a:ext cx="4743457" cy="3337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3600" dirty="0" smtClean="0"/>
              <a:t>Modelo de datos, carpeta </a:t>
            </a:r>
            <a:r>
              <a:rPr lang="es-ES" sz="3600" dirty="0" err="1" smtClean="0"/>
              <a:t>Models</a:t>
            </a:r>
            <a:endParaRPr lang="es-ES" sz="3600" dirty="0" smtClean="0"/>
          </a:p>
          <a:p>
            <a:pPr>
              <a:buNone/>
            </a:pPr>
            <a:r>
              <a:rPr lang="es-ES" sz="3600" dirty="0" smtClean="0"/>
              <a:t>Persona</a:t>
            </a:r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r>
              <a:rPr lang="es-ES" sz="3600" dirty="0" smtClean="0"/>
              <a:t>Propiedades :</a:t>
            </a:r>
          </a:p>
          <a:p>
            <a:pPr>
              <a:buNone/>
            </a:pPr>
            <a:r>
              <a:rPr lang="es-ES" sz="3600" dirty="0" smtClean="0"/>
              <a:t>	ID</a:t>
            </a:r>
          </a:p>
          <a:p>
            <a:pPr>
              <a:buNone/>
            </a:pPr>
            <a:r>
              <a:rPr lang="es-ES" sz="3600" dirty="0" smtClean="0"/>
              <a:t>    Apellido</a:t>
            </a:r>
          </a:p>
          <a:p>
            <a:pPr>
              <a:buNone/>
            </a:pPr>
            <a:r>
              <a:rPr lang="es-ES" sz="3600" dirty="0" smtClean="0"/>
              <a:t>    Nombre</a:t>
            </a:r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 marL="742950" indent="-742950">
              <a:buAutoNum type="arabicPeriod"/>
            </a:pPr>
            <a:endParaRPr lang="es-E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3200" dirty="0" err="1" smtClean="0"/>
              <a:t>namespace</a:t>
            </a:r>
            <a:r>
              <a:rPr lang="es-ES" sz="3200" dirty="0" smtClean="0"/>
              <a:t> </a:t>
            </a:r>
            <a:r>
              <a:rPr lang="es-ES" sz="3200" dirty="0" err="1" smtClean="0"/>
              <a:t>Seguridad.Models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{</a:t>
            </a:r>
          </a:p>
          <a:p>
            <a:pPr>
              <a:buNone/>
            </a:pPr>
            <a:r>
              <a:rPr lang="es-ES" sz="3200" dirty="0" smtClean="0"/>
              <a:t>    </a:t>
            </a: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class</a:t>
            </a:r>
            <a:r>
              <a:rPr lang="es-ES" sz="3200" dirty="0" smtClean="0"/>
              <a:t> Persona</a:t>
            </a:r>
          </a:p>
          <a:p>
            <a:pPr>
              <a:buNone/>
            </a:pPr>
            <a:r>
              <a:rPr lang="es-ES" sz="3200" dirty="0" smtClean="0"/>
              <a:t>    {</a:t>
            </a:r>
          </a:p>
          <a:p>
            <a:pPr>
              <a:buNone/>
            </a:pPr>
            <a:r>
              <a:rPr lang="en-US" sz="3200" dirty="0" smtClean="0"/>
              <a:t>        public </a:t>
            </a:r>
            <a:r>
              <a:rPr lang="en-US" sz="3200" dirty="0" err="1" smtClean="0"/>
              <a:t>int</a:t>
            </a:r>
            <a:r>
              <a:rPr lang="en-US" sz="3200" dirty="0" smtClean="0"/>
              <a:t> ID { get; set; }</a:t>
            </a:r>
          </a:p>
          <a:p>
            <a:pPr>
              <a:buNone/>
            </a:pPr>
            <a:r>
              <a:rPr lang="en-US" sz="3200" dirty="0" smtClean="0"/>
              <a:t>        public string </a:t>
            </a:r>
            <a:r>
              <a:rPr lang="en-US" sz="3200" dirty="0" err="1" smtClean="0"/>
              <a:t>Apellido</a:t>
            </a:r>
            <a:r>
              <a:rPr lang="en-US" sz="3200" dirty="0" smtClean="0"/>
              <a:t> { get; set; }</a:t>
            </a:r>
          </a:p>
          <a:p>
            <a:pPr>
              <a:buNone/>
            </a:pPr>
            <a:r>
              <a:rPr lang="en-US" sz="3200" dirty="0" smtClean="0"/>
              <a:t>        public string </a:t>
            </a:r>
            <a:r>
              <a:rPr lang="en-US" sz="3200" dirty="0" err="1" smtClean="0"/>
              <a:t>Nombre</a:t>
            </a:r>
            <a:r>
              <a:rPr lang="en-US" sz="3200" dirty="0" smtClean="0"/>
              <a:t> { get; set; }</a:t>
            </a:r>
          </a:p>
          <a:p>
            <a:pPr>
              <a:buNone/>
            </a:pPr>
            <a:r>
              <a:rPr lang="es-ES" sz="3200" dirty="0" smtClean="0"/>
              <a:t>    }</a:t>
            </a:r>
          </a:p>
          <a:p>
            <a:pPr>
              <a:buNone/>
            </a:pPr>
            <a:r>
              <a:rPr lang="es-ES" sz="3200" dirty="0" smtClean="0"/>
              <a:t>}</a:t>
            </a:r>
          </a:p>
          <a:p>
            <a:pPr>
              <a:buNone/>
            </a:pPr>
            <a:endParaRPr lang="es-ES" sz="3200" dirty="0" smtClean="0"/>
          </a:p>
          <a:p>
            <a:pPr>
              <a:buNone/>
            </a:pPr>
            <a:endParaRPr lang="es-ES" sz="3200" dirty="0" smtClean="0"/>
          </a:p>
          <a:p>
            <a:pPr marL="742950" indent="-742950">
              <a:buNone/>
            </a:pP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3600" dirty="0" smtClean="0"/>
              <a:t>Crear Controlador API ,  usando EF</a:t>
            </a:r>
          </a:p>
          <a:p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>
              <a:buNone/>
            </a:pPr>
            <a:endParaRPr lang="es-ES" sz="3600" dirty="0" smtClean="0"/>
          </a:p>
          <a:p>
            <a:pPr marL="742950" indent="-742950">
              <a:buAutoNum type="arabicPeriod"/>
            </a:pPr>
            <a:endParaRPr lang="es-ES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006" y="2438400"/>
            <a:ext cx="6614819" cy="234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2400" dirty="0" err="1" smtClean="0"/>
              <a:t>Entity</a:t>
            </a:r>
            <a:r>
              <a:rPr lang="es-ES" sz="2400" dirty="0" smtClean="0"/>
              <a:t> Framework </a:t>
            </a:r>
            <a:r>
              <a:rPr lang="es-ES" sz="2400" dirty="0" err="1" smtClean="0"/>
              <a:t>Core</a:t>
            </a:r>
            <a:r>
              <a:rPr lang="es-ES" sz="2400" dirty="0" smtClean="0"/>
              <a:t> y la Base de Datos</a:t>
            </a:r>
          </a:p>
          <a:p>
            <a:r>
              <a:rPr lang="es-ES" sz="2400" dirty="0" smtClean="0"/>
              <a:t>Durante el proceso de creación del Controlador API </a:t>
            </a:r>
            <a:r>
              <a:rPr lang="es-ES" sz="2400" dirty="0" err="1" smtClean="0"/>
              <a:t>PersonasController.cs</a:t>
            </a:r>
            <a:r>
              <a:rPr lang="es-ES" sz="2400" dirty="0" smtClean="0"/>
              <a:t>, </a:t>
            </a:r>
            <a:r>
              <a:rPr lang="es-ES" sz="2400" b="1" dirty="0" smtClean="0"/>
              <a:t>Visual Studio</a:t>
            </a:r>
            <a:r>
              <a:rPr lang="es-ES" sz="2400" dirty="0" smtClean="0"/>
              <a:t> ha generado por nosotros una cadena de conexión en el archivo de configuración </a:t>
            </a:r>
            <a:r>
              <a:rPr lang="es-ES" sz="2400" dirty="0" err="1" smtClean="0"/>
              <a:t>appsettings.json</a:t>
            </a:r>
            <a:r>
              <a:rPr lang="es-ES" sz="2400" dirty="0" smtClean="0"/>
              <a:t> con la siguiente estructura:</a:t>
            </a:r>
          </a:p>
          <a:p>
            <a:pPr>
              <a:buNone/>
            </a:pPr>
            <a:r>
              <a:rPr lang="es-ES" sz="1400" b="1" dirty="0" smtClean="0"/>
              <a:t>{</a:t>
            </a:r>
          </a:p>
          <a:p>
            <a:pPr>
              <a:buNone/>
            </a:pPr>
            <a:r>
              <a:rPr lang="es-ES" sz="1400" b="1" dirty="0" smtClean="0"/>
              <a:t>  "</a:t>
            </a:r>
            <a:r>
              <a:rPr lang="es-ES" sz="1400" b="1" dirty="0" err="1" smtClean="0"/>
              <a:t>Logging</a:t>
            </a:r>
            <a:r>
              <a:rPr lang="es-ES" sz="1400" b="1" dirty="0" smtClean="0"/>
              <a:t>": {</a:t>
            </a:r>
          </a:p>
          <a:p>
            <a:pPr>
              <a:buNone/>
            </a:pPr>
            <a:r>
              <a:rPr lang="es-ES" sz="1400" b="1" dirty="0" smtClean="0"/>
              <a:t>    "</a:t>
            </a:r>
            <a:r>
              <a:rPr lang="es-ES" sz="1400" b="1" dirty="0" err="1" smtClean="0"/>
              <a:t>LogLevel</a:t>
            </a:r>
            <a:r>
              <a:rPr lang="es-ES" sz="1400" b="1" dirty="0" smtClean="0"/>
              <a:t>": {</a:t>
            </a:r>
          </a:p>
          <a:p>
            <a:pPr>
              <a:buNone/>
            </a:pPr>
            <a:r>
              <a:rPr lang="es-ES" sz="1400" b="1" dirty="0" smtClean="0"/>
              <a:t>      "Default": "</a:t>
            </a:r>
            <a:r>
              <a:rPr lang="es-ES" sz="1400" b="1" dirty="0" err="1" smtClean="0"/>
              <a:t>Warning</a:t>
            </a:r>
            <a:r>
              <a:rPr lang="es-ES" sz="1400" b="1" dirty="0" smtClean="0"/>
              <a:t>"</a:t>
            </a:r>
          </a:p>
          <a:p>
            <a:pPr>
              <a:buNone/>
            </a:pPr>
            <a:r>
              <a:rPr lang="es-ES" sz="1400" b="1" dirty="0" smtClean="0"/>
              <a:t>    }</a:t>
            </a:r>
          </a:p>
          <a:p>
            <a:pPr>
              <a:buNone/>
            </a:pPr>
            <a:r>
              <a:rPr lang="es-ES" sz="1400" b="1" dirty="0" smtClean="0"/>
              <a:t>  },</a:t>
            </a:r>
          </a:p>
          <a:p>
            <a:pPr>
              <a:buNone/>
            </a:pPr>
            <a:r>
              <a:rPr lang="es-ES" sz="1400" b="1" dirty="0" smtClean="0"/>
              <a:t>  "</a:t>
            </a:r>
            <a:r>
              <a:rPr lang="es-ES" sz="1400" b="1" dirty="0" err="1" smtClean="0"/>
              <a:t>AllowedHosts</a:t>
            </a:r>
            <a:r>
              <a:rPr lang="es-ES" sz="1400" b="1" dirty="0" smtClean="0"/>
              <a:t>": "*",</a:t>
            </a:r>
          </a:p>
          <a:p>
            <a:pPr>
              <a:buNone/>
            </a:pPr>
            <a:r>
              <a:rPr lang="es-ES" sz="1400" b="1" dirty="0" smtClean="0"/>
              <a:t>  "</a:t>
            </a:r>
            <a:r>
              <a:rPr lang="es-ES" sz="1400" b="1" dirty="0" err="1" smtClean="0"/>
              <a:t>ConnectionStrings</a:t>
            </a:r>
            <a:r>
              <a:rPr lang="es-ES" sz="1400" b="1" dirty="0" smtClean="0"/>
              <a:t>": {</a:t>
            </a:r>
          </a:p>
          <a:p>
            <a:pPr>
              <a:buNone/>
            </a:pPr>
            <a:r>
              <a:rPr lang="es-ES" sz="1400" b="1" dirty="0" smtClean="0"/>
              <a:t>    "</a:t>
            </a:r>
            <a:r>
              <a:rPr lang="es-ES" sz="1400" b="1" dirty="0" err="1" smtClean="0"/>
              <a:t>MiContexto</a:t>
            </a:r>
            <a:r>
              <a:rPr lang="es-ES" sz="1400" b="1" dirty="0" smtClean="0"/>
              <a:t>": "Server=.\</a:t>
            </a:r>
            <a:r>
              <a:rPr lang="es-ES" sz="1400" b="1" dirty="0" err="1" smtClean="0"/>
              <a:t>SQLEXPRESS;Database</a:t>
            </a:r>
            <a:r>
              <a:rPr lang="es-ES" sz="1400" b="1" dirty="0" smtClean="0"/>
              <a:t>=</a:t>
            </a:r>
            <a:r>
              <a:rPr lang="es-ES" sz="1400" b="1" dirty="0" err="1" smtClean="0"/>
              <a:t>PersonaDB;Trusted_Connection</a:t>
            </a:r>
            <a:r>
              <a:rPr lang="es-ES" sz="1400" b="1" dirty="0" smtClean="0"/>
              <a:t>=</a:t>
            </a:r>
            <a:r>
              <a:rPr lang="es-ES" sz="1400" b="1" dirty="0" err="1" smtClean="0"/>
              <a:t>True;MultipleActiveResultSets</a:t>
            </a:r>
            <a:r>
              <a:rPr lang="es-ES" sz="1400" b="1" dirty="0" smtClean="0"/>
              <a:t>=true"</a:t>
            </a:r>
          </a:p>
          <a:p>
            <a:pPr>
              <a:buNone/>
            </a:pPr>
            <a:r>
              <a:rPr lang="es-ES" sz="1400" b="1" dirty="0" smtClean="0"/>
              <a:t>  }</a:t>
            </a:r>
          </a:p>
          <a:p>
            <a:pPr>
              <a:buNone/>
            </a:pPr>
            <a:r>
              <a:rPr lang="es-ES" sz="1400" b="1" dirty="0" smtClean="0"/>
              <a:t>}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marL="742950" indent="-742950">
              <a:buAutoNum type="arabicPeriod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400" dirty="0" smtClean="0"/>
              <a:t>También ha configurado como </a:t>
            </a:r>
            <a:r>
              <a:rPr lang="es-ES" sz="2400" b="1" dirty="0" smtClean="0"/>
              <a:t>servicio</a:t>
            </a:r>
            <a:r>
              <a:rPr lang="es-ES" sz="2400" dirty="0" smtClean="0"/>
              <a:t> el Contexto de 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datos</a:t>
            </a:r>
            <a:r>
              <a:rPr lang="es-ES" sz="2400" dirty="0" smtClean="0"/>
              <a:t> </a:t>
            </a:r>
            <a:r>
              <a:rPr lang="es-ES" sz="2400" dirty="0" err="1" smtClean="0"/>
              <a:t>MiContexto</a:t>
            </a:r>
            <a:r>
              <a:rPr lang="es-ES" sz="2400" dirty="0" smtClean="0"/>
              <a:t> en la clase </a:t>
            </a:r>
            <a:r>
              <a:rPr lang="es-ES" sz="2400" dirty="0" err="1" smtClean="0"/>
              <a:t>Startup.cs</a:t>
            </a:r>
            <a:r>
              <a:rPr lang="es-ES" sz="2400" dirty="0" smtClean="0"/>
              <a:t>.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Esto </a:t>
            </a:r>
            <a:r>
              <a:rPr lang="es-ES" sz="2400" dirty="0" smtClean="0"/>
              <a:t>es necesario, para poder "inyectar" el Contexto de datos </a:t>
            </a: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en </a:t>
            </a:r>
            <a:r>
              <a:rPr lang="es-ES" sz="2400" dirty="0" smtClean="0"/>
              <a:t>el Controlador API mediante </a:t>
            </a:r>
            <a:r>
              <a:rPr lang="es-ES" sz="2400" b="1" dirty="0" smtClean="0"/>
              <a:t>Inyección de Dependencias</a:t>
            </a:r>
            <a:r>
              <a:rPr lang="es-ES" sz="2400" dirty="0" smtClean="0"/>
              <a:t>.</a:t>
            </a:r>
          </a:p>
          <a:p>
            <a:pPr>
              <a:buNone/>
            </a:pPr>
            <a:r>
              <a:rPr lang="es-ES" sz="2400" dirty="0" err="1" smtClean="0"/>
              <a:t>public</a:t>
            </a:r>
            <a:r>
              <a:rPr lang="es-ES" sz="2400" dirty="0" smtClean="0"/>
              <a:t> </a:t>
            </a:r>
            <a:r>
              <a:rPr lang="es-ES" sz="2400" dirty="0" err="1" smtClean="0"/>
              <a:t>void</a:t>
            </a:r>
            <a:r>
              <a:rPr lang="es-ES" sz="2400" dirty="0" smtClean="0"/>
              <a:t> </a:t>
            </a:r>
            <a:r>
              <a:rPr lang="es-ES" sz="2400" dirty="0" err="1" smtClean="0"/>
              <a:t>ConfigureServices</a:t>
            </a:r>
            <a:r>
              <a:rPr lang="es-ES" sz="2400" dirty="0" smtClean="0"/>
              <a:t>(</a:t>
            </a:r>
            <a:r>
              <a:rPr lang="es-ES" sz="2400" dirty="0" err="1" smtClean="0"/>
              <a:t>IServiceCollection</a:t>
            </a:r>
            <a:r>
              <a:rPr lang="es-ES" sz="2400" dirty="0" smtClean="0"/>
              <a:t> </a:t>
            </a:r>
            <a:r>
              <a:rPr lang="es-ES" sz="2400" dirty="0" err="1" smtClean="0"/>
              <a:t>services</a:t>
            </a:r>
            <a:r>
              <a:rPr lang="es-ES" sz="2400" dirty="0" smtClean="0"/>
              <a:t>) { </a:t>
            </a:r>
            <a:r>
              <a:rPr lang="es-ES" sz="2400" dirty="0" err="1" smtClean="0"/>
              <a:t>services.AddMvc</a:t>
            </a:r>
            <a:r>
              <a:rPr lang="es-ES" sz="2400" dirty="0" smtClean="0"/>
              <a:t>().</a:t>
            </a:r>
            <a:r>
              <a:rPr lang="es-ES" sz="2400" dirty="0" err="1" smtClean="0"/>
              <a:t>SetCompatibilityVersion</a:t>
            </a:r>
            <a:r>
              <a:rPr lang="es-ES" sz="2400" dirty="0" smtClean="0"/>
              <a:t>(CompatibilityVersion.Version_2_2); 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000" dirty="0" err="1" smtClean="0"/>
              <a:t>services.AddDbContext</a:t>
            </a:r>
            <a:r>
              <a:rPr lang="es-ES" sz="2000" dirty="0" smtClean="0"/>
              <a:t>&lt;</a:t>
            </a:r>
            <a:r>
              <a:rPr lang="es-ES" sz="2000" dirty="0" err="1" smtClean="0"/>
              <a:t>MiContexto</a:t>
            </a:r>
            <a:r>
              <a:rPr lang="es-ES" sz="2000" dirty="0" smtClean="0"/>
              <a:t>&gt;(</a:t>
            </a:r>
            <a:r>
              <a:rPr lang="es-ES" sz="2000" dirty="0" err="1" smtClean="0"/>
              <a:t>options</a:t>
            </a:r>
            <a:r>
              <a:rPr lang="es-ES" sz="2000" dirty="0" smtClean="0"/>
              <a:t> =&gt;</a:t>
            </a:r>
          </a:p>
          <a:p>
            <a:pPr>
              <a:buNone/>
            </a:pPr>
            <a:r>
              <a:rPr lang="es-ES" sz="2000" dirty="0" smtClean="0"/>
              <a:t>                </a:t>
            </a:r>
            <a:r>
              <a:rPr lang="es-ES" sz="2000" dirty="0" err="1" smtClean="0"/>
              <a:t>options.UseSqlServer</a:t>
            </a:r>
            <a:r>
              <a:rPr lang="es-ES" sz="2000" dirty="0" smtClean="0"/>
              <a:t>(</a:t>
            </a:r>
            <a:r>
              <a:rPr lang="es-ES" sz="2000" dirty="0" err="1" smtClean="0"/>
              <a:t>Configuration.GetConnectionString</a:t>
            </a:r>
            <a:r>
              <a:rPr lang="es-ES" sz="2000" dirty="0" smtClean="0"/>
              <a:t>("</a:t>
            </a:r>
            <a:r>
              <a:rPr lang="es-ES" sz="2000" dirty="0" err="1" smtClean="0"/>
              <a:t>MiContexto</a:t>
            </a:r>
            <a:r>
              <a:rPr lang="es-ES" sz="2000" dirty="0" smtClean="0"/>
              <a:t>")));</a:t>
            </a:r>
          </a:p>
          <a:p>
            <a:pPr>
              <a:buNone/>
            </a:pPr>
            <a:r>
              <a:rPr lang="es-ES" sz="2000" dirty="0" smtClean="0"/>
              <a:t>} </a:t>
            </a: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marL="742950" indent="-742950">
              <a:buAutoNum type="arabicPeriod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endParaRPr lang="es-ES" sz="2400" dirty="0" smtClean="0"/>
          </a:p>
          <a:p>
            <a:r>
              <a:rPr lang="es-ES" sz="2400" dirty="0" smtClean="0"/>
              <a:t>Llegados a este punto, solo faltaría crear nuestra Base de Datos y comenzar a implementar la seguridad JWT, pero antes, crearemos una serie de </a:t>
            </a:r>
            <a:r>
              <a:rPr lang="es-ES" sz="2400" b="1" dirty="0" smtClean="0"/>
              <a:t>datos de prueba</a:t>
            </a:r>
            <a:r>
              <a:rPr lang="es-ES" sz="2400" dirty="0" smtClean="0"/>
              <a:t> que serán insertados en la tabla Personas a la hora de crear la base de datos.</a:t>
            </a:r>
          </a:p>
          <a:p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Esto lo haremos desde el método </a:t>
            </a:r>
            <a:r>
              <a:rPr lang="es-ES" sz="2400" dirty="0" err="1" smtClean="0"/>
              <a:t>OnModelCreating</a:t>
            </a:r>
            <a:r>
              <a:rPr lang="es-ES" sz="2400" dirty="0" smtClean="0"/>
              <a:t> del Contexto de datos </a:t>
            </a:r>
            <a:r>
              <a:rPr lang="es-ES" sz="2400" dirty="0" err="1" smtClean="0"/>
              <a:t>MiContexto</a:t>
            </a:r>
            <a:r>
              <a:rPr lang="es-ES" sz="2400" dirty="0" smtClean="0"/>
              <a:t> de la siguiente manera:</a:t>
            </a:r>
          </a:p>
          <a:p>
            <a:pPr>
              <a:buNone/>
            </a:pPr>
            <a:r>
              <a:rPr lang="es-ES" sz="2400" dirty="0" smtClean="0"/>
              <a:t/>
            </a:r>
            <a:br>
              <a:rPr lang="es-ES" sz="2400" dirty="0" smtClean="0"/>
            </a:b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 marL="742950" indent="-742950">
              <a:buAutoNum type="arabicPeriod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MiContexto</a:t>
            </a:r>
            <a:r>
              <a:rPr lang="es-ES" sz="1800" dirty="0" smtClean="0"/>
              <a:t> : </a:t>
            </a:r>
            <a:r>
              <a:rPr lang="es-ES" sz="1800" dirty="0" err="1" smtClean="0"/>
              <a:t>DbContext</a:t>
            </a:r>
            <a:endParaRPr lang="es-ES" sz="1800" dirty="0" smtClean="0"/>
          </a:p>
          <a:p>
            <a:pPr>
              <a:buNone/>
            </a:pPr>
            <a:r>
              <a:rPr lang="es-ES" sz="1800" dirty="0" smtClean="0"/>
              <a:t>    {</a:t>
            </a:r>
          </a:p>
          <a:p>
            <a:pPr>
              <a:buNone/>
            </a:pPr>
            <a:r>
              <a:rPr lang="es-ES" sz="1800" dirty="0" smtClean="0"/>
              <a:t>    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MiContexto</a:t>
            </a:r>
            <a:r>
              <a:rPr lang="es-ES" sz="1800" dirty="0" smtClean="0"/>
              <a:t> (</a:t>
            </a:r>
            <a:r>
              <a:rPr lang="es-ES" sz="1800" dirty="0" err="1" smtClean="0"/>
              <a:t>DbContextOptions</a:t>
            </a:r>
            <a:r>
              <a:rPr lang="es-ES" sz="1800" dirty="0" smtClean="0"/>
              <a:t>&lt;</a:t>
            </a:r>
            <a:r>
              <a:rPr lang="es-ES" sz="1800" dirty="0" err="1" smtClean="0"/>
              <a:t>MiContexto</a:t>
            </a:r>
            <a:r>
              <a:rPr lang="es-ES" sz="1800" dirty="0" smtClean="0"/>
              <a:t>&gt; </a:t>
            </a:r>
            <a:r>
              <a:rPr lang="es-ES" sz="1800" dirty="0" err="1" smtClean="0"/>
              <a:t>options</a:t>
            </a:r>
            <a:r>
              <a:rPr lang="es-ES" sz="1800" dirty="0" smtClean="0"/>
              <a:t>)</a:t>
            </a:r>
          </a:p>
          <a:p>
            <a:pPr>
              <a:buNone/>
            </a:pPr>
            <a:r>
              <a:rPr lang="es-ES" sz="1800" dirty="0" smtClean="0"/>
              <a:t>            : base(</a:t>
            </a:r>
            <a:r>
              <a:rPr lang="es-ES" sz="1800" dirty="0" err="1" smtClean="0"/>
              <a:t>options</a:t>
            </a:r>
            <a:r>
              <a:rPr lang="es-ES" sz="1800" dirty="0" smtClean="0"/>
              <a:t>)</a:t>
            </a:r>
          </a:p>
          <a:p>
            <a:pPr>
              <a:buNone/>
            </a:pPr>
            <a:r>
              <a:rPr lang="es-ES" sz="1800" dirty="0" smtClean="0"/>
              <a:t>        {</a:t>
            </a:r>
          </a:p>
          <a:p>
            <a:pPr>
              <a:buNone/>
            </a:pPr>
            <a:r>
              <a:rPr lang="es-E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public </a:t>
            </a:r>
            <a:r>
              <a:rPr lang="en-US" sz="1800" dirty="0" err="1" smtClean="0"/>
              <a:t>DbSet</a:t>
            </a:r>
            <a:r>
              <a:rPr lang="en-US" sz="1800" dirty="0" smtClean="0"/>
              <a:t>&lt;</a:t>
            </a:r>
            <a:r>
              <a:rPr lang="en-US" sz="1800" dirty="0" err="1" smtClean="0"/>
              <a:t>Seguridad.Models.Persona</a:t>
            </a:r>
            <a:r>
              <a:rPr lang="en-US" sz="1800" dirty="0" smtClean="0"/>
              <a:t>&gt; Persona { get; set; }</a:t>
            </a:r>
          </a:p>
          <a:p>
            <a:pPr>
              <a:buNone/>
            </a:pPr>
            <a:r>
              <a:rPr lang="es-ES" sz="1800" dirty="0" smtClean="0"/>
              <a:t> </a:t>
            </a:r>
            <a:r>
              <a:rPr lang="es-ES" sz="1800" dirty="0" err="1" smtClean="0">
                <a:solidFill>
                  <a:srgbClr val="FF0000"/>
                </a:solidFill>
              </a:rPr>
              <a:t>protected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 err="1" smtClean="0">
                <a:solidFill>
                  <a:srgbClr val="FF0000"/>
                </a:solidFill>
              </a:rPr>
              <a:t>override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 err="1" smtClean="0">
                <a:solidFill>
                  <a:srgbClr val="FF0000"/>
                </a:solidFill>
              </a:rPr>
              <a:t>void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 err="1" smtClean="0">
                <a:solidFill>
                  <a:srgbClr val="FF0000"/>
                </a:solidFill>
              </a:rPr>
              <a:t>OnModelCreating</a:t>
            </a:r>
            <a:r>
              <a:rPr lang="es-ES" sz="1800" dirty="0" smtClean="0">
                <a:solidFill>
                  <a:srgbClr val="FF0000"/>
                </a:solidFill>
              </a:rPr>
              <a:t>(</a:t>
            </a:r>
            <a:r>
              <a:rPr lang="es-ES" sz="1800" dirty="0" err="1" smtClean="0">
                <a:solidFill>
                  <a:srgbClr val="FF0000"/>
                </a:solidFill>
              </a:rPr>
              <a:t>ModelBuilder</a:t>
            </a:r>
            <a:r>
              <a:rPr lang="es-ES" sz="1800" dirty="0" smtClean="0">
                <a:solidFill>
                  <a:srgbClr val="FF0000"/>
                </a:solidFill>
              </a:rPr>
              <a:t> </a:t>
            </a:r>
            <a:r>
              <a:rPr lang="es-ES" sz="1800" dirty="0" err="1" smtClean="0">
                <a:solidFill>
                  <a:srgbClr val="FF0000"/>
                </a:solidFill>
              </a:rPr>
              <a:t>modelBuilder</a:t>
            </a:r>
            <a:r>
              <a:rPr lang="es-ES" sz="18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{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    </a:t>
            </a:r>
            <a:r>
              <a:rPr lang="es-ES" sz="1800" dirty="0" err="1" smtClean="0">
                <a:solidFill>
                  <a:srgbClr val="FF0000"/>
                </a:solidFill>
              </a:rPr>
              <a:t>base.OnModelCreating</a:t>
            </a:r>
            <a:r>
              <a:rPr lang="es-ES" sz="1800" dirty="0" smtClean="0">
                <a:solidFill>
                  <a:srgbClr val="FF0000"/>
                </a:solidFill>
              </a:rPr>
              <a:t>(</a:t>
            </a:r>
            <a:r>
              <a:rPr lang="es-ES" sz="1800" dirty="0" err="1" smtClean="0">
                <a:solidFill>
                  <a:srgbClr val="FF0000"/>
                </a:solidFill>
              </a:rPr>
              <a:t>modelBuilder</a:t>
            </a:r>
            <a:r>
              <a:rPr lang="es-ES" sz="18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    </a:t>
            </a:r>
            <a:r>
              <a:rPr lang="es-ES" sz="1800" dirty="0" err="1" smtClean="0">
                <a:solidFill>
                  <a:srgbClr val="FF0000"/>
                </a:solidFill>
              </a:rPr>
              <a:t>modelBuilder.Entity</a:t>
            </a:r>
            <a:r>
              <a:rPr lang="es-ES" sz="1800" dirty="0" smtClean="0">
                <a:solidFill>
                  <a:srgbClr val="FF0000"/>
                </a:solidFill>
              </a:rPr>
              <a:t>&lt;Persona&gt;().</a:t>
            </a:r>
            <a:r>
              <a:rPr lang="es-ES" sz="1800" dirty="0" err="1" smtClean="0">
                <a:solidFill>
                  <a:srgbClr val="FF0000"/>
                </a:solidFill>
              </a:rPr>
              <a:t>HasData</a:t>
            </a:r>
            <a:r>
              <a:rPr lang="es-ES" sz="18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        new Persona {ID=1, Apellido="</a:t>
            </a:r>
            <a:r>
              <a:rPr lang="es-ES" sz="1800" dirty="0" err="1" smtClean="0">
                <a:solidFill>
                  <a:srgbClr val="FF0000"/>
                </a:solidFill>
              </a:rPr>
              <a:t>Perez",Nombre</a:t>
            </a:r>
            <a:r>
              <a:rPr lang="es-ES" sz="1800" dirty="0" smtClean="0">
                <a:solidFill>
                  <a:srgbClr val="FF0000"/>
                </a:solidFill>
              </a:rPr>
              <a:t> = "Juan" }, 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        new Persona { ID = 2, Apellido = "Meyer", Nombre = "Camila" }, </a:t>
            </a:r>
          </a:p>
          <a:p>
            <a:pPr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                </a:t>
            </a:r>
            <a:r>
              <a:rPr lang="pt-BR" sz="1800" dirty="0" err="1" smtClean="0">
                <a:solidFill>
                  <a:srgbClr val="FF0000"/>
                </a:solidFill>
              </a:rPr>
              <a:t>new</a:t>
            </a:r>
            <a:r>
              <a:rPr lang="pt-BR" sz="1800" dirty="0" smtClean="0">
                <a:solidFill>
                  <a:srgbClr val="FF0000"/>
                </a:solidFill>
              </a:rPr>
              <a:t> </a:t>
            </a:r>
            <a:r>
              <a:rPr lang="pt-BR" sz="1800" dirty="0" err="1" smtClean="0">
                <a:solidFill>
                  <a:srgbClr val="FF0000"/>
                </a:solidFill>
              </a:rPr>
              <a:t>Persona</a:t>
            </a:r>
            <a:r>
              <a:rPr lang="pt-BR" sz="1800" dirty="0" smtClean="0">
                <a:solidFill>
                  <a:srgbClr val="FF0000"/>
                </a:solidFill>
              </a:rPr>
              <a:t> { ID = 3,</a:t>
            </a:r>
            <a:r>
              <a:rPr lang="pt-BR" sz="1800" dirty="0" err="1" smtClean="0">
                <a:solidFill>
                  <a:srgbClr val="FF0000"/>
                </a:solidFill>
              </a:rPr>
              <a:t>Apellido</a:t>
            </a:r>
            <a:r>
              <a:rPr lang="pt-BR" sz="1800" dirty="0" smtClean="0">
                <a:solidFill>
                  <a:srgbClr val="FF0000"/>
                </a:solidFill>
              </a:rPr>
              <a:t> = "Fernandez", </a:t>
            </a:r>
            <a:r>
              <a:rPr lang="pt-BR" sz="1800" dirty="0" err="1" smtClean="0">
                <a:solidFill>
                  <a:srgbClr val="FF0000"/>
                </a:solidFill>
              </a:rPr>
              <a:t>Nombre</a:t>
            </a:r>
            <a:r>
              <a:rPr lang="pt-BR" sz="1800" dirty="0" smtClean="0">
                <a:solidFill>
                  <a:srgbClr val="FF0000"/>
                </a:solidFill>
              </a:rPr>
              <a:t> = "Maria" }, 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        new Persona { ID = 4,Apellido = "</a:t>
            </a:r>
            <a:r>
              <a:rPr lang="es-ES" sz="1800" dirty="0" err="1" smtClean="0">
                <a:solidFill>
                  <a:srgbClr val="FF0000"/>
                </a:solidFill>
              </a:rPr>
              <a:t>Rodriguez</a:t>
            </a:r>
            <a:r>
              <a:rPr lang="es-ES" sz="1800" dirty="0" smtClean="0">
                <a:solidFill>
                  <a:srgbClr val="FF0000"/>
                </a:solidFill>
              </a:rPr>
              <a:t>", Nombre = "Jorge" });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       }   </a:t>
            </a:r>
          </a:p>
          <a:p>
            <a:pPr>
              <a:buNone/>
            </a:pPr>
            <a:r>
              <a:rPr lang="es-ES" sz="1800" dirty="0" smtClean="0">
                <a:solidFill>
                  <a:srgbClr val="FF0000"/>
                </a:solidFill>
              </a:rPr>
              <a:t> }</a:t>
            </a:r>
            <a:r>
              <a:rPr lang="es-ES" sz="1800" dirty="0" smtClean="0"/>
              <a:t>	</a:t>
            </a:r>
          </a:p>
          <a:p>
            <a:pPr>
              <a:buNone/>
            </a:pPr>
            <a:r>
              <a:rPr lang="es-ES" sz="1800" dirty="0" smtClean="0"/>
              <a:t>	</a:t>
            </a:r>
          </a:p>
          <a:p>
            <a:pPr>
              <a:buNone/>
            </a:pPr>
            <a:endParaRPr lang="es-ES" sz="1800" dirty="0" smtClean="0"/>
          </a:p>
          <a:p>
            <a:pPr>
              <a:buNone/>
            </a:pPr>
            <a:endParaRPr lang="es-ES" sz="1800" dirty="0" smtClean="0"/>
          </a:p>
          <a:p>
            <a:pPr marL="742950" indent="-742950">
              <a:buNone/>
            </a:pPr>
            <a:endParaRPr lang="es-E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400" dirty="0" smtClean="0"/>
              <a:t>Ahora ya podemos crear nuestra base de datos, y esto lo haremos a través de Migraciones de </a:t>
            </a:r>
            <a:r>
              <a:rPr lang="es-ES" sz="2400" dirty="0" err="1" smtClean="0"/>
              <a:t>Entity</a:t>
            </a:r>
            <a:r>
              <a:rPr lang="es-ES" sz="2400" dirty="0" smtClean="0"/>
              <a:t> Framework </a:t>
            </a:r>
            <a:r>
              <a:rPr lang="es-ES" sz="2400" dirty="0" err="1" smtClean="0"/>
              <a:t>Core</a:t>
            </a:r>
            <a:r>
              <a:rPr lang="es-ES" sz="2400" dirty="0" smtClean="0"/>
              <a:t> (</a:t>
            </a:r>
            <a:r>
              <a:rPr lang="es-ES" sz="2400" dirty="0" err="1" smtClean="0">
                <a:hlinkClick r:id="rId3" tooltip="Code First"/>
              </a:rPr>
              <a:t>Code</a:t>
            </a:r>
            <a:r>
              <a:rPr lang="es-ES" sz="2400" dirty="0" smtClean="0">
                <a:hlinkClick r:id="rId3" tooltip="Code First"/>
              </a:rPr>
              <a:t> </a:t>
            </a:r>
            <a:r>
              <a:rPr lang="es-ES" sz="2400" dirty="0" err="1" smtClean="0">
                <a:hlinkClick r:id="rId3" tooltip="Code First"/>
              </a:rPr>
              <a:t>First</a:t>
            </a:r>
            <a:r>
              <a:rPr lang="es-ES" sz="2400" dirty="0" smtClean="0"/>
              <a:t>).</a:t>
            </a:r>
          </a:p>
          <a:p>
            <a:pPr>
              <a:buNone/>
            </a:pPr>
            <a:r>
              <a:rPr lang="es-ES" sz="2400" dirty="0" smtClean="0"/>
              <a:t>Consola </a:t>
            </a:r>
            <a:r>
              <a:rPr lang="es-ES" sz="2400" dirty="0" smtClean="0"/>
              <a:t>de administración de paquetes </a:t>
            </a:r>
            <a:r>
              <a:rPr lang="es-ES" sz="2400" dirty="0" err="1" smtClean="0"/>
              <a:t>NuGet</a:t>
            </a:r>
            <a:r>
              <a:rPr lang="es-ES" sz="2400" dirty="0" smtClean="0"/>
              <a:t> (</a:t>
            </a:r>
            <a:r>
              <a:rPr lang="es-ES" sz="2400" i="1" dirty="0" smtClean="0"/>
              <a:t>Herramientas &gt; Administrador de paquetes </a:t>
            </a:r>
            <a:r>
              <a:rPr lang="es-ES" sz="2400" i="1" dirty="0" err="1" smtClean="0"/>
              <a:t>NuGet</a:t>
            </a:r>
            <a:r>
              <a:rPr lang="es-ES" sz="2400" i="1" dirty="0" smtClean="0"/>
              <a:t> &gt; Consola del Administrador de paquetes),</a:t>
            </a:r>
            <a:r>
              <a:rPr lang="es-ES" sz="2400" dirty="0" smtClean="0"/>
              <a:t> y crearemos una Migración inicial de la siguiente manera:</a:t>
            </a: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PM</a:t>
            </a:r>
            <a:r>
              <a:rPr lang="es-ES" sz="2400" dirty="0" smtClean="0"/>
              <a:t>&gt; </a:t>
            </a:r>
            <a:r>
              <a:rPr lang="es-ES" sz="2400" dirty="0" err="1" smtClean="0">
                <a:solidFill>
                  <a:srgbClr val="FF0000"/>
                </a:solidFill>
              </a:rPr>
              <a:t>Add-Migration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MigracionInicial</a:t>
            </a:r>
            <a:endParaRPr lang="es-E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PM&gt; </a:t>
            </a:r>
            <a:r>
              <a:rPr lang="es-ES" sz="2400" dirty="0" err="1" smtClean="0">
                <a:solidFill>
                  <a:srgbClr val="FF0000"/>
                </a:solidFill>
              </a:rPr>
              <a:t>Update-Database</a:t>
            </a:r>
            <a:endParaRPr lang="es-E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400" dirty="0" smtClean="0"/>
          </a:p>
          <a:p>
            <a:pPr marL="742950" indent="-742950"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r>
              <a:rPr lang="en-US" sz="4800" dirty="0" err="1" smtClean="0"/>
              <a:t>Seguridad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r>
              <a:rPr lang="es-ES" sz="2400" dirty="0" smtClean="0"/>
              <a:t>Evitar ataques de inyección de SQL.</a:t>
            </a:r>
          </a:p>
          <a:p>
            <a:endParaRPr lang="es-ES" sz="2400" dirty="0" smtClean="0"/>
          </a:p>
          <a:p>
            <a:r>
              <a:rPr lang="es-ES" sz="2400" dirty="0" smtClean="0"/>
              <a:t>Prevención de ataques de falsificación de petición en sitios cruzados(CSRF) en formularios</a:t>
            </a:r>
          </a:p>
          <a:p>
            <a:endParaRPr lang="es-ES" sz="2400" dirty="0" smtClean="0"/>
          </a:p>
          <a:p>
            <a:r>
              <a:rPr lang="es-ES" sz="2400" dirty="0" smtClean="0"/>
              <a:t>Utilizando HTTPS (cifrado de conexión) para que los datos no puedan ser interceptados mientras </a:t>
            </a:r>
            <a:r>
              <a:rPr lang="es-ES" sz="2400" dirty="0" smtClean="0"/>
              <a:t>viajan </a:t>
            </a:r>
            <a:r>
              <a:rPr lang="es-ES" sz="2400" dirty="0" smtClean="0"/>
              <a:t>a través de Internet</a:t>
            </a:r>
          </a:p>
          <a:p>
            <a:endParaRPr lang="es-ES" sz="2400" dirty="0" smtClean="0"/>
          </a:p>
          <a:p>
            <a:r>
              <a:rPr lang="es-ES" sz="2400" dirty="0" smtClean="0"/>
              <a:t>Proporcionar a los usuarios una forma segura de iniciar sesión con una contraseña u otras credenciales</a:t>
            </a:r>
          </a:p>
          <a:p>
            <a:pPr marL="742950" indent="-742950">
              <a:buNone/>
            </a:pPr>
            <a:endParaRPr lang="es-AR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JSON Web </a:t>
            </a:r>
            <a:r>
              <a:rPr lang="es-ES" sz="2800" b="1" dirty="0" err="1" smtClean="0"/>
              <a:t>Token</a:t>
            </a:r>
            <a:r>
              <a:rPr lang="es-ES" sz="2800" b="1" dirty="0" smtClean="0"/>
              <a:t> – Seguridad Web API de .NET </a:t>
            </a:r>
            <a:r>
              <a:rPr lang="es-ES" sz="2800" b="1" dirty="0" err="1" smtClean="0"/>
              <a:t>Core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endParaRPr lang="es-ES" sz="2400" dirty="0" smtClean="0"/>
          </a:p>
          <a:p>
            <a:r>
              <a:rPr lang="es-ES" sz="2400" dirty="0" smtClean="0"/>
              <a:t>Verificar que ya tenemos creada la base de datos y la tabla de Persona con los datos de prueba.</a:t>
            </a:r>
          </a:p>
          <a:p>
            <a:r>
              <a:rPr lang="es-ES" sz="2400" dirty="0" smtClean="0"/>
              <a:t>Para probar el correcto funcionamiento del Web API, podemos realizar una petición GET desde nuestro explorador (/api/persona), obteniendo el siguiente resultado:</a:t>
            </a:r>
          </a:p>
          <a:p>
            <a:pPr>
              <a:buNone/>
            </a:pPr>
            <a:endParaRPr lang="es-ES" sz="2400" dirty="0" smtClean="0"/>
          </a:p>
          <a:p>
            <a:pPr marL="742950" indent="-742950">
              <a:buAutoNum type="arabicPeriod"/>
            </a:pPr>
            <a:endParaRPr lang="es-E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786190"/>
            <a:ext cx="5643602" cy="270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Configurando la seguridad con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endParaRPr lang="es-ES" sz="2400" dirty="0" smtClean="0"/>
          </a:p>
          <a:p>
            <a:r>
              <a:rPr lang="es-ES" sz="2400" dirty="0" smtClean="0"/>
              <a:t>Antes </a:t>
            </a:r>
            <a:r>
              <a:rPr lang="es-ES" sz="2400" dirty="0" smtClean="0"/>
              <a:t>de comenzar a configurar JWT, debemos proteger nuestro Web API de accesos no autorizados.</a:t>
            </a:r>
          </a:p>
          <a:p>
            <a:endParaRPr lang="es-ES" sz="2400" dirty="0" smtClean="0"/>
          </a:p>
          <a:p>
            <a:r>
              <a:rPr lang="es-ES" sz="2400" dirty="0" smtClean="0"/>
              <a:t>Para ello, "decoraremos" las Acciones del Controlador que requieran seguridad con el atributo </a:t>
            </a:r>
            <a:r>
              <a:rPr lang="es-ES" sz="2400" dirty="0" smtClean="0">
                <a:solidFill>
                  <a:srgbClr val="FF0000"/>
                </a:solidFill>
              </a:rPr>
              <a:t>[</a:t>
            </a:r>
            <a:r>
              <a:rPr lang="es-ES" sz="2400" dirty="0" err="1" smtClean="0">
                <a:solidFill>
                  <a:srgbClr val="FF0000"/>
                </a:solidFill>
              </a:rPr>
              <a:t>Authorize</a:t>
            </a:r>
            <a:r>
              <a:rPr lang="es-ES" sz="2400" dirty="0" smtClean="0">
                <a:solidFill>
                  <a:srgbClr val="FF0000"/>
                </a:solidFill>
              </a:rPr>
              <a:t>]</a:t>
            </a:r>
            <a:endParaRPr lang="es-ES" sz="2400" dirty="0" smtClean="0">
              <a:solidFill>
                <a:srgbClr val="FF0000"/>
              </a:solidFill>
            </a:endParaRPr>
          </a:p>
          <a:p>
            <a:endParaRPr lang="es-ES" sz="2400" dirty="0" smtClean="0"/>
          </a:p>
          <a:p>
            <a:r>
              <a:rPr lang="es-ES" sz="2400" dirty="0" smtClean="0"/>
              <a:t>Esto hará que de momento, las peticiones dirigidas a los elementos afectados (Acciones) retornen un </a:t>
            </a:r>
            <a:r>
              <a:rPr lang="es-ES" sz="2400" b="1" dirty="0" smtClean="0"/>
              <a:t>HTTP 401 </a:t>
            </a:r>
            <a:r>
              <a:rPr lang="es-ES" sz="2400" b="1" dirty="0" err="1" smtClean="0"/>
              <a:t>Unauthorized</a:t>
            </a:r>
            <a:r>
              <a:rPr lang="es-ES" sz="2400" b="1" dirty="0" smtClean="0"/>
              <a:t> </a:t>
            </a:r>
            <a:r>
              <a:rPr lang="es-ES" sz="2400" dirty="0" smtClean="0"/>
              <a:t>(acceso no autorizado).</a:t>
            </a:r>
          </a:p>
          <a:p>
            <a:pPr>
              <a:buNone/>
            </a:pPr>
            <a:endParaRPr lang="es-ES" sz="2400" dirty="0" smtClean="0"/>
          </a:p>
          <a:p>
            <a:pPr marL="742950" indent="-742950">
              <a:buAutoNum type="arabicPeriod"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Configurando la seguridad con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400" dirty="0" err="1" smtClean="0">
                <a:solidFill>
                  <a:srgbClr val="FF0000"/>
                </a:solidFill>
              </a:rPr>
              <a:t>using</a:t>
            </a:r>
            <a:r>
              <a:rPr lang="es-ES" sz="2400" dirty="0" smtClean="0">
                <a:solidFill>
                  <a:srgbClr val="FF0000"/>
                </a:solidFill>
              </a:rPr>
              <a:t> </a:t>
            </a:r>
            <a:r>
              <a:rPr lang="es-ES" sz="2400" dirty="0" err="1" smtClean="0">
                <a:solidFill>
                  <a:srgbClr val="FF0000"/>
                </a:solidFill>
              </a:rPr>
              <a:t>Microsoft.AspNetCore.Authorization</a:t>
            </a:r>
            <a:r>
              <a:rPr lang="es-ES" sz="2400" dirty="0" smtClean="0">
                <a:solidFill>
                  <a:srgbClr val="FF0000"/>
                </a:solidFill>
              </a:rPr>
              <a:t>;</a:t>
            </a:r>
            <a:endParaRPr lang="es-E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endParaRPr lang="es-ES" sz="2400" dirty="0" smtClean="0"/>
          </a:p>
          <a:p>
            <a:pPr>
              <a:buNone/>
            </a:pPr>
            <a:r>
              <a:rPr lang="es-ES" sz="2400" dirty="0" smtClean="0"/>
              <a:t>// GET: api/Personas</a:t>
            </a:r>
          </a:p>
          <a:p>
            <a:pPr>
              <a:buNone/>
            </a:pPr>
            <a:r>
              <a:rPr lang="es-ES" sz="2400" dirty="0" smtClean="0"/>
              <a:t>        [</a:t>
            </a:r>
            <a:r>
              <a:rPr lang="es-ES" sz="2400" dirty="0" err="1" smtClean="0"/>
              <a:t>HttpGet</a:t>
            </a:r>
            <a:r>
              <a:rPr lang="es-ES" sz="2400" dirty="0" smtClean="0"/>
              <a:t>]</a:t>
            </a:r>
          </a:p>
          <a:p>
            <a:pPr>
              <a:buNone/>
            </a:pPr>
            <a:r>
              <a:rPr lang="es-ES" sz="2400" dirty="0" smtClean="0"/>
              <a:t>        </a:t>
            </a:r>
            <a:r>
              <a:rPr lang="es-ES" sz="2400" b="1" dirty="0" smtClean="0">
                <a:solidFill>
                  <a:srgbClr val="FF0000"/>
                </a:solidFill>
              </a:rPr>
              <a:t>[</a:t>
            </a:r>
            <a:r>
              <a:rPr lang="es-ES" sz="2400" b="1" dirty="0" err="1" smtClean="0">
                <a:solidFill>
                  <a:srgbClr val="FF0000"/>
                </a:solidFill>
              </a:rPr>
              <a:t>Authorize</a:t>
            </a:r>
            <a:r>
              <a:rPr lang="es-ES" sz="2400" b="1" dirty="0" smtClean="0">
                <a:solidFill>
                  <a:srgbClr val="FF0000"/>
                </a:solidFill>
              </a:rPr>
              <a:t>]</a:t>
            </a:r>
          </a:p>
          <a:p>
            <a:pPr>
              <a:buNone/>
            </a:pPr>
            <a:r>
              <a:rPr lang="es-ES" sz="1800" dirty="0" smtClean="0"/>
              <a:t>    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async</a:t>
            </a:r>
            <a:r>
              <a:rPr lang="es-ES" sz="1800" dirty="0" smtClean="0"/>
              <a:t> </a:t>
            </a:r>
            <a:r>
              <a:rPr lang="es-ES" sz="1800" dirty="0" err="1" smtClean="0"/>
              <a:t>Task</a:t>
            </a:r>
            <a:r>
              <a:rPr lang="es-ES" sz="1800" dirty="0" smtClean="0"/>
              <a:t>&lt;</a:t>
            </a:r>
            <a:r>
              <a:rPr lang="es-ES" sz="1800" dirty="0" err="1" smtClean="0"/>
              <a:t>ActionResult</a:t>
            </a:r>
            <a:r>
              <a:rPr lang="es-ES" sz="1800" dirty="0" smtClean="0"/>
              <a:t>&lt;</a:t>
            </a:r>
            <a:r>
              <a:rPr lang="es-ES" sz="1800" dirty="0" err="1" smtClean="0"/>
              <a:t>IEnumerable</a:t>
            </a:r>
            <a:r>
              <a:rPr lang="es-ES" sz="1800" dirty="0" smtClean="0"/>
              <a:t>&lt;Persona&gt;&gt;&gt; </a:t>
            </a:r>
            <a:r>
              <a:rPr lang="es-ES" sz="1800" dirty="0" err="1" smtClean="0"/>
              <a:t>GetPersona</a:t>
            </a:r>
            <a:r>
              <a:rPr lang="es-ES" sz="1800" dirty="0" smtClean="0"/>
              <a:t>()</a:t>
            </a:r>
          </a:p>
          <a:p>
            <a:pPr>
              <a:buNone/>
            </a:pPr>
            <a:r>
              <a:rPr lang="es-ES" sz="2400" dirty="0" smtClean="0"/>
              <a:t>        {</a:t>
            </a:r>
          </a:p>
          <a:p>
            <a:pPr>
              <a:buNone/>
            </a:pPr>
            <a:r>
              <a:rPr lang="es-ES" sz="2400" dirty="0" smtClean="0"/>
              <a:t>            </a:t>
            </a:r>
            <a:r>
              <a:rPr lang="es-ES" sz="2400" dirty="0" err="1" smtClean="0"/>
              <a:t>return</a:t>
            </a:r>
            <a:r>
              <a:rPr lang="es-ES" sz="2400" dirty="0" smtClean="0"/>
              <a:t> </a:t>
            </a:r>
            <a:r>
              <a:rPr lang="es-ES" sz="2400" dirty="0" err="1" smtClean="0"/>
              <a:t>await</a:t>
            </a:r>
            <a:r>
              <a:rPr lang="es-ES" sz="2400" dirty="0" smtClean="0"/>
              <a:t> _</a:t>
            </a:r>
            <a:r>
              <a:rPr lang="es-ES" sz="2400" dirty="0" err="1" smtClean="0"/>
              <a:t>context.Persona.ToListAsync</a:t>
            </a:r>
            <a:r>
              <a:rPr lang="es-ES" sz="2400" dirty="0" smtClean="0"/>
              <a:t>();</a:t>
            </a:r>
          </a:p>
          <a:p>
            <a:pPr>
              <a:buNone/>
            </a:pPr>
            <a:r>
              <a:rPr lang="es-ES" sz="2400" dirty="0" smtClean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Los parámetros de configuración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2400" dirty="0" smtClean="0"/>
              <a:t>En el archivo de configuración </a:t>
            </a:r>
            <a:r>
              <a:rPr lang="es-ES" sz="2400" b="1" dirty="0" err="1" smtClean="0"/>
              <a:t>appsettings.json</a:t>
            </a:r>
            <a:r>
              <a:rPr lang="es-ES" sz="2400" dirty="0" smtClean="0"/>
              <a:t>, definiremos una serie de parámetros básicos que posteriormente serán utilizados para generar nuestro </a:t>
            </a:r>
            <a:r>
              <a:rPr lang="es-ES" sz="2400" dirty="0" err="1" smtClean="0"/>
              <a:t>Token</a:t>
            </a:r>
            <a:r>
              <a:rPr lang="es-ES" sz="2400" dirty="0" smtClean="0"/>
              <a:t>. </a:t>
            </a:r>
          </a:p>
          <a:p>
            <a:r>
              <a:rPr lang="es-ES" sz="2400" b="1" dirty="0" err="1" smtClean="0"/>
              <a:t>Issuer</a:t>
            </a:r>
            <a:r>
              <a:rPr lang="es-ES" sz="2400" dirty="0" smtClean="0"/>
              <a:t>: Debe indicar quien es un emisor válido para el </a:t>
            </a:r>
            <a:r>
              <a:rPr lang="es-ES" sz="2400" dirty="0" err="1" smtClean="0"/>
              <a:t>Token</a:t>
            </a:r>
            <a:r>
              <a:rPr lang="es-ES" sz="2400" dirty="0" smtClean="0"/>
              <a:t>. Normalmente indicaremos el Dominio desde el cual se emite el </a:t>
            </a:r>
            <a:r>
              <a:rPr lang="es-ES" sz="2400" dirty="0" err="1" smtClean="0"/>
              <a:t>Token</a:t>
            </a:r>
            <a:r>
              <a:rPr lang="es-ES" sz="2400" dirty="0" smtClean="0"/>
              <a:t>.</a:t>
            </a:r>
          </a:p>
          <a:p>
            <a:r>
              <a:rPr lang="es-ES" sz="2400" b="1" dirty="0" err="1" smtClean="0"/>
              <a:t>Audience</a:t>
            </a:r>
            <a:r>
              <a:rPr lang="es-ES" sz="2400" dirty="0" smtClean="0"/>
              <a:t>: Debe indicar la audiencia o destinatario a los que se dirige el </a:t>
            </a:r>
            <a:r>
              <a:rPr lang="es-ES" sz="2400" dirty="0" err="1" smtClean="0"/>
              <a:t>Token</a:t>
            </a:r>
            <a:r>
              <a:rPr lang="es-ES" sz="2400" dirty="0" smtClean="0"/>
              <a:t>. En nuestro caso indicaremos la </a:t>
            </a:r>
            <a:r>
              <a:rPr lang="es-ES" sz="2400" dirty="0" err="1" smtClean="0"/>
              <a:t>Url</a:t>
            </a:r>
            <a:r>
              <a:rPr lang="es-ES" sz="2400" dirty="0" smtClean="0"/>
              <a:t> de nuestro Web API.</a:t>
            </a:r>
          </a:p>
          <a:p>
            <a:r>
              <a:rPr lang="es-ES" sz="2400" b="1" dirty="0" err="1" smtClean="0"/>
              <a:t>ClaveSecreta</a:t>
            </a:r>
            <a:r>
              <a:rPr lang="es-ES" sz="2400" dirty="0" smtClean="0"/>
              <a:t>: Obviamente es el parámetro de configuración más importante, ya que será la Clave que utilizaremos tanto para firmar digitalmente el </a:t>
            </a:r>
            <a:r>
              <a:rPr lang="es-ES" sz="2400" dirty="0" err="1" smtClean="0"/>
              <a:t>Token</a:t>
            </a:r>
            <a:r>
              <a:rPr lang="es-ES" sz="2400" dirty="0" smtClean="0"/>
              <a:t> al enviarlo, como para comprobar la validez de la firma al recibirlo.</a:t>
            </a:r>
          </a:p>
          <a:p>
            <a:pPr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Los parámetros de configuración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400" dirty="0" smtClean="0"/>
              <a:t>{ </a:t>
            </a:r>
          </a:p>
          <a:p>
            <a:pPr>
              <a:buNone/>
            </a:pPr>
            <a:r>
              <a:rPr lang="es-ES" sz="2400" dirty="0" smtClean="0"/>
              <a:t>... "JWT": </a:t>
            </a:r>
          </a:p>
          <a:p>
            <a:pPr>
              <a:buNone/>
            </a:pPr>
            <a:r>
              <a:rPr lang="es-ES" sz="2400" dirty="0" smtClean="0"/>
              <a:t>{</a:t>
            </a:r>
          </a:p>
          <a:p>
            <a:pPr>
              <a:buNone/>
            </a:pPr>
            <a:r>
              <a:rPr lang="es-ES" sz="2400" dirty="0" smtClean="0"/>
              <a:t> </a:t>
            </a:r>
          </a:p>
          <a:p>
            <a:pPr>
              <a:buNone/>
            </a:pPr>
            <a:r>
              <a:rPr lang="es-ES" sz="2400" dirty="0" smtClean="0"/>
              <a:t> "</a:t>
            </a:r>
            <a:r>
              <a:rPr lang="es-ES" sz="2400" dirty="0" err="1" smtClean="0"/>
              <a:t>ClaveSecreta</a:t>
            </a:r>
            <a:r>
              <a:rPr lang="es-ES" sz="2400" dirty="0" smtClean="0"/>
              <a:t>": “qweh6Yh5KwNFvRtrltw7", </a:t>
            </a:r>
          </a:p>
          <a:p>
            <a:pPr>
              <a:buNone/>
            </a:pPr>
            <a:r>
              <a:rPr lang="es-ES" sz="2400" dirty="0" smtClean="0"/>
              <a:t> "</a:t>
            </a:r>
            <a:r>
              <a:rPr lang="es-ES" sz="2400" dirty="0" err="1" smtClean="0"/>
              <a:t>Issuer</a:t>
            </a:r>
            <a:r>
              <a:rPr lang="es-ES" sz="2400" dirty="0" smtClean="0"/>
              <a:t>": "www.educacionit.com", </a:t>
            </a:r>
          </a:p>
          <a:p>
            <a:pPr>
              <a:buNone/>
            </a:pPr>
            <a:r>
              <a:rPr lang="es-ES" sz="2400" dirty="0" smtClean="0"/>
              <a:t> "</a:t>
            </a:r>
            <a:r>
              <a:rPr lang="es-ES" sz="2400" dirty="0" err="1" smtClean="0"/>
              <a:t>Audience</a:t>
            </a:r>
            <a:r>
              <a:rPr lang="es-ES" sz="2400" dirty="0" smtClean="0"/>
              <a:t>": "www.educacionit.com/api/webapiIT" }</a:t>
            </a:r>
          </a:p>
          <a:p>
            <a:pPr>
              <a:buNone/>
            </a:pPr>
            <a:r>
              <a:rPr lang="es-ES" sz="24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Creando el servicio de autenticación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600" dirty="0" smtClean="0"/>
              <a:t> </a:t>
            </a:r>
            <a:r>
              <a:rPr lang="es-ES" sz="1600" dirty="0" err="1" smtClean="0"/>
              <a:t>public</a:t>
            </a:r>
            <a:r>
              <a:rPr lang="es-ES" sz="1600" dirty="0" smtClean="0"/>
              <a:t> </a:t>
            </a:r>
            <a:r>
              <a:rPr lang="es-ES" sz="1600" dirty="0" err="1" smtClean="0"/>
              <a:t>void</a:t>
            </a:r>
            <a:r>
              <a:rPr lang="es-ES" sz="1600" dirty="0" smtClean="0"/>
              <a:t> </a:t>
            </a:r>
            <a:r>
              <a:rPr lang="es-ES" sz="1600" dirty="0" err="1" smtClean="0"/>
              <a:t>ConfigureServices</a:t>
            </a:r>
            <a:r>
              <a:rPr lang="es-ES" sz="1600" dirty="0" smtClean="0"/>
              <a:t>(</a:t>
            </a:r>
            <a:r>
              <a:rPr lang="es-ES" sz="1600" dirty="0" err="1" smtClean="0"/>
              <a:t>IServiceCollection</a:t>
            </a:r>
            <a:r>
              <a:rPr lang="es-ES" sz="1600" dirty="0" smtClean="0"/>
              <a:t> </a:t>
            </a:r>
            <a:r>
              <a:rPr lang="es-ES" sz="1600" dirty="0" err="1" smtClean="0"/>
              <a:t>services</a:t>
            </a:r>
            <a:r>
              <a:rPr lang="es-ES" sz="1600" dirty="0" smtClean="0"/>
              <a:t>)</a:t>
            </a:r>
          </a:p>
          <a:p>
            <a:pPr>
              <a:buNone/>
            </a:pPr>
            <a:r>
              <a:rPr lang="es-ES" sz="1600" dirty="0" smtClean="0"/>
              <a:t>        {</a:t>
            </a:r>
          </a:p>
          <a:p>
            <a:pPr>
              <a:buNone/>
            </a:pPr>
            <a:r>
              <a:rPr lang="es-ES" sz="1600" dirty="0" smtClean="0">
                <a:solidFill>
                  <a:srgbClr val="FF0000"/>
                </a:solidFill>
              </a:rPr>
              <a:t>            </a:t>
            </a:r>
            <a:r>
              <a:rPr lang="es-ES" sz="1200" b="1" dirty="0" err="1" smtClean="0">
                <a:solidFill>
                  <a:srgbClr val="FF0000"/>
                </a:solidFill>
              </a:rPr>
              <a:t>services.AddAuthentication</a:t>
            </a:r>
            <a:r>
              <a:rPr lang="es-ES" sz="1200" b="1" dirty="0" smtClean="0">
                <a:solidFill>
                  <a:srgbClr val="FF0000"/>
                </a:solidFill>
              </a:rPr>
              <a:t>(</a:t>
            </a:r>
            <a:r>
              <a:rPr lang="es-ES" sz="1200" b="1" dirty="0" err="1" smtClean="0">
                <a:solidFill>
                  <a:srgbClr val="FF0000"/>
                </a:solidFill>
              </a:rPr>
              <a:t>JwtBearerDefaults.AuthenticationScheme</a:t>
            </a:r>
            <a:r>
              <a:rPr lang="es-ES" sz="1200" b="1" dirty="0" smtClean="0">
                <a:solidFill>
                  <a:srgbClr val="FF0000"/>
                </a:solidFill>
              </a:rPr>
              <a:t>).</a:t>
            </a:r>
            <a:r>
              <a:rPr lang="es-ES" sz="1200" b="1" dirty="0" err="1" smtClean="0">
                <a:solidFill>
                  <a:srgbClr val="FF0000"/>
                </a:solidFill>
              </a:rPr>
              <a:t>AddJwtBearer</a:t>
            </a:r>
            <a:r>
              <a:rPr lang="es-ES" sz="1200" b="1" dirty="0" smtClean="0">
                <a:solidFill>
                  <a:srgbClr val="FF0000"/>
                </a:solidFill>
              </a:rPr>
              <a:t>(</a:t>
            </a:r>
            <a:r>
              <a:rPr lang="es-ES" sz="1200" b="1" dirty="0" err="1" smtClean="0">
                <a:solidFill>
                  <a:srgbClr val="FF0000"/>
                </a:solidFill>
              </a:rPr>
              <a:t>options</a:t>
            </a:r>
            <a:r>
              <a:rPr lang="es-ES" sz="1200" b="1" dirty="0" smtClean="0">
                <a:solidFill>
                  <a:srgbClr val="FF0000"/>
                </a:solidFill>
              </a:rPr>
              <a:t> =&gt;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options.TokenValidationParameters</a:t>
            </a:r>
            <a:r>
              <a:rPr lang="es-ES" sz="1200" b="1" dirty="0" smtClean="0">
                <a:solidFill>
                  <a:srgbClr val="FF0000"/>
                </a:solidFill>
              </a:rPr>
              <a:t> = new </a:t>
            </a:r>
            <a:r>
              <a:rPr lang="es-ES" sz="1200" b="1" dirty="0" err="1" smtClean="0">
                <a:solidFill>
                  <a:srgbClr val="FF0000"/>
                </a:solidFill>
              </a:rPr>
              <a:t>TokenValidationParameters</a:t>
            </a:r>
            <a:r>
              <a:rPr lang="es-ES" sz="1200" b="1" dirty="0" smtClean="0">
                <a:solidFill>
                  <a:srgbClr val="FF0000"/>
                </a:solidFill>
              </a:rPr>
              <a:t>()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        		</a:t>
            </a:r>
            <a:r>
              <a:rPr lang="es-ES" sz="1200" b="1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ValidateIssuer</a:t>
            </a:r>
            <a:r>
              <a:rPr lang="es-ES" sz="1200" b="1" dirty="0" smtClean="0">
                <a:solidFill>
                  <a:srgbClr val="FF0000"/>
                </a:solidFill>
              </a:rPr>
              <a:t> = true,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ValidateAudience</a:t>
            </a:r>
            <a:r>
              <a:rPr lang="es-ES" sz="1200" b="1" dirty="0" smtClean="0">
                <a:solidFill>
                  <a:srgbClr val="FF0000"/>
                </a:solidFill>
              </a:rPr>
              <a:t> = true,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ValidateLifetime</a:t>
            </a:r>
            <a:r>
              <a:rPr lang="es-ES" sz="1200" b="1" dirty="0" smtClean="0">
                <a:solidFill>
                  <a:srgbClr val="FF0000"/>
                </a:solidFill>
              </a:rPr>
              <a:t> = true,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ValidateIssuerSigningKey</a:t>
            </a:r>
            <a:r>
              <a:rPr lang="es-ES" sz="1200" b="1" dirty="0" smtClean="0">
                <a:solidFill>
                  <a:srgbClr val="FF0000"/>
                </a:solidFill>
              </a:rPr>
              <a:t> = true,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ValidIssuer</a:t>
            </a:r>
            <a:r>
              <a:rPr lang="es-ES" sz="1200" b="1" dirty="0" smtClean="0">
                <a:solidFill>
                  <a:srgbClr val="FF0000"/>
                </a:solidFill>
              </a:rPr>
              <a:t> = </a:t>
            </a:r>
            <a:r>
              <a:rPr lang="es-ES" sz="1200" b="1" dirty="0" err="1" smtClean="0">
                <a:solidFill>
                  <a:srgbClr val="FF0000"/>
                </a:solidFill>
              </a:rPr>
              <a:t>Configuration</a:t>
            </a:r>
            <a:r>
              <a:rPr lang="es-ES" sz="1200" b="1" dirty="0" smtClean="0">
                <a:solidFill>
                  <a:srgbClr val="FF0000"/>
                </a:solidFill>
              </a:rPr>
              <a:t>["</a:t>
            </a:r>
            <a:r>
              <a:rPr lang="es-ES" sz="1200" b="1" dirty="0" err="1" smtClean="0">
                <a:solidFill>
                  <a:srgbClr val="FF0000"/>
                </a:solidFill>
              </a:rPr>
              <a:t>JWT:Issuer</a:t>
            </a:r>
            <a:r>
              <a:rPr lang="es-ES" sz="1200" b="1" dirty="0" smtClean="0">
                <a:solidFill>
                  <a:srgbClr val="FF0000"/>
                </a:solidFill>
              </a:rPr>
              <a:t>"],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ValidAudience</a:t>
            </a:r>
            <a:r>
              <a:rPr lang="es-ES" sz="1200" b="1" dirty="0" smtClean="0">
                <a:solidFill>
                  <a:srgbClr val="FF0000"/>
                </a:solidFill>
              </a:rPr>
              <a:t> = </a:t>
            </a:r>
            <a:r>
              <a:rPr lang="es-ES" sz="1200" b="1" dirty="0" err="1" smtClean="0">
                <a:solidFill>
                  <a:srgbClr val="FF0000"/>
                </a:solidFill>
              </a:rPr>
              <a:t>Configuration</a:t>
            </a:r>
            <a:r>
              <a:rPr lang="es-ES" sz="1200" b="1" dirty="0" smtClean="0">
                <a:solidFill>
                  <a:srgbClr val="FF0000"/>
                </a:solidFill>
              </a:rPr>
              <a:t>["</a:t>
            </a:r>
            <a:r>
              <a:rPr lang="es-ES" sz="1200" b="1" dirty="0" err="1" smtClean="0">
                <a:solidFill>
                  <a:srgbClr val="FF0000"/>
                </a:solidFill>
              </a:rPr>
              <a:t>JWT:Audience</a:t>
            </a:r>
            <a:r>
              <a:rPr lang="es-ES" sz="1200" b="1" dirty="0" smtClean="0">
                <a:solidFill>
                  <a:srgbClr val="FF0000"/>
                </a:solidFill>
              </a:rPr>
              <a:t>"], </a:t>
            </a:r>
          </a:p>
          <a:p>
            <a:pPr>
              <a:buNone/>
            </a:pP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smtClean="0">
                <a:solidFill>
                  <a:srgbClr val="FF0000"/>
                </a:solidFill>
              </a:rPr>
              <a:t>	</a:t>
            </a:r>
            <a:r>
              <a:rPr lang="es-ES" sz="1200" b="1" dirty="0" err="1" smtClean="0">
                <a:solidFill>
                  <a:srgbClr val="FF0000"/>
                </a:solidFill>
              </a:rPr>
              <a:t>IssuerSigningKey</a:t>
            </a:r>
            <a:r>
              <a:rPr lang="es-ES" sz="1200" b="1" dirty="0" smtClean="0">
                <a:solidFill>
                  <a:srgbClr val="FF0000"/>
                </a:solidFill>
              </a:rPr>
              <a:t> = new </a:t>
            </a:r>
            <a:r>
              <a:rPr lang="es-ES" sz="1200" b="1" dirty="0" err="1" smtClean="0">
                <a:solidFill>
                  <a:srgbClr val="FF0000"/>
                </a:solidFill>
              </a:rPr>
              <a:t>SymmetricSecurityKey</a:t>
            </a:r>
            <a:r>
              <a:rPr lang="es-ES" sz="1200" b="1" dirty="0" smtClean="0">
                <a:solidFill>
                  <a:srgbClr val="FF0000"/>
                </a:solidFill>
              </a:rPr>
              <a:t>(Encoding.UTF8.GetBytes(</a:t>
            </a:r>
            <a:r>
              <a:rPr lang="es-ES" sz="1200" b="1" dirty="0" err="1" smtClean="0">
                <a:solidFill>
                  <a:srgbClr val="FF0000"/>
                </a:solidFill>
              </a:rPr>
              <a:t>Configuration</a:t>
            </a:r>
            <a:r>
              <a:rPr lang="es-ES" sz="1200" b="1" dirty="0" smtClean="0">
                <a:solidFill>
                  <a:srgbClr val="FF0000"/>
                </a:solidFill>
              </a:rPr>
              <a:t>["</a:t>
            </a:r>
            <a:r>
              <a:rPr lang="es-ES" sz="1200" b="1" dirty="0" err="1" smtClean="0">
                <a:solidFill>
                  <a:srgbClr val="FF0000"/>
                </a:solidFill>
              </a:rPr>
              <a:t>JWT:ClaveSecreta</a:t>
            </a:r>
            <a:r>
              <a:rPr lang="es-ES" sz="1200" b="1" dirty="0" smtClean="0">
                <a:solidFill>
                  <a:srgbClr val="FF0000"/>
                </a:solidFill>
              </a:rPr>
              <a:t>"])) }; });</a:t>
            </a:r>
          </a:p>
          <a:p>
            <a:pPr>
              <a:buNone/>
            </a:pPr>
            <a:endParaRPr lang="es-ES" sz="1600" dirty="0" smtClean="0"/>
          </a:p>
          <a:p>
            <a:pPr>
              <a:buNone/>
            </a:pPr>
            <a:r>
              <a:rPr lang="es-ES" sz="1600" dirty="0" smtClean="0"/>
              <a:t>            </a:t>
            </a:r>
            <a:r>
              <a:rPr lang="es-ES" sz="1600" dirty="0" err="1" smtClean="0"/>
              <a:t>services.AddMvc</a:t>
            </a:r>
            <a:r>
              <a:rPr lang="es-ES" sz="1600" dirty="0" smtClean="0"/>
              <a:t>().</a:t>
            </a:r>
            <a:r>
              <a:rPr lang="es-ES" sz="1600" dirty="0" err="1" smtClean="0"/>
              <a:t>SetCompatibilityVersion</a:t>
            </a:r>
            <a:r>
              <a:rPr lang="es-ES" sz="1600" dirty="0" smtClean="0"/>
              <a:t>(CompatibilityVersion.Version_2_2);</a:t>
            </a:r>
          </a:p>
          <a:p>
            <a:pPr>
              <a:buNone/>
            </a:pPr>
            <a:r>
              <a:rPr lang="es-ES" sz="1600" dirty="0" smtClean="0"/>
              <a:t>            </a:t>
            </a:r>
            <a:r>
              <a:rPr lang="es-ES" sz="1600" dirty="0" err="1" smtClean="0"/>
              <a:t>services.AddDbContext</a:t>
            </a:r>
            <a:r>
              <a:rPr lang="es-ES" sz="1600" dirty="0" smtClean="0"/>
              <a:t>&lt;</a:t>
            </a:r>
            <a:r>
              <a:rPr lang="es-ES" sz="1600" dirty="0" err="1" smtClean="0"/>
              <a:t>MiContexto</a:t>
            </a:r>
            <a:r>
              <a:rPr lang="es-ES" sz="1600" dirty="0" smtClean="0"/>
              <a:t>&gt;(</a:t>
            </a:r>
            <a:r>
              <a:rPr lang="es-ES" sz="1600" dirty="0" err="1" smtClean="0"/>
              <a:t>options</a:t>
            </a:r>
            <a:r>
              <a:rPr lang="es-ES" sz="1600" dirty="0" smtClean="0"/>
              <a:t> =&gt;</a:t>
            </a:r>
          </a:p>
          <a:p>
            <a:pPr>
              <a:buNone/>
            </a:pPr>
            <a:r>
              <a:rPr lang="es-ES" sz="1600" dirty="0" smtClean="0"/>
              <a:t>                    </a:t>
            </a:r>
            <a:r>
              <a:rPr lang="es-ES" sz="1600" dirty="0" err="1" smtClean="0"/>
              <a:t>options.UseSqlServer</a:t>
            </a:r>
            <a:r>
              <a:rPr lang="es-ES" sz="1600" dirty="0" smtClean="0"/>
              <a:t>(</a:t>
            </a:r>
            <a:r>
              <a:rPr lang="es-ES" sz="1600" dirty="0" err="1" smtClean="0"/>
              <a:t>Configuration.GetConnectionString</a:t>
            </a:r>
            <a:r>
              <a:rPr lang="es-ES" sz="1600" dirty="0" smtClean="0"/>
              <a:t>("</a:t>
            </a:r>
            <a:r>
              <a:rPr lang="es-ES" sz="1600" dirty="0" err="1" smtClean="0"/>
              <a:t>MiContexto</a:t>
            </a:r>
            <a:r>
              <a:rPr lang="es-ES" sz="1600" dirty="0" smtClean="0"/>
              <a:t>")));</a:t>
            </a:r>
          </a:p>
          <a:p>
            <a:pPr>
              <a:buNone/>
            </a:pPr>
            <a:r>
              <a:rPr lang="es-ES" sz="1600" dirty="0" smtClean="0"/>
              <a:t>        }</a:t>
            </a:r>
          </a:p>
          <a:p>
            <a:pPr>
              <a:buNone/>
            </a:pP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Microsoft.AspNetCore.Authentication.JwtBearer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Microsoft.IdentityModel.Tokens</a:t>
            </a:r>
            <a:r>
              <a:rPr lang="es-ES" sz="1600" dirty="0" smtClean="0"/>
              <a:t>;</a:t>
            </a:r>
          </a:p>
          <a:p>
            <a:pPr>
              <a:buNone/>
            </a:pPr>
            <a:r>
              <a:rPr lang="es-ES" sz="1600" dirty="0" err="1" smtClean="0"/>
              <a:t>using</a:t>
            </a:r>
            <a:r>
              <a:rPr lang="es-ES" sz="1600" dirty="0" smtClean="0"/>
              <a:t> </a:t>
            </a:r>
            <a:r>
              <a:rPr lang="es-ES" sz="1600" dirty="0" err="1" smtClean="0"/>
              <a:t>System.Text</a:t>
            </a:r>
            <a:r>
              <a:rPr lang="es-ES" sz="1600" dirty="0" smtClean="0"/>
              <a:t>;</a:t>
            </a:r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Creando el servicio de autenticación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2000" dirty="0" smtClean="0"/>
              <a:t>Una vez configurado el servicio de autenticación JWT, debemos añadir el </a:t>
            </a:r>
            <a:r>
              <a:rPr lang="es-ES" sz="2000" b="1" dirty="0" smtClean="0"/>
              <a:t>Middleware</a:t>
            </a:r>
            <a:r>
              <a:rPr lang="es-ES" sz="2000" dirty="0" smtClean="0"/>
              <a:t> de autenticación de ASP.NET </a:t>
            </a:r>
            <a:r>
              <a:rPr lang="es-ES" sz="2000" dirty="0" err="1" smtClean="0"/>
              <a:t>Core</a:t>
            </a:r>
            <a:r>
              <a:rPr lang="es-ES" sz="2000" dirty="0" smtClean="0"/>
              <a:t> (</a:t>
            </a:r>
            <a:r>
              <a:rPr lang="es-ES" sz="2000" dirty="0" err="1" smtClean="0"/>
              <a:t>app.UseAuthentication</a:t>
            </a:r>
            <a:r>
              <a:rPr lang="es-ES" sz="2000" dirty="0" smtClean="0"/>
              <a:t>()) al </a:t>
            </a:r>
            <a:r>
              <a:rPr lang="es-ES" sz="2000" b="1" dirty="0" smtClean="0"/>
              <a:t>Pipeline</a:t>
            </a:r>
            <a:r>
              <a:rPr lang="es-ES" sz="2000" dirty="0" smtClean="0"/>
              <a:t> de la aplicación para que vigile las peticiones entrantes.</a:t>
            </a:r>
          </a:p>
          <a:p>
            <a:pPr>
              <a:buNone/>
            </a:pPr>
            <a:r>
              <a:rPr lang="es-ES" sz="2000" dirty="0" smtClean="0"/>
              <a:t>Esto lo haremos en el método Configure() del archivo </a:t>
            </a:r>
            <a:r>
              <a:rPr lang="es-ES" sz="2000" dirty="0" err="1" smtClean="0"/>
              <a:t>Startup.cs</a:t>
            </a:r>
            <a:r>
              <a:rPr lang="es-ES" sz="2000" dirty="0" smtClean="0"/>
              <a:t> de la </a:t>
            </a:r>
          </a:p>
          <a:p>
            <a:pPr>
              <a:buNone/>
            </a:pPr>
            <a:r>
              <a:rPr lang="es-ES" sz="2000" dirty="0" smtClean="0"/>
              <a:t>aplicación.</a:t>
            </a:r>
          </a:p>
          <a:p>
            <a:pPr>
              <a:buNone/>
            </a:pPr>
            <a:r>
              <a:rPr lang="es-ES" sz="2000" dirty="0" err="1" smtClean="0"/>
              <a:t>public</a:t>
            </a:r>
            <a:r>
              <a:rPr lang="es-ES" sz="2000" dirty="0" smtClean="0"/>
              <a:t> </a:t>
            </a:r>
            <a:r>
              <a:rPr lang="es-ES" sz="2000" dirty="0" err="1" smtClean="0"/>
              <a:t>void</a:t>
            </a:r>
            <a:r>
              <a:rPr lang="es-ES" sz="2000" dirty="0" smtClean="0"/>
              <a:t> Configure(</a:t>
            </a:r>
            <a:r>
              <a:rPr lang="es-ES" sz="2000" dirty="0" err="1" smtClean="0"/>
              <a:t>IApplicationBuilder</a:t>
            </a:r>
            <a:r>
              <a:rPr lang="es-ES" sz="2000" dirty="0" smtClean="0"/>
              <a:t> </a:t>
            </a:r>
            <a:r>
              <a:rPr lang="es-ES" sz="2000" dirty="0" err="1" smtClean="0"/>
              <a:t>app</a:t>
            </a:r>
            <a:r>
              <a:rPr lang="es-ES" sz="2000" dirty="0" smtClean="0"/>
              <a:t>, </a:t>
            </a:r>
            <a:r>
              <a:rPr lang="es-ES" sz="2000" dirty="0" err="1" smtClean="0"/>
              <a:t>IHostingEnvironment</a:t>
            </a:r>
            <a:r>
              <a:rPr lang="es-ES" sz="2000" dirty="0" smtClean="0"/>
              <a:t> </a:t>
            </a:r>
            <a:r>
              <a:rPr lang="es-ES" sz="2000" dirty="0" err="1" smtClean="0"/>
              <a:t>env</a:t>
            </a:r>
            <a:r>
              <a:rPr lang="es-ES" sz="2000" dirty="0" smtClean="0"/>
              <a:t>)</a:t>
            </a:r>
          </a:p>
          <a:p>
            <a:pPr>
              <a:buNone/>
            </a:pPr>
            <a:r>
              <a:rPr lang="es-ES" sz="2000" dirty="0" smtClean="0"/>
              <a:t> { </a:t>
            </a:r>
          </a:p>
          <a:p>
            <a:pPr>
              <a:buNone/>
            </a:pPr>
            <a:r>
              <a:rPr lang="es-ES" sz="2000" dirty="0" smtClean="0"/>
              <a:t>    </a:t>
            </a:r>
            <a:r>
              <a:rPr lang="es-ES" sz="2000" dirty="0" err="1" smtClean="0"/>
              <a:t>if</a:t>
            </a:r>
            <a:r>
              <a:rPr lang="es-ES" sz="2000" dirty="0" smtClean="0"/>
              <a:t> (</a:t>
            </a:r>
            <a:r>
              <a:rPr lang="es-ES" sz="2000" dirty="0" err="1" smtClean="0"/>
              <a:t>env.IsDevelopment</a:t>
            </a:r>
            <a:r>
              <a:rPr lang="es-ES" sz="2000" dirty="0" smtClean="0"/>
              <a:t>()) </a:t>
            </a:r>
          </a:p>
          <a:p>
            <a:pPr>
              <a:buNone/>
            </a:pPr>
            <a:r>
              <a:rPr lang="es-ES" sz="2000" dirty="0" smtClean="0"/>
              <a:t>	</a:t>
            </a:r>
            <a:r>
              <a:rPr lang="es-ES" sz="2000" dirty="0" err="1" smtClean="0"/>
              <a:t>app.UseDeveloperExceptionPage</a:t>
            </a:r>
            <a:r>
              <a:rPr lang="es-ES" sz="2000" dirty="0" smtClean="0"/>
              <a:t>(); 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 </a:t>
            </a:r>
            <a:r>
              <a:rPr lang="es-ES" sz="2000" dirty="0" smtClean="0"/>
              <a:t>   </a:t>
            </a:r>
            <a:r>
              <a:rPr lang="es-ES" sz="2000" dirty="0" err="1" smtClean="0"/>
              <a:t>else</a:t>
            </a:r>
            <a:r>
              <a:rPr lang="es-ES" sz="2000" dirty="0" smtClean="0"/>
              <a:t> </a:t>
            </a:r>
          </a:p>
          <a:p>
            <a:pPr>
              <a:buNone/>
            </a:pPr>
            <a:r>
              <a:rPr lang="es-ES" sz="2000" dirty="0" smtClean="0"/>
              <a:t> </a:t>
            </a:r>
            <a:r>
              <a:rPr lang="es-ES" sz="2000" dirty="0" smtClean="0"/>
              <a:t>     </a:t>
            </a:r>
            <a:r>
              <a:rPr lang="es-ES" sz="2000" dirty="0" err="1" smtClean="0"/>
              <a:t>app.UseHsts</a:t>
            </a:r>
            <a:r>
              <a:rPr lang="es-ES" sz="2000" dirty="0" smtClean="0"/>
              <a:t>(); </a:t>
            </a:r>
            <a:r>
              <a:rPr lang="es-ES" sz="2000" dirty="0" err="1" smtClean="0"/>
              <a:t>app.UseHttpsRedirection</a:t>
            </a:r>
            <a:r>
              <a:rPr lang="es-ES" sz="2000" dirty="0" smtClean="0"/>
              <a:t>();</a:t>
            </a:r>
          </a:p>
          <a:p>
            <a:pPr>
              <a:buNone/>
            </a:pPr>
            <a:endParaRPr lang="es-ES" sz="2000" dirty="0" smtClean="0"/>
          </a:p>
          <a:p>
            <a:pPr>
              <a:buNone/>
            </a:pPr>
            <a:r>
              <a:rPr lang="es-ES" sz="2000" b="1" dirty="0" smtClean="0">
                <a:solidFill>
                  <a:srgbClr val="FF0000"/>
                </a:solidFill>
              </a:rPr>
              <a:t>    </a:t>
            </a:r>
            <a:r>
              <a:rPr lang="es-ES" sz="2000" b="1" dirty="0" smtClean="0">
                <a:solidFill>
                  <a:srgbClr val="FF0000"/>
                </a:solidFill>
              </a:rPr>
              <a:t> </a:t>
            </a:r>
            <a:r>
              <a:rPr lang="es-ES" sz="2000" b="1" dirty="0" err="1" smtClean="0">
                <a:solidFill>
                  <a:srgbClr val="FF0000"/>
                </a:solidFill>
              </a:rPr>
              <a:t>app.UseAuthentication</a:t>
            </a:r>
            <a:r>
              <a:rPr lang="es-ES" sz="2000" b="1" dirty="0" smtClean="0">
                <a:solidFill>
                  <a:srgbClr val="FF0000"/>
                </a:solidFill>
              </a:rPr>
              <a:t>(); </a:t>
            </a:r>
          </a:p>
          <a:p>
            <a:pPr>
              <a:buNone/>
            </a:pPr>
            <a:r>
              <a:rPr lang="es-ES" sz="2000" dirty="0" smtClean="0"/>
              <a:t>     </a:t>
            </a:r>
            <a:r>
              <a:rPr lang="es-ES" sz="2000" dirty="0" err="1" smtClean="0"/>
              <a:t>app.UseMvc</a:t>
            </a:r>
            <a:r>
              <a:rPr lang="es-ES" sz="2000" dirty="0" smtClean="0"/>
              <a:t>(); </a:t>
            </a:r>
            <a:endParaRPr lang="es-ES" sz="2000" dirty="0" smtClean="0"/>
          </a:p>
          <a:p>
            <a:pPr>
              <a:buNone/>
            </a:pPr>
            <a:r>
              <a:rPr lang="es-ES" sz="2000" dirty="0" smtClean="0"/>
              <a:t>}</a:t>
            </a: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dirty="0" smtClean="0"/>
              <a:t>Generando el </a:t>
            </a:r>
            <a:r>
              <a:rPr lang="es-ES" sz="2800" dirty="0" err="1" smtClean="0"/>
              <a:t>Token</a:t>
            </a:r>
            <a:r>
              <a:rPr lang="es-ES" sz="2800" dirty="0" smtClean="0"/>
              <a:t> de autenticación con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3200" dirty="0" smtClean="0"/>
              <a:t>Llegados a este punto, ya podemos comenzar </a:t>
            </a:r>
          </a:p>
          <a:p>
            <a:pPr>
              <a:buNone/>
            </a:pPr>
            <a:r>
              <a:rPr lang="es-ES" sz="3200" dirty="0" smtClean="0"/>
              <a:t>a implementar el sistema de generación de </a:t>
            </a:r>
          </a:p>
          <a:p>
            <a:pPr>
              <a:buNone/>
            </a:pPr>
            <a:r>
              <a:rPr lang="es-ES" sz="3200" dirty="0" err="1" smtClean="0"/>
              <a:t>Tokens</a:t>
            </a:r>
            <a:r>
              <a:rPr lang="es-ES" sz="3200" dirty="0" smtClean="0"/>
              <a:t> JWT, pero antes, crearemos una clase </a:t>
            </a:r>
          </a:p>
          <a:p>
            <a:pPr>
              <a:buNone/>
            </a:pPr>
            <a:r>
              <a:rPr lang="es-ES" sz="3200" dirty="0" smtClean="0"/>
              <a:t>de Modelo llamada </a:t>
            </a:r>
            <a:r>
              <a:rPr lang="es-ES" sz="3200" dirty="0" err="1" smtClean="0"/>
              <a:t>UsuarioInfo.cs</a:t>
            </a:r>
            <a:r>
              <a:rPr lang="es-ES" sz="3200" dirty="0" smtClean="0"/>
              <a:t>, la cual </a:t>
            </a:r>
          </a:p>
          <a:p>
            <a:pPr>
              <a:buNone/>
            </a:pPr>
            <a:r>
              <a:rPr lang="es-ES" sz="3200" dirty="0" smtClean="0"/>
              <a:t>representará la información que identificará de</a:t>
            </a:r>
          </a:p>
          <a:p>
            <a:pPr>
              <a:buNone/>
            </a:pPr>
            <a:r>
              <a:rPr lang="es-ES" sz="3200" dirty="0" smtClean="0"/>
              <a:t>manera única a los usuarios autenticados. </a:t>
            </a:r>
          </a:p>
          <a:p>
            <a:pPr>
              <a:buNone/>
            </a:pPr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Esta clase la utilizaremos posteriormente para</a:t>
            </a:r>
          </a:p>
          <a:p>
            <a:pPr>
              <a:buNone/>
            </a:pPr>
            <a:r>
              <a:rPr lang="es-ES" sz="3200" dirty="0" smtClean="0"/>
              <a:t>construir el </a:t>
            </a:r>
            <a:r>
              <a:rPr lang="es-ES" sz="3200" b="1" dirty="0" err="1" smtClean="0"/>
              <a:t>Payload</a:t>
            </a:r>
            <a:r>
              <a:rPr lang="es-ES" sz="3200" dirty="0" smtClean="0"/>
              <a:t> de nuestros </a:t>
            </a:r>
            <a:r>
              <a:rPr lang="es-ES" sz="3200" dirty="0" err="1" smtClean="0"/>
              <a:t>Tokens</a:t>
            </a:r>
            <a:r>
              <a:rPr lang="es-ES" sz="3200" dirty="0" smtClean="0"/>
              <a:t>.</a:t>
            </a:r>
            <a:br>
              <a:rPr lang="es-ES" sz="3200" dirty="0" smtClean="0"/>
            </a:b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dirty="0" smtClean="0"/>
              <a:t>Generando el </a:t>
            </a:r>
            <a:r>
              <a:rPr lang="es-ES" sz="2800" dirty="0" err="1" smtClean="0"/>
              <a:t>Token</a:t>
            </a:r>
            <a:r>
              <a:rPr lang="es-ES" sz="2800" dirty="0" smtClean="0"/>
              <a:t> de autenticación con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class</a:t>
            </a:r>
            <a:r>
              <a:rPr lang="es-ES" sz="3200" dirty="0" smtClean="0"/>
              <a:t> </a:t>
            </a:r>
            <a:r>
              <a:rPr lang="es-ES" sz="3200" dirty="0" err="1" smtClean="0"/>
              <a:t>UsuarioInfo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 { </a:t>
            </a:r>
          </a:p>
          <a:p>
            <a:pPr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Guid</a:t>
            </a:r>
            <a:r>
              <a:rPr lang="es-ES" sz="3200" dirty="0" smtClean="0"/>
              <a:t> Id  { </a:t>
            </a:r>
            <a:r>
              <a:rPr lang="es-ES" sz="3200" dirty="0" err="1" smtClean="0"/>
              <a:t>get</a:t>
            </a:r>
            <a:r>
              <a:rPr lang="es-ES" sz="3200" dirty="0" smtClean="0"/>
              <a:t>; set; } </a:t>
            </a:r>
          </a:p>
          <a:p>
            <a:pPr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string</a:t>
            </a:r>
            <a:r>
              <a:rPr lang="es-ES" sz="3200" dirty="0" smtClean="0"/>
              <a:t> Nombre { </a:t>
            </a:r>
            <a:r>
              <a:rPr lang="es-ES" sz="3200" dirty="0" err="1" smtClean="0"/>
              <a:t>get</a:t>
            </a:r>
            <a:r>
              <a:rPr lang="es-ES" sz="3200" dirty="0" smtClean="0"/>
              <a:t>; set; } </a:t>
            </a:r>
          </a:p>
          <a:p>
            <a:pPr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string</a:t>
            </a:r>
            <a:r>
              <a:rPr lang="es-ES" sz="3200" dirty="0" smtClean="0"/>
              <a:t> Apellidos { </a:t>
            </a:r>
            <a:r>
              <a:rPr lang="es-ES" sz="3200" dirty="0" err="1" smtClean="0"/>
              <a:t>get</a:t>
            </a:r>
            <a:r>
              <a:rPr lang="es-ES" sz="3200" dirty="0" smtClean="0"/>
              <a:t>; set; } </a:t>
            </a:r>
          </a:p>
          <a:p>
            <a:pPr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string</a:t>
            </a:r>
            <a:r>
              <a:rPr lang="es-ES" sz="3200" dirty="0" smtClean="0"/>
              <a:t> Email { </a:t>
            </a:r>
            <a:r>
              <a:rPr lang="es-ES" sz="3200" dirty="0" err="1" smtClean="0"/>
              <a:t>get</a:t>
            </a:r>
            <a:r>
              <a:rPr lang="es-ES" sz="3200" dirty="0" smtClean="0"/>
              <a:t>; set; } </a:t>
            </a:r>
          </a:p>
          <a:p>
            <a:pPr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public</a:t>
            </a:r>
            <a:r>
              <a:rPr lang="es-ES" sz="3200" dirty="0" smtClean="0"/>
              <a:t> </a:t>
            </a:r>
            <a:r>
              <a:rPr lang="es-ES" sz="3200" dirty="0" err="1" smtClean="0"/>
              <a:t>string</a:t>
            </a:r>
            <a:r>
              <a:rPr lang="es-ES" sz="3200" dirty="0" smtClean="0"/>
              <a:t> Rol { </a:t>
            </a:r>
            <a:r>
              <a:rPr lang="es-ES" sz="3200" dirty="0" err="1" smtClean="0"/>
              <a:t>get</a:t>
            </a:r>
            <a:r>
              <a:rPr lang="es-ES" sz="3200" dirty="0" smtClean="0"/>
              <a:t>; set; }</a:t>
            </a:r>
          </a:p>
          <a:p>
            <a:pPr>
              <a:buNone/>
            </a:pPr>
            <a:r>
              <a:rPr lang="es-ES" sz="3200" dirty="0" smtClean="0"/>
              <a:t> }</a:t>
            </a:r>
            <a:br>
              <a:rPr lang="es-ES" sz="3200" dirty="0" smtClean="0"/>
            </a:b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También necesitamos crear una clase de Modelo </a:t>
            </a:r>
            <a:r>
              <a:rPr lang="es-ES" sz="1600" b="1" dirty="0" err="1" smtClean="0"/>
              <a:t>UsuarioLogin.cs</a:t>
            </a:r>
            <a:r>
              <a:rPr lang="es-ES" sz="1600" b="1" dirty="0" smtClean="0"/>
              <a:t>, que represente las credenciales de acceso de un usuario determinado. 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public class </a:t>
            </a:r>
            <a:r>
              <a:rPr lang="en-US" sz="3200" dirty="0" err="1" smtClean="0"/>
              <a:t>UsuarioLogin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{ </a:t>
            </a:r>
          </a:p>
          <a:p>
            <a:pPr>
              <a:buNone/>
            </a:pPr>
            <a:r>
              <a:rPr lang="en-US" sz="3200" dirty="0" smtClean="0"/>
              <a:t>	public string </a:t>
            </a:r>
            <a:r>
              <a:rPr lang="en-US" sz="3200" dirty="0" err="1" smtClean="0"/>
              <a:t>Usuario</a:t>
            </a:r>
            <a:r>
              <a:rPr lang="en-US" sz="3200" dirty="0" smtClean="0"/>
              <a:t> { get; set; } </a:t>
            </a:r>
          </a:p>
          <a:p>
            <a:pPr>
              <a:buNone/>
            </a:pPr>
            <a:r>
              <a:rPr lang="en-US" sz="3200" dirty="0" smtClean="0"/>
              <a:t>	public string Password { get; set; }</a:t>
            </a:r>
          </a:p>
          <a:p>
            <a:pPr>
              <a:buNone/>
            </a:pPr>
            <a:r>
              <a:rPr lang="en-US" sz="3200" dirty="0" smtClean="0"/>
              <a:t> }</a:t>
            </a:r>
            <a:r>
              <a:rPr lang="es-ES" sz="3200" dirty="0" smtClean="0"/>
              <a:t/>
            </a:r>
            <a:br>
              <a:rPr lang="es-ES" sz="3200" dirty="0" smtClean="0"/>
            </a:b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r>
              <a:rPr lang="en-US" sz="4800" dirty="0" err="1" smtClean="0"/>
              <a:t>Seguridad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ES" sz="2400" b="1" dirty="0" smtClean="0"/>
              <a:t>ASP.NET </a:t>
            </a:r>
            <a:r>
              <a:rPr lang="es-ES" sz="2400" b="1" dirty="0" err="1" smtClean="0"/>
              <a:t>Core</a:t>
            </a:r>
            <a:r>
              <a:rPr lang="es-ES" sz="2400" b="1" dirty="0" smtClean="0"/>
              <a:t> puede ayudar a que todo esto sea más fácil</a:t>
            </a:r>
          </a:p>
          <a:p>
            <a:pPr marL="742950" indent="-742950">
              <a:buNone/>
            </a:pPr>
            <a:r>
              <a:rPr lang="es-ES" sz="2400" b="1" dirty="0" smtClean="0"/>
              <a:t>de implementar. </a:t>
            </a:r>
          </a:p>
          <a:p>
            <a:pPr marL="742950" indent="-742950">
              <a:buNone/>
            </a:pPr>
            <a:r>
              <a:rPr lang="es-ES" sz="2400" b="1" dirty="0" smtClean="0"/>
              <a:t>Los dos primeros (protección contra inyección de SQL y </a:t>
            </a:r>
          </a:p>
          <a:p>
            <a:pPr marL="742950" indent="-742950">
              <a:buNone/>
            </a:pPr>
            <a:r>
              <a:rPr lang="es-ES" sz="2400" b="1" dirty="0" smtClean="0"/>
              <a:t>ataques de falsificación de petición en sitios cruzados) ya</a:t>
            </a:r>
          </a:p>
          <a:p>
            <a:pPr marL="742950" indent="-742950">
              <a:buNone/>
            </a:pPr>
            <a:r>
              <a:rPr lang="es-ES" sz="2400" b="1" dirty="0" smtClean="0"/>
              <a:t>están incorporados, y puede agregar algunas líneas de </a:t>
            </a:r>
          </a:p>
          <a:p>
            <a:pPr marL="742950" indent="-742950">
              <a:buNone/>
            </a:pPr>
            <a:r>
              <a:rPr lang="es-ES" sz="2400" b="1" dirty="0" smtClean="0"/>
              <a:t>código para habilitar el soporte de HTTPS. </a:t>
            </a:r>
          </a:p>
          <a:p>
            <a:pPr marL="742950" indent="-742950">
              <a:buNone/>
            </a:pPr>
            <a:r>
              <a:rPr lang="es-ES" sz="2400" b="1" dirty="0" smtClean="0"/>
              <a:t>Este modulo se centrará principalmente en los aspectos de</a:t>
            </a:r>
          </a:p>
          <a:p>
            <a:pPr marL="742950" indent="-742950">
              <a:buNone/>
            </a:pPr>
            <a:r>
              <a:rPr lang="es-ES" sz="2400" b="1" dirty="0" smtClean="0"/>
              <a:t>Identidad  de seguridad: </a:t>
            </a:r>
          </a:p>
          <a:p>
            <a:pPr marL="742950" indent="-742950">
              <a:buAutoNum type="arabicPeriod"/>
            </a:pPr>
            <a:r>
              <a:rPr lang="es-ES" sz="2400" b="1" dirty="0" smtClean="0"/>
              <a:t>Manejo </a:t>
            </a:r>
            <a:r>
              <a:rPr lang="es-ES" sz="2400" b="1" dirty="0" smtClean="0"/>
              <a:t>de cuentas de usuario, </a:t>
            </a:r>
            <a:r>
              <a:rPr lang="es-ES" sz="2400" b="1" dirty="0" smtClean="0"/>
              <a:t>autenticación </a:t>
            </a:r>
            <a:r>
              <a:rPr lang="es-ES" sz="2400" b="1" dirty="0" smtClean="0"/>
              <a:t>(</a:t>
            </a:r>
            <a:r>
              <a:rPr lang="es-ES" sz="2400" b="1" dirty="0" smtClean="0"/>
              <a:t>inicio</a:t>
            </a:r>
          </a:p>
          <a:p>
            <a:pPr marL="742950" indent="-742950">
              <a:buNone/>
            </a:pPr>
            <a:r>
              <a:rPr lang="es-ES" sz="2400" b="1" dirty="0" smtClean="0"/>
              <a:t>de </a:t>
            </a:r>
            <a:r>
              <a:rPr lang="es-ES" sz="2400" b="1" dirty="0" smtClean="0"/>
              <a:t>sesión) de sus usuarios de forma </a:t>
            </a:r>
            <a:r>
              <a:rPr lang="es-ES" sz="2400" b="1" dirty="0" smtClean="0"/>
              <a:t>segura.</a:t>
            </a:r>
          </a:p>
          <a:p>
            <a:pPr marL="742950" indent="-742950">
              <a:buNone/>
            </a:pPr>
            <a:r>
              <a:rPr lang="es-ES" sz="2400" b="1" dirty="0" smtClean="0"/>
              <a:t>2.     A</a:t>
            </a:r>
            <a:r>
              <a:rPr lang="es-ES" sz="2400" b="1" dirty="0" smtClean="0"/>
              <a:t>utorización </a:t>
            </a:r>
            <a:r>
              <a:rPr lang="es-ES" sz="2400" b="1" dirty="0" smtClean="0"/>
              <a:t>una vez </a:t>
            </a:r>
            <a:r>
              <a:rPr lang="es-ES" sz="2400" b="1" dirty="0" smtClean="0"/>
              <a:t>que se </a:t>
            </a:r>
            <a:r>
              <a:rPr lang="es-ES" sz="2400" b="1" dirty="0" smtClean="0"/>
              <a:t>autentiquen.</a:t>
            </a:r>
            <a:endParaRPr lang="es-AR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CONTROLADOR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Por último crearemos un nuevo Controlador</a:t>
            </a:r>
          </a:p>
          <a:p>
            <a:pPr>
              <a:buNone/>
            </a:pPr>
            <a:r>
              <a:rPr lang="es-ES" sz="3200" dirty="0" smtClean="0"/>
              <a:t>de API (</a:t>
            </a:r>
            <a:r>
              <a:rPr lang="es-ES" sz="3200" dirty="0" err="1" smtClean="0"/>
              <a:t>LoginController.cs</a:t>
            </a:r>
            <a:r>
              <a:rPr lang="es-ES" sz="3200" dirty="0" smtClean="0"/>
              <a:t>), </a:t>
            </a:r>
            <a:r>
              <a:rPr lang="es-ES" sz="3200" dirty="0" smtClean="0"/>
              <a:t>para</a:t>
            </a:r>
            <a:endParaRPr lang="es-ES" sz="3200" dirty="0" smtClean="0"/>
          </a:p>
          <a:p>
            <a:pPr>
              <a:buNone/>
            </a:pPr>
            <a:r>
              <a:rPr lang="es-ES" sz="3200" dirty="0" smtClean="0"/>
              <a:t>identificar mediante </a:t>
            </a:r>
            <a:r>
              <a:rPr lang="es-ES" sz="3200" b="1" dirty="0" smtClean="0"/>
              <a:t>usuario y</a:t>
            </a:r>
          </a:p>
          <a:p>
            <a:pPr>
              <a:buNone/>
            </a:pPr>
            <a:r>
              <a:rPr lang="es-ES" sz="3200" b="1" dirty="0" smtClean="0"/>
              <a:t>contraseña</a:t>
            </a:r>
            <a:r>
              <a:rPr lang="es-ES" sz="3200" dirty="0" smtClean="0"/>
              <a:t> (</a:t>
            </a:r>
            <a:r>
              <a:rPr lang="es-ES" sz="3200" dirty="0" err="1" smtClean="0"/>
              <a:t>UsuarioLogin.cs</a:t>
            </a:r>
            <a:r>
              <a:rPr lang="es-ES" sz="3200" dirty="0" smtClean="0"/>
              <a:t>) a los potenciales</a:t>
            </a:r>
          </a:p>
          <a:p>
            <a:pPr>
              <a:buNone/>
            </a:pPr>
            <a:r>
              <a:rPr lang="es-ES" sz="3200" dirty="0" smtClean="0"/>
              <a:t>clientes de nuestro Web API, además de</a:t>
            </a:r>
          </a:p>
          <a:p>
            <a:pPr>
              <a:buNone/>
            </a:pPr>
            <a:r>
              <a:rPr lang="es-ES" sz="3200" dirty="0" smtClean="0"/>
              <a:t>generar un </a:t>
            </a:r>
            <a:r>
              <a:rPr lang="es-ES" sz="3200" b="1" dirty="0" err="1" smtClean="0"/>
              <a:t>Token</a:t>
            </a:r>
            <a:r>
              <a:rPr lang="es-ES" sz="3200" dirty="0" smtClean="0"/>
              <a:t> válido que posteriormente</a:t>
            </a:r>
          </a:p>
          <a:p>
            <a:pPr>
              <a:buNone/>
            </a:pPr>
            <a:r>
              <a:rPr lang="es-ES" sz="3200" dirty="0" smtClean="0"/>
              <a:t>será enviado de vuelta a quien lo solicitó.</a:t>
            </a:r>
            <a:br>
              <a:rPr lang="es-ES" sz="3200" dirty="0" smtClean="0"/>
            </a:b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Controlador:  API CONTROLLER VACIO, NOMBRE : </a:t>
            </a:r>
            <a:r>
              <a:rPr lang="es-ES" sz="1600" b="1" dirty="0" err="1" smtClean="0"/>
              <a:t>LoginController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System.IdentityModel.Tokens.Jwt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System.Security.Claims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System.Text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System.Threading.Tasks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Microsoft.AspNetCore.Authorization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Microsoft.AspNetCore.Mvc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Microsoft.Extensions.Configuration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Microsoft.IdentityModel.Tokens</a:t>
            </a:r>
            <a:r>
              <a:rPr lang="es-ES" dirty="0" smtClean="0"/>
              <a:t>;</a:t>
            </a:r>
          </a:p>
          <a:p>
            <a:pPr>
              <a:buNone/>
            </a:pP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Seguridad.Models</a:t>
            </a:r>
            <a:r>
              <a:rPr lang="es-ES" dirty="0" smtClean="0"/>
              <a:t>;</a:t>
            </a:r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Controlador:  API CONTROLLER VACIO, NOMBRE : </a:t>
            </a:r>
            <a:r>
              <a:rPr lang="es-ES" sz="1600" b="1" dirty="0" err="1" smtClean="0"/>
              <a:t>LoginController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000" dirty="0" smtClean="0"/>
              <a:t>[</a:t>
            </a:r>
            <a:r>
              <a:rPr lang="es-ES" sz="1000" dirty="0" err="1" smtClean="0"/>
              <a:t>Route</a:t>
            </a:r>
            <a:r>
              <a:rPr lang="es-ES" sz="1000" dirty="0" smtClean="0"/>
              <a:t>("api/[</a:t>
            </a:r>
            <a:r>
              <a:rPr lang="es-ES" sz="1000" dirty="0" err="1" smtClean="0"/>
              <a:t>controller</a:t>
            </a:r>
            <a:r>
              <a:rPr lang="es-ES" sz="1000" dirty="0" smtClean="0"/>
              <a:t>]")] [</a:t>
            </a:r>
            <a:r>
              <a:rPr lang="es-ES" sz="1000" dirty="0" err="1" smtClean="0"/>
              <a:t>ApiController</a:t>
            </a:r>
            <a:r>
              <a:rPr lang="es-ES" sz="1000" dirty="0" smtClean="0"/>
              <a:t>] </a:t>
            </a:r>
          </a:p>
          <a:p>
            <a:pPr>
              <a:buNone/>
            </a:pP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</a:t>
            </a:r>
            <a:r>
              <a:rPr lang="es-ES" sz="1000" dirty="0" err="1" smtClean="0"/>
              <a:t>LoginController</a:t>
            </a:r>
            <a:r>
              <a:rPr lang="es-ES" sz="1000" dirty="0" smtClean="0"/>
              <a:t> : </a:t>
            </a:r>
            <a:r>
              <a:rPr lang="es-ES" sz="1000" dirty="0" err="1" smtClean="0"/>
              <a:t>ControllerBase</a:t>
            </a:r>
            <a:r>
              <a:rPr lang="es-ES" sz="1000" dirty="0" smtClean="0"/>
              <a:t> </a:t>
            </a:r>
          </a:p>
          <a:p>
            <a:pPr>
              <a:buNone/>
            </a:pPr>
            <a:r>
              <a:rPr lang="es-ES" sz="1000" dirty="0" smtClean="0"/>
              <a:t>{ </a:t>
            </a:r>
          </a:p>
          <a:p>
            <a:pPr>
              <a:buNone/>
            </a:pPr>
            <a:r>
              <a:rPr lang="es-ES" sz="1000" dirty="0" smtClean="0"/>
              <a:t>     [</a:t>
            </a:r>
            <a:r>
              <a:rPr lang="es-ES" sz="1000" dirty="0" err="1" smtClean="0"/>
              <a:t>Route</a:t>
            </a:r>
            <a:r>
              <a:rPr lang="es-ES" sz="1000" dirty="0" smtClean="0"/>
              <a:t>("api/[</a:t>
            </a:r>
            <a:r>
              <a:rPr lang="es-ES" sz="1000" dirty="0" err="1" smtClean="0"/>
              <a:t>controller</a:t>
            </a:r>
            <a:r>
              <a:rPr lang="es-ES" sz="1000" dirty="0" smtClean="0"/>
              <a:t>]")]</a:t>
            </a:r>
          </a:p>
          <a:p>
            <a:pPr>
              <a:buNone/>
            </a:pPr>
            <a:r>
              <a:rPr lang="es-ES" sz="1000" dirty="0" smtClean="0"/>
              <a:t>    [</a:t>
            </a:r>
            <a:r>
              <a:rPr lang="es-ES" sz="1000" dirty="0" err="1" smtClean="0"/>
              <a:t>ApiController</a:t>
            </a:r>
            <a:r>
              <a:rPr lang="es-ES" sz="1000" dirty="0" smtClean="0"/>
              <a:t>]</a:t>
            </a:r>
          </a:p>
          <a:p>
            <a:pPr>
              <a:buNone/>
            </a:pPr>
            <a:r>
              <a:rPr lang="es-ES" sz="1000" dirty="0" smtClean="0"/>
              <a:t>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class</a:t>
            </a:r>
            <a:r>
              <a:rPr lang="es-ES" sz="1000" dirty="0" smtClean="0"/>
              <a:t> </a:t>
            </a:r>
            <a:r>
              <a:rPr lang="es-ES" sz="1000" dirty="0" err="1" smtClean="0"/>
              <a:t>LoginController</a:t>
            </a:r>
            <a:r>
              <a:rPr lang="es-ES" sz="1000" dirty="0" smtClean="0"/>
              <a:t> : </a:t>
            </a:r>
            <a:r>
              <a:rPr lang="es-ES" sz="1000" dirty="0" err="1" smtClean="0"/>
              <a:t>ControllerBase</a:t>
            </a:r>
            <a:endParaRPr lang="es-ES" sz="1000" dirty="0" smtClean="0"/>
          </a:p>
          <a:p>
            <a:pPr>
              <a:buNone/>
            </a:pPr>
            <a:r>
              <a:rPr lang="es-ES" sz="1000" dirty="0" smtClean="0"/>
              <a:t>    {</a:t>
            </a:r>
          </a:p>
          <a:p>
            <a:pPr>
              <a:buNone/>
            </a:pPr>
            <a:r>
              <a:rPr lang="es-ES" sz="1000" dirty="0" smtClean="0"/>
              <a:t>        private </a:t>
            </a:r>
            <a:r>
              <a:rPr lang="es-ES" sz="1000" dirty="0" err="1" smtClean="0"/>
              <a:t>readonly</a:t>
            </a:r>
            <a:r>
              <a:rPr lang="es-ES" sz="1000" dirty="0" smtClean="0"/>
              <a:t> </a:t>
            </a:r>
            <a:r>
              <a:rPr lang="es-ES" sz="1000" dirty="0" err="1" smtClean="0"/>
              <a:t>IConfiguration</a:t>
            </a:r>
            <a:r>
              <a:rPr lang="es-ES" sz="1000" dirty="0" smtClean="0"/>
              <a:t> </a:t>
            </a:r>
            <a:r>
              <a:rPr lang="es-ES" sz="1000" dirty="0" err="1" smtClean="0"/>
              <a:t>configuration</a:t>
            </a:r>
            <a:r>
              <a:rPr lang="es-ES" sz="1000" dirty="0" smtClean="0"/>
              <a:t>;</a:t>
            </a:r>
          </a:p>
          <a:p>
            <a:pPr>
              <a:buNone/>
            </a:pPr>
            <a:r>
              <a:rPr lang="es-ES" sz="1000" dirty="0" smtClean="0"/>
              <a:t>        // TRAEMOS EL OBJETO DE CONFIGURACIÓN (</a:t>
            </a:r>
            <a:r>
              <a:rPr lang="es-ES" sz="1000" dirty="0" err="1" smtClean="0"/>
              <a:t>appsettings.json</a:t>
            </a:r>
            <a:r>
              <a:rPr lang="es-ES" sz="1000" dirty="0" smtClean="0"/>
              <a:t>) </a:t>
            </a:r>
          </a:p>
          <a:p>
            <a:pPr>
              <a:buNone/>
            </a:pPr>
            <a:r>
              <a:rPr lang="es-ES" sz="1000" dirty="0" smtClean="0"/>
              <a:t>        // MEDIANTE INYECCIÓN DE DEPENDENCIAS. </a:t>
            </a:r>
          </a:p>
          <a:p>
            <a:pPr>
              <a:buNone/>
            </a:pPr>
            <a:r>
              <a:rPr lang="es-ES" sz="1000" dirty="0" smtClean="0"/>
              <a:t>       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LoginController</a:t>
            </a:r>
            <a:r>
              <a:rPr lang="es-ES" sz="1000" dirty="0" smtClean="0"/>
              <a:t>(</a:t>
            </a:r>
            <a:r>
              <a:rPr lang="es-ES" sz="1000" dirty="0" err="1" smtClean="0"/>
              <a:t>IConfiguration</a:t>
            </a:r>
            <a:r>
              <a:rPr lang="es-ES" sz="1000" dirty="0" smtClean="0"/>
              <a:t> </a:t>
            </a:r>
            <a:r>
              <a:rPr lang="es-ES" sz="1000" dirty="0" err="1" smtClean="0"/>
              <a:t>configuration</a:t>
            </a:r>
            <a:r>
              <a:rPr lang="es-ES" sz="1000" dirty="0" smtClean="0"/>
              <a:t>)</a:t>
            </a:r>
          </a:p>
          <a:p>
            <a:pPr>
              <a:buNone/>
            </a:pPr>
            <a:r>
              <a:rPr lang="es-ES" sz="1000" dirty="0" smtClean="0"/>
              <a:t>        {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this.configuration</a:t>
            </a:r>
            <a:r>
              <a:rPr lang="es-ES" sz="1000" dirty="0" smtClean="0"/>
              <a:t> = </a:t>
            </a:r>
            <a:r>
              <a:rPr lang="es-ES" sz="1000" dirty="0" err="1" smtClean="0"/>
              <a:t>configuration</a:t>
            </a:r>
            <a:r>
              <a:rPr lang="es-ES" sz="1000" dirty="0" smtClean="0"/>
              <a:t>;</a:t>
            </a:r>
          </a:p>
          <a:p>
            <a:pPr>
              <a:buNone/>
            </a:pPr>
            <a:r>
              <a:rPr lang="es-ES" sz="1000" dirty="0" smtClean="0"/>
              <a:t>        }</a:t>
            </a:r>
          </a:p>
          <a:p>
            <a:pPr>
              <a:buNone/>
            </a:pPr>
            <a:r>
              <a:rPr lang="es-ES" sz="1000" dirty="0" smtClean="0"/>
              <a:t>        // POST: api/</a:t>
            </a:r>
            <a:r>
              <a:rPr lang="es-ES" sz="1000" dirty="0" err="1" smtClean="0"/>
              <a:t>Login</a:t>
            </a:r>
            <a:r>
              <a:rPr lang="es-ES" sz="1000" dirty="0" smtClean="0"/>
              <a:t> </a:t>
            </a:r>
          </a:p>
          <a:p>
            <a:pPr>
              <a:buNone/>
            </a:pPr>
            <a:r>
              <a:rPr lang="es-ES" sz="1000" dirty="0" smtClean="0"/>
              <a:t>        [</a:t>
            </a:r>
            <a:r>
              <a:rPr lang="es-ES" sz="1000" dirty="0" err="1" smtClean="0"/>
              <a:t>HttpPost</a:t>
            </a:r>
            <a:r>
              <a:rPr lang="es-ES" sz="1000" dirty="0" smtClean="0"/>
              <a:t>]</a:t>
            </a:r>
          </a:p>
          <a:p>
            <a:pPr>
              <a:buNone/>
            </a:pPr>
            <a:r>
              <a:rPr lang="es-ES" sz="1000" dirty="0" smtClean="0"/>
              <a:t>        [</a:t>
            </a:r>
            <a:r>
              <a:rPr lang="es-ES" sz="1000" dirty="0" err="1" smtClean="0"/>
              <a:t>AllowAnonymous</a:t>
            </a:r>
            <a:r>
              <a:rPr lang="es-ES" sz="1000" dirty="0" smtClean="0"/>
              <a:t>]</a:t>
            </a:r>
          </a:p>
          <a:p>
            <a:pPr>
              <a:buNone/>
            </a:pPr>
            <a:r>
              <a:rPr lang="en-US" sz="1000" dirty="0" smtClean="0"/>
              <a:t>        public </a:t>
            </a:r>
            <a:r>
              <a:rPr lang="en-US" sz="1000" dirty="0" err="1" smtClean="0"/>
              <a:t>async</a:t>
            </a:r>
            <a:r>
              <a:rPr lang="en-US" sz="1000" dirty="0" smtClean="0"/>
              <a:t> Task&lt;</a:t>
            </a:r>
            <a:r>
              <a:rPr lang="en-US" sz="1000" dirty="0" err="1" smtClean="0"/>
              <a:t>IActionResult</a:t>
            </a:r>
            <a:r>
              <a:rPr lang="en-US" sz="1000" dirty="0" smtClean="0"/>
              <a:t>&gt; Login(</a:t>
            </a:r>
            <a:r>
              <a:rPr lang="en-US" sz="1000" dirty="0" err="1" smtClean="0"/>
              <a:t>UsuarioLogin</a:t>
            </a:r>
            <a:r>
              <a:rPr lang="en-US" sz="1000" dirty="0" smtClean="0"/>
              <a:t> </a:t>
            </a:r>
            <a:r>
              <a:rPr lang="en-US" sz="1000" dirty="0" err="1" smtClean="0"/>
              <a:t>usuarioLogin</a:t>
            </a:r>
            <a:r>
              <a:rPr lang="en-US" sz="1000" dirty="0" smtClean="0"/>
              <a:t>)</a:t>
            </a:r>
          </a:p>
          <a:p>
            <a:pPr>
              <a:buNone/>
            </a:pPr>
            <a:r>
              <a:rPr lang="es-ES" sz="1000" dirty="0" smtClean="0"/>
              <a:t>        {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var</a:t>
            </a:r>
            <a:r>
              <a:rPr lang="es-ES" sz="1000" dirty="0" smtClean="0"/>
              <a:t> _</a:t>
            </a:r>
            <a:r>
              <a:rPr lang="es-ES" sz="1000" dirty="0" err="1" smtClean="0"/>
              <a:t>userInfo</a:t>
            </a:r>
            <a:r>
              <a:rPr lang="es-ES" sz="1000" dirty="0" smtClean="0"/>
              <a:t> = </a:t>
            </a:r>
            <a:r>
              <a:rPr lang="es-ES" sz="1000" dirty="0" err="1" smtClean="0"/>
              <a:t>await</a:t>
            </a:r>
            <a:r>
              <a:rPr lang="es-ES" sz="1000" dirty="0" smtClean="0"/>
              <a:t> </a:t>
            </a:r>
            <a:r>
              <a:rPr lang="es-ES" sz="1000" dirty="0" err="1" smtClean="0"/>
              <a:t>AutenticarUsuarioAsync</a:t>
            </a:r>
            <a:r>
              <a:rPr lang="es-ES" sz="1000" dirty="0" smtClean="0"/>
              <a:t>(</a:t>
            </a:r>
            <a:r>
              <a:rPr lang="es-ES" sz="1000" dirty="0" err="1" smtClean="0"/>
              <a:t>usuarioLogin.Usuario</a:t>
            </a:r>
            <a:r>
              <a:rPr lang="es-ES" sz="1000" dirty="0" smtClean="0"/>
              <a:t>, </a:t>
            </a:r>
            <a:r>
              <a:rPr lang="es-ES" sz="1000" dirty="0" err="1" smtClean="0"/>
              <a:t>usuarioLogin.Password</a:t>
            </a:r>
            <a:r>
              <a:rPr lang="es-ES" sz="1000" dirty="0" smtClean="0"/>
              <a:t>);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if</a:t>
            </a:r>
            <a:r>
              <a:rPr lang="es-ES" sz="1000" dirty="0" smtClean="0"/>
              <a:t> (_</a:t>
            </a:r>
            <a:r>
              <a:rPr lang="es-ES" sz="1000" dirty="0" err="1" smtClean="0"/>
              <a:t>userInfo</a:t>
            </a:r>
            <a:r>
              <a:rPr lang="es-ES" sz="1000" dirty="0" smtClean="0"/>
              <a:t> != </a:t>
            </a:r>
            <a:r>
              <a:rPr lang="es-ES" sz="1000" dirty="0" err="1" smtClean="0"/>
              <a:t>null</a:t>
            </a:r>
            <a:r>
              <a:rPr lang="es-ES" sz="1000" dirty="0" smtClean="0"/>
              <a:t>)</a:t>
            </a:r>
          </a:p>
          <a:p>
            <a:pPr>
              <a:buNone/>
            </a:pPr>
            <a:r>
              <a:rPr lang="es-ES" sz="1000" dirty="0" smtClean="0"/>
              <a:t>            {</a:t>
            </a:r>
          </a:p>
          <a:p>
            <a:pPr>
              <a:buNone/>
            </a:pPr>
            <a:r>
              <a:rPr lang="es-ES" sz="1000" dirty="0" smtClean="0"/>
              <a:t>        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Ok(new { </a:t>
            </a:r>
            <a:r>
              <a:rPr lang="es-ES" sz="1000" dirty="0" err="1" smtClean="0"/>
              <a:t>token</a:t>
            </a:r>
            <a:r>
              <a:rPr lang="es-ES" sz="1000" dirty="0" smtClean="0"/>
              <a:t> = </a:t>
            </a:r>
            <a:r>
              <a:rPr lang="es-ES" sz="1000" dirty="0" err="1" smtClean="0"/>
              <a:t>GenerarTokenJWT</a:t>
            </a:r>
            <a:r>
              <a:rPr lang="es-ES" sz="1000" dirty="0" smtClean="0"/>
              <a:t>(_</a:t>
            </a:r>
            <a:r>
              <a:rPr lang="es-ES" sz="1000" dirty="0" err="1" smtClean="0"/>
              <a:t>userInfo</a:t>
            </a:r>
            <a:r>
              <a:rPr lang="es-ES" sz="1000" dirty="0" smtClean="0"/>
              <a:t>) });</a:t>
            </a:r>
          </a:p>
          <a:p>
            <a:pPr>
              <a:buNone/>
            </a:pPr>
            <a:r>
              <a:rPr lang="es-ES" sz="1000" dirty="0" smtClean="0"/>
              <a:t>            }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else</a:t>
            </a:r>
            <a:endParaRPr lang="es-ES" sz="1000" dirty="0" smtClean="0"/>
          </a:p>
          <a:p>
            <a:pPr>
              <a:buNone/>
            </a:pPr>
            <a:r>
              <a:rPr lang="es-ES" sz="1000" dirty="0" smtClean="0"/>
              <a:t>            {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</a:t>
            </a:r>
            <a:r>
              <a:rPr lang="es-ES" sz="1000" dirty="0" err="1" smtClean="0"/>
              <a:t>Unauthorized</a:t>
            </a:r>
            <a:r>
              <a:rPr lang="es-ES" sz="1000" dirty="0" smtClean="0"/>
              <a:t>(); }</a:t>
            </a:r>
          </a:p>
          <a:p>
            <a:pPr>
              <a:buNone/>
            </a:pPr>
            <a:r>
              <a:rPr lang="es-ES" sz="1000" dirty="0" smtClean="0"/>
              <a:t>        }</a:t>
            </a:r>
            <a:endParaRPr lang="es-E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Controlador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000" dirty="0" smtClean="0"/>
              <a:t> // COMPROBAMOS SI EL USUARIO EXISTE EN LA BASE DE DATOS </a:t>
            </a:r>
          </a:p>
          <a:p>
            <a:pPr>
              <a:buNone/>
            </a:pPr>
            <a:r>
              <a:rPr lang="es-ES" sz="1000" dirty="0" smtClean="0"/>
              <a:t>        private </a:t>
            </a:r>
            <a:r>
              <a:rPr lang="es-ES" sz="1000" dirty="0" err="1" smtClean="0"/>
              <a:t>async</a:t>
            </a:r>
            <a:r>
              <a:rPr lang="es-ES" sz="1000" dirty="0" smtClean="0"/>
              <a:t> </a:t>
            </a:r>
            <a:r>
              <a:rPr lang="es-ES" sz="1000" dirty="0" err="1" smtClean="0"/>
              <a:t>Task</a:t>
            </a:r>
            <a:r>
              <a:rPr lang="es-ES" sz="1000" dirty="0" smtClean="0"/>
              <a:t>&lt;</a:t>
            </a:r>
            <a:r>
              <a:rPr lang="es-ES" sz="1000" dirty="0" err="1" smtClean="0"/>
              <a:t>UsuarioInfo</a:t>
            </a:r>
            <a:r>
              <a:rPr lang="es-ES" sz="1000" dirty="0" smtClean="0"/>
              <a:t>&gt; </a:t>
            </a:r>
            <a:r>
              <a:rPr lang="es-ES" sz="1000" dirty="0" err="1" smtClean="0"/>
              <a:t>AutenticarUsuarioAsync</a:t>
            </a:r>
            <a:r>
              <a:rPr lang="es-ES" sz="1000" dirty="0" smtClean="0"/>
              <a:t>(</a:t>
            </a:r>
            <a:r>
              <a:rPr lang="es-ES" sz="1000" dirty="0" err="1" smtClean="0"/>
              <a:t>string</a:t>
            </a:r>
            <a:r>
              <a:rPr lang="es-ES" sz="1000" dirty="0" smtClean="0"/>
              <a:t> usuario,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password</a:t>
            </a:r>
            <a:r>
              <a:rPr lang="es-ES" sz="1000" dirty="0" smtClean="0"/>
              <a:t>)</a:t>
            </a:r>
          </a:p>
          <a:p>
            <a:pPr>
              <a:buNone/>
            </a:pPr>
            <a:r>
              <a:rPr lang="es-ES" sz="1000" dirty="0" smtClean="0"/>
              <a:t>        {</a:t>
            </a:r>
          </a:p>
          <a:p>
            <a:pPr>
              <a:buNone/>
            </a:pPr>
            <a:r>
              <a:rPr lang="es-ES" sz="1000" dirty="0" smtClean="0"/>
              <a:t>            // AQUÍ LA LÓGICA DE AUTENTICACIÓN // </a:t>
            </a:r>
          </a:p>
          <a:p>
            <a:pPr>
              <a:buNone/>
            </a:pPr>
            <a:r>
              <a:rPr lang="es-ES" sz="1000" dirty="0" smtClean="0"/>
              <a:t>            // Supondremos que el Usuario existe en la Base de Datos. </a:t>
            </a:r>
          </a:p>
          <a:p>
            <a:pPr>
              <a:buNone/>
            </a:pPr>
            <a:r>
              <a:rPr lang="es-ES" sz="1000" dirty="0" smtClean="0"/>
              <a:t>            // Retornamos un objeto del tipo </a:t>
            </a:r>
            <a:r>
              <a:rPr lang="es-ES" sz="1000" dirty="0" err="1" smtClean="0"/>
              <a:t>UsuarioInfo</a:t>
            </a:r>
            <a:r>
              <a:rPr lang="es-ES" sz="1000" dirty="0" smtClean="0"/>
              <a:t>, con toda </a:t>
            </a:r>
          </a:p>
          <a:p>
            <a:pPr>
              <a:buNone/>
            </a:pPr>
            <a:r>
              <a:rPr lang="es-ES" sz="1000" dirty="0" smtClean="0"/>
              <a:t>            // la información del usuario necesaria para el </a:t>
            </a:r>
            <a:r>
              <a:rPr lang="es-ES" sz="1000" dirty="0" err="1" smtClean="0"/>
              <a:t>Token</a:t>
            </a:r>
            <a:r>
              <a:rPr lang="es-ES" sz="1000" dirty="0" smtClean="0"/>
              <a:t>. 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new </a:t>
            </a:r>
            <a:r>
              <a:rPr lang="es-ES" sz="1000" dirty="0" err="1" smtClean="0"/>
              <a:t>UsuarioInfo</a:t>
            </a:r>
            <a:r>
              <a:rPr lang="es-ES" sz="1000" dirty="0" smtClean="0"/>
              <a:t>()</a:t>
            </a:r>
          </a:p>
          <a:p>
            <a:pPr>
              <a:buNone/>
            </a:pPr>
            <a:r>
              <a:rPr lang="es-ES" sz="1000" dirty="0" smtClean="0"/>
              <a:t>            {</a:t>
            </a:r>
          </a:p>
          <a:p>
            <a:pPr>
              <a:buNone/>
            </a:pPr>
            <a:r>
              <a:rPr lang="es-ES" sz="1000" dirty="0" smtClean="0"/>
              <a:t>                // Id del Usuario en el Sistema de Información (BD) </a:t>
            </a:r>
          </a:p>
          <a:p>
            <a:pPr>
              <a:buNone/>
            </a:pPr>
            <a:r>
              <a:rPr lang="es-ES" sz="1000" dirty="0" smtClean="0"/>
              <a:t>                Id = new </a:t>
            </a:r>
            <a:r>
              <a:rPr lang="es-ES" sz="1000" dirty="0" err="1" smtClean="0"/>
              <a:t>Guid</a:t>
            </a:r>
            <a:r>
              <a:rPr lang="es-ES" sz="1000" dirty="0" smtClean="0"/>
              <a:t>("B5D233F0-6EC2-4950-8CD7-F44D16EC878F"),</a:t>
            </a:r>
          </a:p>
          <a:p>
            <a:pPr>
              <a:buNone/>
            </a:pPr>
            <a:r>
              <a:rPr lang="es-ES" sz="1000" dirty="0" smtClean="0"/>
              <a:t>                Nombre = "Nombre Usuario",</a:t>
            </a:r>
          </a:p>
          <a:p>
            <a:pPr>
              <a:buNone/>
            </a:pPr>
            <a:r>
              <a:rPr lang="es-ES" sz="1000" dirty="0" smtClean="0"/>
              <a:t>                Apellidos = "Apellidos Usuario",</a:t>
            </a:r>
          </a:p>
          <a:p>
            <a:pPr>
              <a:buNone/>
            </a:pPr>
            <a:r>
              <a:rPr lang="es-ES" sz="1000" dirty="0" smtClean="0"/>
              <a:t>                Email = "email.usuario@dominio.com",</a:t>
            </a:r>
          </a:p>
          <a:p>
            <a:pPr>
              <a:buNone/>
            </a:pPr>
            <a:r>
              <a:rPr lang="es-ES" sz="1000" dirty="0" smtClean="0"/>
              <a:t>                Rol = "Administrador"</a:t>
            </a:r>
          </a:p>
          <a:p>
            <a:pPr>
              <a:buNone/>
            </a:pPr>
            <a:r>
              <a:rPr lang="es-ES" sz="1000" dirty="0" smtClean="0"/>
              <a:t>            };</a:t>
            </a:r>
          </a:p>
          <a:p>
            <a:pPr>
              <a:buNone/>
            </a:pPr>
            <a:r>
              <a:rPr lang="es-ES" sz="1000" dirty="0" smtClean="0"/>
              <a:t>            // Supondremos que el Usuario NO existe en la Base de Datos. </a:t>
            </a:r>
          </a:p>
          <a:p>
            <a:pPr>
              <a:buNone/>
            </a:pPr>
            <a:r>
              <a:rPr lang="es-ES" sz="1000" dirty="0" smtClean="0"/>
              <a:t>            // Retornamos NULL. </a:t>
            </a:r>
          </a:p>
          <a:p>
            <a:pPr>
              <a:buNone/>
            </a:pPr>
            <a:r>
              <a:rPr lang="es-ES" sz="1000" dirty="0" smtClean="0"/>
              <a:t>            // </a:t>
            </a:r>
            <a:r>
              <a:rPr lang="es-ES" sz="1000" dirty="0" err="1" smtClean="0"/>
              <a:t>return</a:t>
            </a:r>
            <a:r>
              <a:rPr lang="es-ES" sz="1000" dirty="0" smtClean="0"/>
              <a:t> </a:t>
            </a:r>
            <a:r>
              <a:rPr lang="es-ES" sz="1000" dirty="0" err="1" smtClean="0"/>
              <a:t>null</a:t>
            </a:r>
            <a:r>
              <a:rPr lang="es-ES" sz="1000" dirty="0" smtClean="0"/>
              <a:t>;</a:t>
            </a:r>
          </a:p>
          <a:p>
            <a:pPr>
              <a:buNone/>
            </a:pPr>
            <a:r>
              <a:rPr lang="es-ES" sz="1000" dirty="0" smtClean="0"/>
              <a:t>        </a:t>
            </a:r>
            <a:r>
              <a:rPr lang="es-ES" sz="1000" dirty="0" smtClean="0"/>
              <a:t>}</a:t>
            </a:r>
            <a:endParaRPr lang="es-ES" sz="1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Controlador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1000" dirty="0" smtClean="0"/>
              <a:t>// GENERAMOS EL TOKEN CON LA INFORMACIÓN DEL USUARIO </a:t>
            </a:r>
          </a:p>
          <a:p>
            <a:pPr>
              <a:buNone/>
            </a:pPr>
            <a:r>
              <a:rPr lang="es-ES" sz="1000" dirty="0" smtClean="0"/>
              <a:t>        private </a:t>
            </a:r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GenerarTokenJWT</a:t>
            </a:r>
            <a:r>
              <a:rPr lang="es-ES" sz="1000" dirty="0" smtClean="0"/>
              <a:t>(</a:t>
            </a:r>
            <a:r>
              <a:rPr lang="es-ES" sz="1000" dirty="0" err="1" smtClean="0"/>
              <a:t>UsuarioInfo</a:t>
            </a:r>
            <a:r>
              <a:rPr lang="es-ES" sz="1000" dirty="0" smtClean="0"/>
              <a:t> </a:t>
            </a:r>
            <a:r>
              <a:rPr lang="es-ES" sz="1000" dirty="0" err="1" smtClean="0"/>
              <a:t>usuarioInfo</a:t>
            </a:r>
            <a:r>
              <a:rPr lang="es-ES" sz="1000" dirty="0" smtClean="0"/>
              <a:t>)</a:t>
            </a:r>
          </a:p>
          <a:p>
            <a:pPr>
              <a:buNone/>
            </a:pPr>
            <a:r>
              <a:rPr lang="es-ES" sz="1000" dirty="0" smtClean="0"/>
              <a:t>        {</a:t>
            </a:r>
          </a:p>
          <a:p>
            <a:pPr>
              <a:buNone/>
            </a:pPr>
            <a:r>
              <a:rPr lang="es-ES" sz="1000" dirty="0" smtClean="0"/>
              <a:t>            // CREAMOS EL HEADER </a:t>
            </a:r>
          </a:p>
          <a:p>
            <a:pPr>
              <a:buNone/>
            </a:pPr>
            <a:r>
              <a:rPr lang="es-ES" sz="1000" dirty="0" smtClean="0"/>
              <a:t>            // 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var</a:t>
            </a:r>
            <a:r>
              <a:rPr lang="es-ES" sz="1000" dirty="0" smtClean="0"/>
              <a:t> _</a:t>
            </a:r>
            <a:r>
              <a:rPr lang="es-ES" sz="1000" dirty="0" err="1" smtClean="0"/>
              <a:t>symmetricSecurityKey</a:t>
            </a:r>
            <a:r>
              <a:rPr lang="es-ES" sz="1000" dirty="0" smtClean="0"/>
              <a:t> = new </a:t>
            </a:r>
            <a:r>
              <a:rPr lang="es-ES" sz="1000" dirty="0" err="1" smtClean="0"/>
              <a:t>SymmetricSecurityKey</a:t>
            </a:r>
            <a:r>
              <a:rPr lang="es-ES" sz="1000" dirty="0" smtClean="0"/>
              <a:t>(Encoding.UTF8.GetBytes(</a:t>
            </a:r>
            <a:r>
              <a:rPr lang="es-ES" sz="1000" dirty="0" err="1" smtClean="0"/>
              <a:t>configuration</a:t>
            </a:r>
            <a:r>
              <a:rPr lang="es-ES" sz="1000" dirty="0" smtClean="0"/>
              <a:t>["</a:t>
            </a:r>
            <a:r>
              <a:rPr lang="es-ES" sz="1000" dirty="0" err="1" smtClean="0"/>
              <a:t>JWT:ClaveSecreta</a:t>
            </a:r>
            <a:r>
              <a:rPr lang="es-ES" sz="1000" dirty="0" smtClean="0"/>
              <a:t>"]));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var</a:t>
            </a:r>
            <a:r>
              <a:rPr lang="es-ES" sz="1000" dirty="0" smtClean="0"/>
              <a:t> _</a:t>
            </a:r>
            <a:r>
              <a:rPr lang="es-ES" sz="1000" dirty="0" err="1" smtClean="0"/>
              <a:t>signingCredentials</a:t>
            </a:r>
            <a:r>
              <a:rPr lang="es-ES" sz="1000" dirty="0" smtClean="0"/>
              <a:t> = new </a:t>
            </a:r>
            <a:r>
              <a:rPr lang="es-ES" sz="1000" dirty="0" err="1" smtClean="0"/>
              <a:t>SigningCredentials</a:t>
            </a:r>
            <a:r>
              <a:rPr lang="es-ES" sz="1000" dirty="0" smtClean="0"/>
              <a:t>(_</a:t>
            </a:r>
            <a:r>
              <a:rPr lang="es-ES" sz="1000" dirty="0" err="1" smtClean="0"/>
              <a:t>symmetricSecurityKey</a:t>
            </a:r>
            <a:r>
              <a:rPr lang="es-ES" sz="1000" dirty="0" smtClean="0"/>
              <a:t>, SecurityAlgorithms.HmacSha256);</a:t>
            </a:r>
          </a:p>
          <a:p>
            <a:pPr>
              <a:buNone/>
            </a:pPr>
            <a:r>
              <a:rPr lang="en-US" sz="1000" dirty="0" smtClean="0"/>
              <a:t>            </a:t>
            </a:r>
            <a:r>
              <a:rPr lang="en-US" sz="1000" dirty="0" err="1" smtClean="0"/>
              <a:t>var</a:t>
            </a:r>
            <a:r>
              <a:rPr lang="en-US" sz="1000" dirty="0" smtClean="0"/>
              <a:t> _Header = new </a:t>
            </a:r>
            <a:r>
              <a:rPr lang="en-US" sz="1000" dirty="0" err="1" smtClean="0"/>
              <a:t>JwtHeader</a:t>
            </a:r>
            <a:r>
              <a:rPr lang="en-US" sz="1000" dirty="0" smtClean="0"/>
              <a:t>(_</a:t>
            </a:r>
            <a:r>
              <a:rPr lang="en-US" sz="1000" dirty="0" err="1" smtClean="0"/>
              <a:t>signingCredentials</a:t>
            </a:r>
            <a:r>
              <a:rPr lang="en-US" sz="1000" dirty="0" smtClean="0"/>
              <a:t>);</a:t>
            </a:r>
          </a:p>
          <a:p>
            <a:pPr>
              <a:buNone/>
            </a:pPr>
            <a:r>
              <a:rPr lang="es-ES" sz="1000" dirty="0" smtClean="0"/>
              <a:t>            // CREAMOS LOS CLAIMS // 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var</a:t>
            </a:r>
            <a:r>
              <a:rPr lang="es-ES" sz="1000" dirty="0" smtClean="0"/>
              <a:t> _</a:t>
            </a:r>
            <a:r>
              <a:rPr lang="es-ES" sz="1000" dirty="0" err="1" smtClean="0"/>
              <a:t>Claims</a:t>
            </a:r>
            <a:r>
              <a:rPr lang="es-ES" sz="1000" dirty="0" smtClean="0"/>
              <a:t> = new[] { new </a:t>
            </a:r>
            <a:r>
              <a:rPr lang="es-ES" sz="1000" dirty="0" err="1" smtClean="0"/>
              <a:t>Claim</a:t>
            </a:r>
            <a:r>
              <a:rPr lang="es-ES" sz="1000" dirty="0" smtClean="0"/>
              <a:t>(</a:t>
            </a:r>
            <a:r>
              <a:rPr lang="es-ES" sz="1000" dirty="0" err="1" smtClean="0"/>
              <a:t>JwtRegisteredClaimNames.Jti</a:t>
            </a:r>
            <a:r>
              <a:rPr lang="es-ES" sz="1000" dirty="0" smtClean="0"/>
              <a:t>, </a:t>
            </a:r>
            <a:r>
              <a:rPr lang="es-ES" sz="1000" dirty="0" err="1" smtClean="0"/>
              <a:t>Guid.NewGuid</a:t>
            </a:r>
            <a:r>
              <a:rPr lang="es-ES" sz="1000" dirty="0" smtClean="0"/>
              <a:t>().</a:t>
            </a:r>
            <a:r>
              <a:rPr lang="es-ES" sz="1000" dirty="0" err="1" smtClean="0"/>
              <a:t>ToString</a:t>
            </a:r>
            <a:r>
              <a:rPr lang="es-ES" sz="1000" dirty="0" smtClean="0"/>
              <a:t>()), new </a:t>
            </a:r>
            <a:r>
              <a:rPr lang="es-ES" sz="1000" dirty="0" err="1" smtClean="0"/>
              <a:t>Claim</a:t>
            </a:r>
            <a:r>
              <a:rPr lang="es-ES" sz="1000" dirty="0" smtClean="0"/>
              <a:t>(</a:t>
            </a:r>
            <a:r>
              <a:rPr lang="es-ES" sz="1000" dirty="0" err="1" smtClean="0"/>
              <a:t>JwtRegisteredClaimNames.NameId</a:t>
            </a:r>
            <a:r>
              <a:rPr lang="es-ES" sz="1000" dirty="0" smtClean="0"/>
              <a:t>, </a:t>
            </a:r>
            <a:r>
              <a:rPr lang="es-ES" sz="1000" dirty="0" err="1" smtClean="0"/>
              <a:t>usuarioInfo.Id.ToString</a:t>
            </a:r>
            <a:r>
              <a:rPr lang="es-ES" sz="1000" dirty="0" smtClean="0"/>
              <a:t>()), new </a:t>
            </a:r>
            <a:r>
              <a:rPr lang="es-ES" sz="1000" dirty="0" err="1" smtClean="0"/>
              <a:t>Claim</a:t>
            </a:r>
            <a:r>
              <a:rPr lang="es-ES" sz="1000" dirty="0" smtClean="0"/>
              <a:t>("nombre", </a:t>
            </a:r>
            <a:r>
              <a:rPr lang="es-ES" sz="1000" dirty="0" err="1" smtClean="0"/>
              <a:t>usuarioInfo.Nombre</a:t>
            </a:r>
            <a:r>
              <a:rPr lang="es-ES" sz="1000" dirty="0" smtClean="0"/>
              <a:t>), new </a:t>
            </a:r>
            <a:r>
              <a:rPr lang="es-ES" sz="1000" dirty="0" err="1" smtClean="0"/>
              <a:t>Claim</a:t>
            </a:r>
            <a:r>
              <a:rPr lang="es-ES" sz="1000" dirty="0" smtClean="0"/>
              <a:t>("apellidos", </a:t>
            </a:r>
            <a:r>
              <a:rPr lang="es-ES" sz="1000" dirty="0" err="1" smtClean="0"/>
              <a:t>usuarioInfo.Apellidos</a:t>
            </a:r>
            <a:r>
              <a:rPr lang="es-ES" sz="1000" dirty="0" smtClean="0"/>
              <a:t>), new </a:t>
            </a:r>
            <a:r>
              <a:rPr lang="es-ES" sz="1000" dirty="0" err="1" smtClean="0"/>
              <a:t>Claim</a:t>
            </a:r>
            <a:r>
              <a:rPr lang="es-ES" sz="1000" dirty="0" smtClean="0"/>
              <a:t>(</a:t>
            </a:r>
            <a:r>
              <a:rPr lang="es-ES" sz="1000" dirty="0" err="1" smtClean="0"/>
              <a:t>JwtRegisteredClaimNames.Email</a:t>
            </a:r>
            <a:r>
              <a:rPr lang="es-ES" sz="1000" dirty="0" smtClean="0"/>
              <a:t>, </a:t>
            </a:r>
            <a:r>
              <a:rPr lang="es-ES" sz="1000" dirty="0" err="1" smtClean="0"/>
              <a:t>usuarioInfo.Email</a:t>
            </a:r>
            <a:r>
              <a:rPr lang="es-ES" sz="1000" dirty="0" smtClean="0"/>
              <a:t>), new </a:t>
            </a:r>
            <a:r>
              <a:rPr lang="es-ES" sz="1000" dirty="0" err="1" smtClean="0"/>
              <a:t>Claim</a:t>
            </a:r>
            <a:r>
              <a:rPr lang="es-ES" sz="1000" dirty="0" smtClean="0"/>
              <a:t>(</a:t>
            </a:r>
            <a:r>
              <a:rPr lang="es-ES" sz="1000" dirty="0" err="1" smtClean="0"/>
              <a:t>ClaimTypes.Role</a:t>
            </a:r>
            <a:r>
              <a:rPr lang="es-ES" sz="1000" dirty="0" smtClean="0"/>
              <a:t>, </a:t>
            </a:r>
            <a:r>
              <a:rPr lang="es-ES" sz="1000" dirty="0" err="1" smtClean="0"/>
              <a:t>usuarioInfo.Rol</a:t>
            </a:r>
            <a:r>
              <a:rPr lang="es-ES" sz="1000" dirty="0" smtClean="0"/>
              <a:t>) };</a:t>
            </a:r>
          </a:p>
          <a:p>
            <a:pPr>
              <a:buNone/>
            </a:pPr>
            <a:r>
              <a:rPr lang="es-ES" sz="1000" dirty="0" smtClean="0"/>
              <a:t>            // CREAMOS EL PAYLOAD // </a:t>
            </a:r>
          </a:p>
          <a:p>
            <a:pPr>
              <a:buNone/>
            </a:pPr>
            <a:r>
              <a:rPr lang="es-ES" sz="1000" dirty="0" smtClean="0"/>
              <a:t>            </a:t>
            </a:r>
            <a:r>
              <a:rPr lang="es-ES" sz="1000" dirty="0" err="1" smtClean="0"/>
              <a:t>var</a:t>
            </a:r>
            <a:r>
              <a:rPr lang="es-ES" sz="1000" dirty="0" smtClean="0"/>
              <a:t> _</a:t>
            </a:r>
            <a:r>
              <a:rPr lang="es-ES" sz="1000" dirty="0" err="1" smtClean="0"/>
              <a:t>Payload</a:t>
            </a:r>
            <a:r>
              <a:rPr lang="es-ES" sz="1000" dirty="0" smtClean="0"/>
              <a:t> = new </a:t>
            </a:r>
            <a:r>
              <a:rPr lang="es-ES" sz="1000" dirty="0" err="1" smtClean="0"/>
              <a:t>JwtPayload</a:t>
            </a:r>
            <a:r>
              <a:rPr lang="es-ES" sz="1000" dirty="0" smtClean="0"/>
              <a:t>(</a:t>
            </a:r>
            <a:r>
              <a:rPr lang="es-ES" sz="1000" dirty="0" err="1" smtClean="0"/>
              <a:t>issuer</a:t>
            </a:r>
            <a:r>
              <a:rPr lang="es-ES" sz="1000" dirty="0" smtClean="0"/>
              <a:t>: </a:t>
            </a:r>
            <a:r>
              <a:rPr lang="es-ES" sz="1000" dirty="0" err="1" smtClean="0"/>
              <a:t>configuration</a:t>
            </a:r>
            <a:r>
              <a:rPr lang="es-ES" sz="1000" dirty="0" smtClean="0"/>
              <a:t>["</a:t>
            </a:r>
            <a:r>
              <a:rPr lang="es-ES" sz="1000" dirty="0" err="1" smtClean="0"/>
              <a:t>JWT:Issuer</a:t>
            </a:r>
            <a:r>
              <a:rPr lang="es-ES" sz="1000" dirty="0" smtClean="0"/>
              <a:t>"], </a:t>
            </a:r>
            <a:r>
              <a:rPr lang="es-ES" sz="1000" dirty="0" err="1" smtClean="0"/>
              <a:t>audience</a:t>
            </a:r>
            <a:r>
              <a:rPr lang="es-ES" sz="1000" dirty="0" smtClean="0"/>
              <a:t>: </a:t>
            </a:r>
            <a:r>
              <a:rPr lang="es-ES" sz="1000" dirty="0" err="1" smtClean="0"/>
              <a:t>configuration</a:t>
            </a:r>
            <a:r>
              <a:rPr lang="es-ES" sz="1000" dirty="0" smtClean="0"/>
              <a:t>["</a:t>
            </a:r>
            <a:r>
              <a:rPr lang="es-ES" sz="1000" dirty="0" err="1" smtClean="0"/>
              <a:t>JWT:Audience</a:t>
            </a:r>
            <a:r>
              <a:rPr lang="es-ES" sz="1000" dirty="0" smtClean="0"/>
              <a:t>"], </a:t>
            </a:r>
            <a:r>
              <a:rPr lang="es-ES" sz="1000" dirty="0" err="1" smtClean="0"/>
              <a:t>claims</a:t>
            </a:r>
            <a:r>
              <a:rPr lang="es-ES" sz="1000" dirty="0" smtClean="0"/>
              <a:t>: _</a:t>
            </a:r>
            <a:r>
              <a:rPr lang="es-ES" sz="1000" dirty="0" err="1" smtClean="0"/>
              <a:t>Claims</a:t>
            </a:r>
            <a:r>
              <a:rPr lang="es-ES" sz="1000" dirty="0" smtClean="0"/>
              <a:t>, </a:t>
            </a:r>
            <a:r>
              <a:rPr lang="es-ES" sz="1000" dirty="0" err="1" smtClean="0"/>
              <a:t>notBefore</a:t>
            </a:r>
            <a:r>
              <a:rPr lang="es-ES" sz="1000" dirty="0" smtClean="0"/>
              <a:t>: </a:t>
            </a:r>
            <a:r>
              <a:rPr lang="es-ES" sz="1000" dirty="0" err="1" smtClean="0"/>
              <a:t>DateTime.UtcNow</a:t>
            </a:r>
            <a:r>
              <a:rPr lang="es-ES" sz="1000" dirty="0" smtClean="0"/>
              <a:t>,</a:t>
            </a:r>
          </a:p>
          <a:p>
            <a:pPr>
              <a:buNone/>
            </a:pPr>
            <a:r>
              <a:rPr lang="es-ES" sz="1000" dirty="0" smtClean="0"/>
              <a:t>                // </a:t>
            </a:r>
            <a:r>
              <a:rPr lang="es-ES" sz="1000" dirty="0" smtClean="0"/>
              <a:t>Expira </a:t>
            </a:r>
            <a:r>
              <a:rPr lang="es-ES" sz="1000" dirty="0" smtClean="0"/>
              <a:t>a la 24 horas. </a:t>
            </a:r>
          </a:p>
          <a:p>
            <a:pPr>
              <a:buNone/>
            </a:pPr>
            <a:r>
              <a:rPr lang="es-ES" sz="1000" dirty="0" smtClean="0"/>
              <a:t>                expires: </a:t>
            </a:r>
            <a:r>
              <a:rPr lang="es-ES" sz="1000" dirty="0" err="1" smtClean="0"/>
              <a:t>DateTime.UtcNow.AddHours</a:t>
            </a:r>
            <a:r>
              <a:rPr lang="es-ES" sz="1000" dirty="0" smtClean="0"/>
              <a:t>(24));</a:t>
            </a:r>
          </a:p>
          <a:p>
            <a:pPr>
              <a:buNone/>
            </a:pPr>
            <a:r>
              <a:rPr lang="es-ES" sz="1000" dirty="0" smtClean="0"/>
              <a:t>            // GENERAMOS EL TOKEN // </a:t>
            </a:r>
          </a:p>
          <a:p>
            <a:pPr>
              <a:buNone/>
            </a:pPr>
            <a:r>
              <a:rPr lang="en-US" sz="1000" dirty="0" smtClean="0"/>
              <a:t>            </a:t>
            </a:r>
            <a:r>
              <a:rPr lang="en-US" sz="1000" dirty="0" err="1" smtClean="0"/>
              <a:t>var</a:t>
            </a:r>
            <a:r>
              <a:rPr lang="en-US" sz="1000" dirty="0" smtClean="0"/>
              <a:t> _Token = new </a:t>
            </a:r>
            <a:r>
              <a:rPr lang="en-US" sz="1000" dirty="0" err="1" smtClean="0"/>
              <a:t>JwtSecurityToken</a:t>
            </a:r>
            <a:r>
              <a:rPr lang="en-US" sz="1000" dirty="0" smtClean="0"/>
              <a:t>(_Header, _Payload);</a:t>
            </a:r>
          </a:p>
          <a:p>
            <a:pPr>
              <a:buNone/>
            </a:pPr>
            <a:r>
              <a:rPr lang="en-US" sz="1000" dirty="0" smtClean="0"/>
              <a:t>            return new </a:t>
            </a:r>
            <a:r>
              <a:rPr lang="en-US" sz="1000" dirty="0" err="1" smtClean="0"/>
              <a:t>JwtSecurityTokenHandler</a:t>
            </a:r>
            <a:r>
              <a:rPr lang="en-US" sz="1000" dirty="0" smtClean="0"/>
              <a:t>().</a:t>
            </a:r>
            <a:r>
              <a:rPr lang="en-US" sz="1000" dirty="0" err="1" smtClean="0"/>
              <a:t>WriteToken</a:t>
            </a:r>
            <a:r>
              <a:rPr lang="en-US" sz="1000" dirty="0" smtClean="0"/>
              <a:t>(_Token);</a:t>
            </a:r>
          </a:p>
          <a:p>
            <a:pPr>
              <a:buNone/>
            </a:pPr>
            <a:r>
              <a:rPr lang="es-ES" sz="1000" dirty="0" smtClean="0"/>
              <a:t>        }</a:t>
            </a:r>
          </a:p>
          <a:p>
            <a:pPr>
              <a:buNone/>
            </a:pPr>
            <a:r>
              <a:rPr lang="es-ES" sz="1000" dirty="0" smtClean="0"/>
              <a:t>    }</a:t>
            </a:r>
          </a:p>
          <a:p>
            <a:pPr>
              <a:buNone/>
            </a:pPr>
            <a:r>
              <a:rPr lang="es-ES" sz="1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800" b="1" dirty="0" smtClean="0"/>
              <a:t>Autenticación </a:t>
            </a:r>
            <a:r>
              <a:rPr lang="es-ES" sz="2800" b="1" dirty="0" smtClean="0"/>
              <a:t>con JWT</a:t>
            </a:r>
            <a:endParaRPr lang="es-E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2400" dirty="0" smtClean="0"/>
              <a:t>Una vez que el usuario autenticado haya </a:t>
            </a:r>
            <a:r>
              <a:rPr lang="es-ES" sz="2400" b="1" dirty="0" smtClean="0"/>
              <a:t>recibido el </a:t>
            </a:r>
            <a:r>
              <a:rPr lang="es-ES" sz="2400" b="1" dirty="0" err="1" smtClean="0"/>
              <a:t>Token</a:t>
            </a:r>
            <a:r>
              <a:rPr lang="es-ES" sz="2400" dirty="0" smtClean="0"/>
              <a:t> de acceso, ya podrá acceder con total seguridad a aquellas Acciones de nuestro Web API que hayan sido protegidas con el atributo </a:t>
            </a:r>
            <a:r>
              <a:rPr lang="es-ES" sz="2400" dirty="0" smtClean="0">
                <a:solidFill>
                  <a:srgbClr val="FF0000"/>
                </a:solidFill>
              </a:rPr>
              <a:t>[</a:t>
            </a:r>
            <a:r>
              <a:rPr lang="es-ES" sz="2400" dirty="0" err="1" smtClean="0">
                <a:solidFill>
                  <a:srgbClr val="FF0000"/>
                </a:solidFill>
              </a:rPr>
              <a:t>Authorize</a:t>
            </a:r>
            <a:r>
              <a:rPr lang="es-ES" sz="2400" dirty="0" smtClean="0">
                <a:solidFill>
                  <a:srgbClr val="FF0000"/>
                </a:solidFill>
              </a:rPr>
              <a:t>].</a:t>
            </a:r>
          </a:p>
          <a:p>
            <a:endParaRPr lang="es-ES" sz="2400" dirty="0" smtClean="0"/>
          </a:p>
          <a:p>
            <a:r>
              <a:rPr lang="es-ES" sz="2400" dirty="0" smtClean="0"/>
              <a:t>Este </a:t>
            </a:r>
            <a:r>
              <a:rPr lang="es-ES" sz="2400" b="1" dirty="0" err="1" smtClean="0"/>
              <a:t>Token</a:t>
            </a:r>
            <a:r>
              <a:rPr lang="es-ES" sz="2400" b="1" dirty="0" smtClean="0"/>
              <a:t> recibido</a:t>
            </a:r>
            <a:r>
              <a:rPr lang="es-ES" sz="2400" dirty="0" smtClean="0"/>
              <a:t>, nos identificará como usuario autenticado en las sucesivas peticiones que realicemos al servicio Web API, sin necesidad de volvernos a validar en el sistema de información. Simplemente debemos indicar en la </a:t>
            </a:r>
            <a:r>
              <a:rPr lang="es-ES" sz="2400" b="1" dirty="0" smtClean="0"/>
              <a:t>cabecera (</a:t>
            </a:r>
            <a:r>
              <a:rPr lang="es-ES" sz="2400" b="1" dirty="0" err="1" smtClean="0"/>
              <a:t>Header</a:t>
            </a:r>
            <a:r>
              <a:rPr lang="es-ES" sz="2400" b="1" dirty="0" smtClean="0"/>
              <a:t>)</a:t>
            </a:r>
            <a:r>
              <a:rPr lang="es-ES" sz="2400" dirty="0" smtClean="0"/>
              <a:t> de las peticiones HTTP al Web API, un encabezado </a:t>
            </a:r>
            <a:r>
              <a:rPr lang="es-ES" sz="2400" dirty="0" err="1" smtClean="0"/>
              <a:t>Authorization</a:t>
            </a:r>
            <a:r>
              <a:rPr lang="es-ES" sz="2400" dirty="0" smtClean="0"/>
              <a:t>: del tipo </a:t>
            </a:r>
            <a:r>
              <a:rPr lang="es-ES" sz="2400" dirty="0" err="1" smtClean="0"/>
              <a:t>bearer</a:t>
            </a:r>
            <a:r>
              <a:rPr lang="es-ES" sz="2400" dirty="0" smtClean="0"/>
              <a:t> con el valor del </a:t>
            </a:r>
            <a:r>
              <a:rPr lang="es-ES" sz="2400" dirty="0" err="1" smtClean="0"/>
              <a:t>Token</a:t>
            </a:r>
            <a:r>
              <a:rPr lang="es-ES" sz="2400" dirty="0" smtClean="0"/>
              <a:t> obtenido.</a:t>
            </a:r>
          </a:p>
          <a:p>
            <a:pPr>
              <a:buNone/>
            </a:pP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2000" b="1" dirty="0" smtClean="0"/>
              <a:t>Comprobando el sistema de seguridad JWT con </a:t>
            </a:r>
            <a:r>
              <a:rPr lang="es-ES" sz="2000" b="1" dirty="0" err="1" smtClean="0"/>
              <a:t>Postman</a:t>
            </a:r>
            <a:endParaRPr lang="es-E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2400" dirty="0" smtClean="0"/>
              <a:t>Cómo obtener el </a:t>
            </a:r>
            <a:r>
              <a:rPr lang="es-ES" sz="2400" dirty="0" err="1" smtClean="0"/>
              <a:t>Token</a:t>
            </a:r>
            <a:r>
              <a:rPr lang="es-ES" sz="2400" dirty="0" smtClean="0"/>
              <a:t> de acceso</a:t>
            </a:r>
          </a:p>
          <a:p>
            <a:r>
              <a:rPr lang="es-ES" sz="2400" dirty="0" smtClean="0"/>
              <a:t>Si en este momento del desarrollo realizáramos desde </a:t>
            </a:r>
            <a:r>
              <a:rPr lang="es-ES" sz="2400" dirty="0" err="1" smtClean="0"/>
              <a:t>Postman</a:t>
            </a:r>
            <a:r>
              <a:rPr lang="es-ES" sz="2400" dirty="0" smtClean="0"/>
              <a:t> una petición del tipo GET: api/Personas a nuestro servicio Web API, obtendríamos una respuesta </a:t>
            </a:r>
            <a:r>
              <a:rPr lang="es-ES" sz="2400" b="1" dirty="0" smtClean="0"/>
              <a:t>HTTP 401 </a:t>
            </a:r>
            <a:r>
              <a:rPr lang="es-ES" sz="2400" b="1" dirty="0" err="1" smtClean="0"/>
              <a:t>Unauthorized</a:t>
            </a:r>
            <a:r>
              <a:rPr lang="es-ES" sz="2400" dirty="0" smtClean="0"/>
              <a:t>. </a:t>
            </a:r>
          </a:p>
          <a:p>
            <a:pPr>
              <a:buNone/>
            </a:pPr>
            <a:endParaRPr lang="es-E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714752"/>
            <a:ext cx="66103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JWT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Por lo tanto, y como requisito inicial, debemos solicitar un </a:t>
            </a:r>
            <a:r>
              <a:rPr lang="es-ES" dirty="0" err="1" smtClean="0"/>
              <a:t>Token</a:t>
            </a:r>
            <a:r>
              <a:rPr lang="es-ES" dirty="0" smtClean="0"/>
              <a:t> JWT válido accediendo al recurso </a:t>
            </a:r>
            <a:r>
              <a:rPr lang="es-ES" b="1" dirty="0" smtClean="0"/>
              <a:t>POST: api/</a:t>
            </a:r>
            <a:r>
              <a:rPr lang="es-ES" b="1" dirty="0" err="1" smtClean="0"/>
              <a:t>Login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Esto lo haremos enviando en el </a:t>
            </a:r>
            <a:r>
              <a:rPr lang="es-ES" b="1" dirty="0" smtClean="0"/>
              <a:t>cuerpo de la petición </a:t>
            </a:r>
            <a:r>
              <a:rPr lang="es-ES" dirty="0" smtClean="0"/>
              <a:t>(</a:t>
            </a:r>
            <a:r>
              <a:rPr lang="es-ES" b="1" dirty="0" err="1" smtClean="0"/>
              <a:t>Body</a:t>
            </a:r>
            <a:r>
              <a:rPr lang="es-ES" dirty="0" smtClean="0"/>
              <a:t>) un objeto JSON del tipo </a:t>
            </a:r>
            <a:r>
              <a:rPr lang="es-ES" dirty="0" err="1" smtClean="0"/>
              <a:t>UsuarioLogin</a:t>
            </a:r>
            <a:r>
              <a:rPr lang="es-ES" dirty="0" smtClean="0"/>
              <a:t>, con un usuario y contraseña válidos en nuestro sistema de información. </a:t>
            </a:r>
          </a:p>
          <a:p>
            <a:endParaRPr lang="es-ES" dirty="0" smtClean="0"/>
          </a:p>
          <a:p>
            <a:r>
              <a:rPr lang="es-ES" dirty="0" smtClean="0"/>
              <a:t>Si todo ha funcionado correctamente, recibiremos en el </a:t>
            </a:r>
            <a:r>
              <a:rPr lang="es-ES" b="1" dirty="0" smtClean="0"/>
              <a:t>cuerpo de la respuesta</a:t>
            </a:r>
            <a:r>
              <a:rPr lang="es-ES" dirty="0" smtClean="0"/>
              <a:t> nuestro </a:t>
            </a:r>
            <a:r>
              <a:rPr lang="es-ES" dirty="0" err="1" smtClean="0"/>
              <a:t>Token</a:t>
            </a:r>
            <a:r>
              <a:rPr lang="es-ES" dirty="0" smtClean="0"/>
              <a:t> de acceso JWT.</a:t>
            </a:r>
          </a:p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JWT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92867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575" y="1928802"/>
            <a:ext cx="8324850" cy="39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357158" y="10001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{	"usuario":"</a:t>
            </a:r>
            <a:r>
              <a:rPr lang="es-ES" dirty="0" err="1" smtClean="0"/>
              <a:t>user</a:t>
            </a:r>
            <a:r>
              <a:rPr lang="es-ES" dirty="0" smtClean="0"/>
              <a:t>",	"</a:t>
            </a:r>
            <a:r>
              <a:rPr lang="es-ES" dirty="0" err="1" smtClean="0"/>
              <a:t>password</a:t>
            </a:r>
            <a:r>
              <a:rPr lang="es-ES" dirty="0" smtClean="0"/>
              <a:t>":"</a:t>
            </a:r>
            <a:r>
              <a:rPr lang="es-ES" dirty="0" smtClean="0"/>
              <a:t>123“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JWT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r>
              <a:rPr lang="es-ES" sz="2000" dirty="0" smtClean="0"/>
              <a:t>Realizando una petición GET al Web API</a:t>
            </a:r>
          </a:p>
          <a:p>
            <a:r>
              <a:rPr lang="es-ES" sz="2000" dirty="0" smtClean="0"/>
              <a:t>En este momento ya estamos en disposición de realizar cualquier petición a nuestro servicio Web API </a:t>
            </a:r>
            <a:r>
              <a:rPr lang="es-ES" sz="2000" dirty="0" err="1" smtClean="0"/>
              <a:t>PersonaController</a:t>
            </a:r>
            <a:r>
              <a:rPr lang="es-ES" sz="2000" dirty="0" smtClean="0"/>
              <a:t>, siempre y cuando indiquemos en la </a:t>
            </a:r>
            <a:r>
              <a:rPr lang="es-ES" sz="2000" b="1" dirty="0" smtClean="0"/>
              <a:t>cabecera (Head)</a:t>
            </a:r>
            <a:r>
              <a:rPr lang="es-ES" sz="2000" dirty="0" smtClean="0"/>
              <a:t> de dichas peticiones, nuestro </a:t>
            </a:r>
            <a:r>
              <a:rPr lang="es-ES" sz="2000" dirty="0" err="1" smtClean="0"/>
              <a:t>Token</a:t>
            </a:r>
            <a:r>
              <a:rPr lang="es-ES" sz="2000" dirty="0" smtClean="0"/>
              <a:t> de acceso JWT obtenido anteriormente.</a:t>
            </a:r>
          </a:p>
          <a:p>
            <a:endParaRPr lang="es-ES" sz="2000" dirty="0" smtClean="0"/>
          </a:p>
          <a:p>
            <a:r>
              <a:rPr lang="es-ES" sz="2000" dirty="0" smtClean="0"/>
              <a:t>Esto lo haremos mediante </a:t>
            </a:r>
            <a:r>
              <a:rPr lang="es-ES" sz="2000" dirty="0" err="1" smtClean="0"/>
              <a:t>Postman</a:t>
            </a:r>
            <a:r>
              <a:rPr lang="es-ES" sz="2000" dirty="0" smtClean="0"/>
              <a:t> de la siguiente manera: </a:t>
            </a:r>
          </a:p>
          <a:p>
            <a:r>
              <a:rPr lang="es-ES" sz="2000" dirty="0" smtClean="0"/>
              <a:t>En primer lugar crearemos una nueva petición del tipo GET al recurso GET: api/Persona. </a:t>
            </a:r>
          </a:p>
          <a:p>
            <a:r>
              <a:rPr lang="es-ES" sz="2000" dirty="0" smtClean="0"/>
              <a:t>Seguidamente, accederemos a la pestaña </a:t>
            </a:r>
            <a:r>
              <a:rPr lang="es-ES" sz="2000" b="1" dirty="0" err="1" smtClean="0"/>
              <a:t>Authorization</a:t>
            </a:r>
            <a:r>
              <a:rPr lang="es-ES" sz="2000" dirty="0" smtClean="0"/>
              <a:t> y seleccionaremos el tipo </a:t>
            </a:r>
            <a:r>
              <a:rPr lang="es-ES" sz="2000" b="1" dirty="0" err="1" smtClean="0"/>
              <a:t>Bearer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Token</a:t>
            </a:r>
            <a:r>
              <a:rPr lang="es-ES" sz="2000" dirty="0" smtClean="0"/>
              <a:t>. </a:t>
            </a:r>
          </a:p>
          <a:p>
            <a:endParaRPr lang="es-ES" sz="2000" dirty="0" smtClean="0"/>
          </a:p>
          <a:p>
            <a:r>
              <a:rPr lang="es-ES" sz="2000" dirty="0" smtClean="0"/>
              <a:t>Continuación copiaremos y pegaremos el </a:t>
            </a:r>
            <a:r>
              <a:rPr lang="es-ES" sz="2000" dirty="0" err="1" smtClean="0"/>
              <a:t>Token</a:t>
            </a:r>
            <a:r>
              <a:rPr lang="es-ES" sz="2000" dirty="0" smtClean="0"/>
              <a:t> de acceso en el campo indicado y pulsaremos el botón </a:t>
            </a:r>
            <a:r>
              <a:rPr lang="es-ES" sz="2000" b="1" dirty="0" err="1" smtClean="0"/>
              <a:t>Preview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Request</a:t>
            </a:r>
            <a:r>
              <a:rPr lang="es-ES" sz="2000" dirty="0" smtClean="0"/>
              <a:t>.</a:t>
            </a:r>
          </a:p>
          <a:p>
            <a:pPr>
              <a:buNone/>
            </a:pP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r>
              <a:rPr lang="en-US" sz="4800" dirty="0" err="1" smtClean="0"/>
              <a:t>Seguridad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ES" sz="3200" b="1" dirty="0" smtClean="0"/>
              <a:t>Autenticación</a:t>
            </a:r>
            <a:r>
              <a:rPr lang="es-ES" sz="3200" dirty="0" smtClean="0"/>
              <a:t> se ocupa de identificar si un</a:t>
            </a:r>
          </a:p>
          <a:p>
            <a:pPr marL="742950" indent="-742950">
              <a:buNone/>
            </a:pPr>
            <a:r>
              <a:rPr lang="es-ES" sz="3200" dirty="0" smtClean="0"/>
              <a:t>usuario está conectado (sesión con </a:t>
            </a:r>
          </a:p>
          <a:p>
            <a:pPr marL="742950" indent="-742950">
              <a:buNone/>
            </a:pPr>
            <a:r>
              <a:rPr lang="es-ES" sz="3200" dirty="0" smtClean="0"/>
              <a:t>credenciales).</a:t>
            </a:r>
          </a:p>
          <a:p>
            <a:pPr marL="742950" indent="-742950">
              <a:buNone/>
            </a:pPr>
            <a:endParaRPr lang="es-ES" sz="3200" b="1" dirty="0" smtClean="0"/>
          </a:p>
          <a:p>
            <a:pPr marL="742950" indent="-742950">
              <a:buNone/>
            </a:pPr>
            <a:endParaRPr lang="es-ES" sz="3200" b="1" dirty="0" smtClean="0"/>
          </a:p>
          <a:p>
            <a:pPr marL="742950" indent="-742950">
              <a:buNone/>
            </a:pPr>
            <a:r>
              <a:rPr lang="es-ES" sz="3200" b="1" dirty="0" smtClean="0"/>
              <a:t>Autorización</a:t>
            </a:r>
            <a:r>
              <a:rPr lang="es-ES" sz="3200" dirty="0" smtClean="0"/>
              <a:t> se ocupa de lo que está </a:t>
            </a:r>
          </a:p>
          <a:p>
            <a:pPr marL="742950" indent="-742950">
              <a:buNone/>
            </a:pPr>
            <a:r>
              <a:rPr lang="es-ES" sz="3200" dirty="0" smtClean="0"/>
              <a:t>autorizado a hacer </a:t>
            </a:r>
            <a:r>
              <a:rPr lang="es-ES" sz="3200" i="1" dirty="0" smtClean="0"/>
              <a:t>después de</a:t>
            </a:r>
            <a:r>
              <a:rPr lang="es-ES" sz="3200" dirty="0" smtClean="0"/>
              <a:t> que inicie </a:t>
            </a:r>
          </a:p>
          <a:p>
            <a:pPr marL="742950" indent="-742950">
              <a:buNone/>
            </a:pPr>
            <a:r>
              <a:rPr lang="es-ES" sz="3200" dirty="0" smtClean="0"/>
              <a:t>sesión. </a:t>
            </a:r>
          </a:p>
          <a:p>
            <a:pPr marL="742950" indent="-742950">
              <a:buNone/>
            </a:pPr>
            <a:endParaRPr lang="es-E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1600" b="1" dirty="0" smtClean="0"/>
              <a:t>JWT</a:t>
            </a:r>
            <a:endParaRPr lang="es-E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79512" y="908720"/>
            <a:ext cx="8610600" cy="576064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000" dirty="0" smtClean="0"/>
              <a:t/>
            </a:r>
            <a:br>
              <a:rPr lang="es-ES" sz="2000" dirty="0" smtClean="0"/>
            </a:br>
            <a:endParaRPr lang="es-ES" sz="2000" dirty="0" smtClean="0"/>
          </a:p>
          <a:p>
            <a:pPr>
              <a:buNone/>
            </a:pPr>
            <a:endParaRPr lang="es-E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8610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4800" b="1" dirty="0" smtClean="0"/>
              <a:t>¿Qué es ASP.NET </a:t>
            </a:r>
            <a:r>
              <a:rPr lang="es-ES" sz="4800" b="1" dirty="0" err="1" smtClean="0"/>
              <a:t>Core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Identity</a:t>
            </a:r>
            <a:r>
              <a:rPr lang="es-ES" sz="4800" b="1" dirty="0" smtClean="0"/>
              <a:t>?</a:t>
            </a:r>
            <a:endParaRPr lang="es-E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ES" sz="3200" b="1" dirty="0" smtClean="0"/>
              <a:t>ASP.NET </a:t>
            </a:r>
            <a:r>
              <a:rPr lang="es-ES" sz="3200" b="1" dirty="0" err="1" smtClean="0"/>
              <a:t>Core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Identity</a:t>
            </a:r>
            <a:r>
              <a:rPr lang="es-ES" sz="3200" b="1" dirty="0" smtClean="0"/>
              <a:t> es el sistema de </a:t>
            </a:r>
          </a:p>
          <a:p>
            <a:pPr marL="742950" indent="-742950">
              <a:buNone/>
            </a:pPr>
            <a:r>
              <a:rPr lang="es-ES" sz="3200" b="1" dirty="0" smtClean="0"/>
              <a:t>identidad que se incluye con ASP.NET </a:t>
            </a:r>
            <a:r>
              <a:rPr lang="es-ES" sz="3200" b="1" dirty="0" err="1" smtClean="0"/>
              <a:t>Core</a:t>
            </a:r>
            <a:r>
              <a:rPr lang="es-ES" sz="3200" b="1" dirty="0" smtClean="0"/>
              <a:t>.</a:t>
            </a:r>
          </a:p>
          <a:p>
            <a:pPr marL="742950" indent="-742950">
              <a:buNone/>
            </a:pPr>
            <a:endParaRPr lang="es-ES" sz="3200" b="1" dirty="0" smtClean="0"/>
          </a:p>
          <a:p>
            <a:pPr marL="742950" indent="-742950">
              <a:buNone/>
            </a:pPr>
            <a:r>
              <a:rPr lang="es-ES" sz="3200" b="1" dirty="0" smtClean="0"/>
              <a:t>Como todo lo demás en el ecosistema de </a:t>
            </a:r>
          </a:p>
          <a:p>
            <a:pPr marL="742950" indent="-742950">
              <a:buNone/>
            </a:pPr>
            <a:r>
              <a:rPr lang="es-ES" sz="3200" b="1" dirty="0" smtClean="0"/>
              <a:t>ASP.NET </a:t>
            </a:r>
            <a:r>
              <a:rPr lang="es-ES" sz="3200" b="1" dirty="0" err="1" smtClean="0"/>
              <a:t>Core</a:t>
            </a:r>
            <a:r>
              <a:rPr lang="es-ES" sz="3200" b="1" dirty="0" smtClean="0"/>
              <a:t>, es un conjunto de paquetes </a:t>
            </a:r>
          </a:p>
          <a:p>
            <a:pPr marL="742950" indent="-742950">
              <a:buNone/>
            </a:pPr>
            <a:r>
              <a:rPr lang="es-ES" sz="3200" b="1" dirty="0" err="1" smtClean="0"/>
              <a:t>NuGet</a:t>
            </a:r>
            <a:r>
              <a:rPr lang="es-ES" sz="3200" b="1" dirty="0" smtClean="0"/>
              <a:t> que se pueden instalar en cualquier </a:t>
            </a:r>
          </a:p>
          <a:p>
            <a:pPr marL="742950" indent="-742950">
              <a:buNone/>
            </a:pPr>
            <a:r>
              <a:rPr lang="es-ES" sz="3200" b="1" dirty="0" smtClean="0"/>
              <a:t>proyecto (y ya están incluidos si usa la </a:t>
            </a:r>
          </a:p>
          <a:p>
            <a:pPr marL="742950" indent="-742950">
              <a:buNone/>
            </a:pPr>
            <a:r>
              <a:rPr lang="es-ES" sz="3200" b="1" dirty="0" smtClean="0"/>
              <a:t>plantilla predeterminada).</a:t>
            </a:r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4800" b="1" dirty="0" smtClean="0"/>
              <a:t>¿Qué es ASP.NET </a:t>
            </a:r>
            <a:r>
              <a:rPr lang="es-ES" sz="4800" b="1" dirty="0" err="1" smtClean="0"/>
              <a:t>Core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Identity</a:t>
            </a:r>
            <a:r>
              <a:rPr lang="es-ES" sz="4800" b="1" dirty="0" smtClean="0"/>
              <a:t>?</a:t>
            </a:r>
            <a:endParaRPr lang="es-E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pPr marL="742950" indent="-742950">
              <a:buNone/>
            </a:pPr>
            <a:r>
              <a:rPr lang="es-ES" sz="3200" b="1" dirty="0" smtClean="0"/>
              <a:t>ASP.NET </a:t>
            </a:r>
            <a:r>
              <a:rPr lang="es-ES" sz="3200" b="1" dirty="0" err="1" smtClean="0"/>
              <a:t>Core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Identity</a:t>
            </a:r>
            <a:r>
              <a:rPr lang="es-ES" sz="3200" b="1" dirty="0" smtClean="0"/>
              <a:t> se encarga de </a:t>
            </a:r>
          </a:p>
          <a:p>
            <a:pPr marL="742950" indent="-742950">
              <a:buNone/>
            </a:pPr>
            <a:r>
              <a:rPr lang="es-ES" sz="3200" b="1" dirty="0" smtClean="0"/>
              <a:t>almacenar las cuentas de usuario, el hash y</a:t>
            </a:r>
          </a:p>
          <a:p>
            <a:pPr marL="742950" indent="-742950">
              <a:buNone/>
            </a:pPr>
            <a:r>
              <a:rPr lang="es-ES" sz="3200" b="1" dirty="0" smtClean="0"/>
              <a:t>el almacenamiento de las contraseñas y la </a:t>
            </a:r>
          </a:p>
          <a:p>
            <a:pPr marL="742950" indent="-742950">
              <a:buNone/>
            </a:pPr>
            <a:r>
              <a:rPr lang="es-ES" sz="3200" b="1" dirty="0" smtClean="0"/>
              <a:t>administración de roles para los usuarios. </a:t>
            </a:r>
          </a:p>
          <a:p>
            <a:pPr marL="742950" indent="-742950">
              <a:buNone/>
            </a:pPr>
            <a:r>
              <a:rPr lang="es-ES" sz="3200" b="1" dirty="0" smtClean="0"/>
              <a:t>Es compatible con el inicio de sesión de </a:t>
            </a:r>
          </a:p>
          <a:p>
            <a:pPr marL="742950" indent="-742950">
              <a:buNone/>
            </a:pPr>
            <a:r>
              <a:rPr lang="es-ES" sz="3200" b="1" dirty="0" smtClean="0"/>
              <a:t>correo electrónico / contraseña, inicio de </a:t>
            </a:r>
          </a:p>
          <a:p>
            <a:pPr marL="742950" indent="-742950">
              <a:buNone/>
            </a:pPr>
            <a:r>
              <a:rPr lang="es-ES" sz="3200" b="1" dirty="0" smtClean="0"/>
              <a:t>sesión con proveedores como Google y </a:t>
            </a:r>
          </a:p>
          <a:p>
            <a:pPr marL="742950" indent="-742950">
              <a:buNone/>
            </a:pPr>
            <a:r>
              <a:rPr lang="es-ES" sz="3200" b="1" dirty="0" err="1" smtClean="0"/>
              <a:t>Facebook</a:t>
            </a:r>
            <a:r>
              <a:rPr lang="es-ES" sz="3200" b="1" dirty="0" smtClean="0"/>
              <a:t>, así como la conexión a otros </a:t>
            </a:r>
          </a:p>
          <a:p>
            <a:pPr marL="742950" indent="-742950">
              <a:buNone/>
            </a:pPr>
            <a:r>
              <a:rPr lang="es-ES" sz="3200" b="1" dirty="0" smtClean="0"/>
              <a:t>servicios mediante protocolos como </a:t>
            </a:r>
            <a:r>
              <a:rPr lang="es-ES" sz="3200" b="1" dirty="0" err="1" smtClean="0"/>
              <a:t>Oauth</a:t>
            </a:r>
            <a:r>
              <a:rPr lang="es-ES" sz="3200" b="1" dirty="0" smtClean="0"/>
              <a:t>. </a:t>
            </a:r>
          </a:p>
          <a:p>
            <a:pPr marL="742950" indent="-742950">
              <a:buNone/>
            </a:pPr>
            <a:endParaRPr lang="es-ES" sz="3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</p:spPr>
        <p:txBody>
          <a:bodyPr/>
          <a:lstStyle/>
          <a:p>
            <a:r>
              <a:rPr lang="es-ES" sz="4800" b="1" dirty="0" smtClean="0"/>
              <a:t>Requerir autenticación</a:t>
            </a:r>
            <a:endParaRPr lang="es-E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14282" y="1071546"/>
            <a:ext cx="8610600" cy="5429288"/>
          </a:xfrm>
          <a:prstGeom prst="rect">
            <a:avLst/>
          </a:prstGeom>
        </p:spPr>
        <p:txBody>
          <a:bodyPr/>
          <a:lstStyle/>
          <a:p>
            <a:r>
              <a:rPr lang="es-ES" sz="2400" dirty="0" smtClean="0"/>
              <a:t>Generalmente, </a:t>
            </a:r>
            <a:r>
              <a:rPr lang="es-ES" sz="2400" dirty="0" smtClean="0"/>
              <a:t>deseará que el usuario inicie sesión antes de poder acceder a ciertas partes de su aplicación. Por ejemplo, tiene sentido mostrar la página de inicio a todos (ya sea que haya iniciado sesión o no), pero solo mostrar su lista de </a:t>
            </a:r>
            <a:r>
              <a:rPr lang="es-ES" sz="2400" dirty="0" smtClean="0"/>
              <a:t>precios </a:t>
            </a:r>
            <a:r>
              <a:rPr lang="es-ES" sz="2400" dirty="0" smtClean="0"/>
              <a:t>después de haber iniciado sesión.</a:t>
            </a:r>
          </a:p>
          <a:p>
            <a:endParaRPr lang="es-ES" sz="2400" dirty="0" smtClean="0"/>
          </a:p>
          <a:p>
            <a:r>
              <a:rPr lang="es-ES" sz="2400" dirty="0" smtClean="0"/>
              <a:t>Puede usar el atributo </a:t>
            </a:r>
            <a:r>
              <a:rPr lang="es-ES" sz="2400" b="1" dirty="0" smtClean="0"/>
              <a:t>[</a:t>
            </a:r>
            <a:r>
              <a:rPr lang="es-ES" sz="2400" b="1" dirty="0" err="1" smtClean="0"/>
              <a:t>Authorize</a:t>
            </a:r>
            <a:r>
              <a:rPr lang="es-ES" sz="2400" b="1" dirty="0" smtClean="0"/>
              <a:t>]</a:t>
            </a:r>
            <a:r>
              <a:rPr lang="es-ES" sz="2400" dirty="0" smtClean="0"/>
              <a:t> en ASP.NET </a:t>
            </a:r>
            <a:r>
              <a:rPr lang="es-ES" sz="2400" dirty="0" err="1" smtClean="0"/>
              <a:t>Core</a:t>
            </a:r>
            <a:r>
              <a:rPr lang="es-ES" sz="2400" dirty="0" smtClean="0"/>
              <a:t> para requerir que un usuario que haya iniciado sesión para una acción particular, o un controlador completo. Para requerir autenticación para todas las acciones de un </a:t>
            </a:r>
            <a:r>
              <a:rPr lang="es-ES" sz="2400" dirty="0" err="1" smtClean="0"/>
              <a:t>Controller</a:t>
            </a:r>
            <a:r>
              <a:rPr lang="es-ES" sz="2400" dirty="0" smtClean="0"/>
              <a:t>, agregue el atributo encima de la primera línea del controlador</a:t>
            </a:r>
          </a:p>
          <a:p>
            <a:pPr marL="742950" indent="-74295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17829</TotalTime>
  <Words>3526</Words>
  <Application>Microsoft Office PowerPoint</Application>
  <PresentationFormat>Presentación en pantalla (4:3)</PresentationFormat>
  <Paragraphs>751</Paragraphs>
  <Slides>60</Slides>
  <Notes>60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1" baseType="lpstr">
      <vt:lpstr>Module 0 Template</vt:lpstr>
      <vt:lpstr>CLASE 5 – SEGURIDAD EN ASP NET CORE</vt:lpstr>
      <vt:lpstr>CLASE 5 – SEGURIDAD</vt:lpstr>
      <vt:lpstr>Clase Identity</vt:lpstr>
      <vt:lpstr>Seguridad</vt:lpstr>
      <vt:lpstr>Seguridad</vt:lpstr>
      <vt:lpstr>Seguridad</vt:lpstr>
      <vt:lpstr>¿Qué es ASP.NET Core Identity?</vt:lpstr>
      <vt:lpstr>¿Qué es ASP.NET Core Identity?</vt:lpstr>
      <vt:lpstr>Requerir autenticación</vt:lpstr>
      <vt:lpstr>Autorización con roles</vt:lpstr>
      <vt:lpstr>Demo manejo de seguridad</vt:lpstr>
      <vt:lpstr>Demo manejo de seguridad</vt:lpstr>
      <vt:lpstr>Demo manejo de seguridad</vt:lpstr>
      <vt:lpstr>Demo manejo de seguridad</vt:lpstr>
      <vt:lpstr>Demo manejo de seguridad</vt:lpstr>
      <vt:lpstr>Demo manejo de seguridad</vt:lpstr>
      <vt:lpstr>Demo manejo de seguridad</vt:lpstr>
      <vt:lpstr>Demo manejo de seguridad</vt:lpstr>
      <vt:lpstr>Demo manejo de seguridad</vt:lpstr>
      <vt:lpstr>Demo manejo de seguridad</vt:lpstr>
      <vt:lpstr>Demo manejo de seguridad</vt:lpstr>
      <vt:lpstr>Authorizacion en ASP.NET Core</vt:lpstr>
      <vt:lpstr>Authorizacion en ASP.NET Core</vt:lpstr>
      <vt:lpstr>Authorizacion en ASP.NET Core</vt:lpstr>
      <vt:lpstr>Authorizacion en ASP.NET Core</vt:lpstr>
      <vt:lpstr>Authorizacion en ASP.NET Core</vt:lpstr>
      <vt:lpstr>Authorizacion en ASP.NET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JSON Web Token – Seguridad Web API de .NET Core</vt:lpstr>
      <vt:lpstr>Configurando la seguridad con JWT</vt:lpstr>
      <vt:lpstr>Configurando la seguridad con JWT</vt:lpstr>
      <vt:lpstr>Los parámetros de configuración JWT</vt:lpstr>
      <vt:lpstr>Los parámetros de configuración JWT</vt:lpstr>
      <vt:lpstr>Creando el servicio de autenticación JWT</vt:lpstr>
      <vt:lpstr>Creando el servicio de autenticación JWT</vt:lpstr>
      <vt:lpstr>Generando el Token de autenticación con JWT</vt:lpstr>
      <vt:lpstr>Generando el Token de autenticación con JWT</vt:lpstr>
      <vt:lpstr>También necesitamos crear una clase de Modelo UsuarioLogin.cs, que represente las credenciales de acceso de un usuario determinado. </vt:lpstr>
      <vt:lpstr>CONTROLADOR</vt:lpstr>
      <vt:lpstr>Controlador:  API CONTROLLER VACIO, NOMBRE : LoginController</vt:lpstr>
      <vt:lpstr>Controlador:  API CONTROLLER VACIO, NOMBRE : LoginController</vt:lpstr>
      <vt:lpstr>Controlador</vt:lpstr>
      <vt:lpstr>Controlador</vt:lpstr>
      <vt:lpstr>Autenticación con JWT</vt:lpstr>
      <vt:lpstr>Comprobando el sistema de seguridad JWT con Postman</vt:lpstr>
      <vt:lpstr>JWT</vt:lpstr>
      <vt:lpstr>JWT</vt:lpstr>
      <vt:lpstr>JWT</vt:lpstr>
      <vt:lpstr>JWT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Pedro Romanazzi</cp:lastModifiedBy>
  <cp:revision>239</cp:revision>
  <cp:lastPrinted>2012-08-28T00:39:50Z</cp:lastPrinted>
  <dcterms:created xsi:type="dcterms:W3CDTF">2013-03-06T12:06:20Z</dcterms:created>
  <dcterms:modified xsi:type="dcterms:W3CDTF">2019-11-28T20:10:17Z</dcterms:modified>
</cp:coreProperties>
</file>