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341" r:id="rId2"/>
    <p:sldId id="340" r:id="rId3"/>
    <p:sldId id="342" r:id="rId4"/>
    <p:sldId id="343" r:id="rId5"/>
    <p:sldId id="344" r:id="rId6"/>
    <p:sldId id="345" r:id="rId7"/>
    <p:sldId id="346" r:id="rId8"/>
    <p:sldId id="347" r:id="rId9"/>
    <p:sldId id="348" r:id="rId10"/>
    <p:sldId id="349" r:id="rId11"/>
    <p:sldId id="350" r:id="rId12"/>
    <p:sldId id="352" r:id="rId13"/>
    <p:sldId id="351" r:id="rId14"/>
    <p:sldId id="353" r:id="rId15"/>
    <p:sldId id="354" r:id="rId16"/>
    <p:sldId id="355" r:id="rId17"/>
    <p:sldId id="356" r:id="rId18"/>
    <p:sldId id="358" r:id="rId19"/>
    <p:sldId id="359" r:id="rId20"/>
    <p:sldId id="360" r:id="rId21"/>
    <p:sldId id="361" r:id="rId22"/>
    <p:sldId id="362" r:id="rId23"/>
    <p:sldId id="364" r:id="rId24"/>
    <p:sldId id="365" r:id="rId25"/>
    <p:sldId id="366" r:id="rId26"/>
    <p:sldId id="367" r:id="rId27"/>
    <p:sldId id="421" r:id="rId28"/>
    <p:sldId id="422" r:id="rId29"/>
    <p:sldId id="423" r:id="rId30"/>
    <p:sldId id="424" r:id="rId31"/>
    <p:sldId id="425" r:id="rId32"/>
    <p:sldId id="426" r:id="rId33"/>
    <p:sldId id="427" r:id="rId34"/>
    <p:sldId id="428" r:id="rId35"/>
    <p:sldId id="429" r:id="rId36"/>
    <p:sldId id="430" r:id="rId37"/>
    <p:sldId id="431" r:id="rId38"/>
    <p:sldId id="432" r:id="rId39"/>
    <p:sldId id="433" r:id="rId40"/>
    <p:sldId id="434" r:id="rId41"/>
    <p:sldId id="435" r:id="rId42"/>
    <p:sldId id="436" r:id="rId43"/>
    <p:sldId id="437" r:id="rId44"/>
    <p:sldId id="438" r:id="rId45"/>
    <p:sldId id="439" r:id="rId46"/>
    <p:sldId id="440" r:id="rId47"/>
    <p:sldId id="441" r:id="rId48"/>
    <p:sldId id="442" r:id="rId49"/>
    <p:sldId id="443" r:id="rId50"/>
    <p:sldId id="368" r:id="rId51"/>
    <p:sldId id="369" r:id="rId52"/>
    <p:sldId id="370" r:id="rId53"/>
    <p:sldId id="371" r:id="rId54"/>
    <p:sldId id="372" r:id="rId55"/>
    <p:sldId id="376" r:id="rId56"/>
    <p:sldId id="373" r:id="rId57"/>
    <p:sldId id="374" r:id="rId58"/>
    <p:sldId id="375" r:id="rId59"/>
    <p:sldId id="377" r:id="rId60"/>
    <p:sldId id="378" r:id="rId61"/>
    <p:sldId id="379" r:id="rId62"/>
    <p:sldId id="380" r:id="rId63"/>
    <p:sldId id="381" r:id="rId64"/>
    <p:sldId id="382" r:id="rId65"/>
    <p:sldId id="383" r:id="rId66"/>
    <p:sldId id="384" r:id="rId67"/>
    <p:sldId id="385" r:id="rId68"/>
    <p:sldId id="386" r:id="rId69"/>
    <p:sldId id="387" r:id="rId70"/>
    <p:sldId id="389" r:id="rId71"/>
    <p:sldId id="390" r:id="rId72"/>
    <p:sldId id="391" r:id="rId73"/>
    <p:sldId id="392" r:id="rId74"/>
  </p:sldIdLst>
  <p:sldSz cx="9144000" cy="6858000" type="screen4x3"/>
  <p:notesSz cx="7023100" cy="9309100"/>
  <p:custDataLst>
    <p:tags r:id="rId7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472">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71" autoAdjust="0"/>
    <p:restoredTop sz="93366" autoAdjust="0"/>
  </p:normalViewPr>
  <p:slideViewPr>
    <p:cSldViewPr>
      <p:cViewPr varScale="1">
        <p:scale>
          <a:sx n="69" d="100"/>
          <a:sy n="69" d="100"/>
        </p:scale>
        <p:origin x="1734" y="60"/>
      </p:cViewPr>
      <p:guideLst>
        <p:guide orient="horz"/>
        <p:guide pos="5472"/>
      </p:guideLst>
    </p:cSldViewPr>
  </p:slideViewPr>
  <p:notesTextViewPr>
    <p:cViewPr>
      <p:scale>
        <a:sx n="1" d="1"/>
        <a:sy n="1" d="1"/>
      </p:scale>
      <p:origin x="0" y="0"/>
    </p:cViewPr>
  </p:notesTextViewPr>
  <p:sorterViewPr>
    <p:cViewPr>
      <p:scale>
        <a:sx n="100" d="100"/>
        <a:sy n="100" d="100"/>
      </p:scale>
      <p:origin x="0" y="8142"/>
    </p:cViewPr>
  </p:sorterViewPr>
  <p:notesViewPr>
    <p:cSldViewPr>
      <p:cViewPr varScale="1">
        <p:scale>
          <a:sx n="51" d="100"/>
          <a:sy n="51" d="100"/>
        </p:scale>
        <p:origin x="-2668" y="-96"/>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pPr/>
              <a:t>11/8/2019</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pPr/>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pPr/>
              <a:t>11/8/2019</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pPr/>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19</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29</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39</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49</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59</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69</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70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71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72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73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9</a:t>
            </a:fld>
            <a:endParaRPr lang="en-US" dirty="0"/>
          </a:p>
        </p:txBody>
      </p:sp>
    </p:spTree>
    <p:extLst>
      <p:ext uri="{BB962C8B-B14F-4D97-AF65-F5344CB8AC3E}">
        <p14:creationId xmlns:p14="http://schemas.microsoft.com/office/powerpoint/2010/main" val="1963293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C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533400"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&lt;Number&gt;</a:t>
            </a:r>
            <a:endParaRPr lang="en-US" dirty="0"/>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smtClean="0"/>
              <a:t>Course title starts here</a:t>
            </a:r>
            <a:endParaRPr lang="en-US" dirty="0"/>
          </a:p>
        </p:txBody>
      </p:sp>
      <p:pic>
        <p:nvPicPr>
          <p:cNvPr id="3" name="Picture 2"/>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00800" y="5758770"/>
            <a:ext cx="2590800" cy="953009"/>
          </a:xfrm>
          <a:prstGeom prst="rect">
            <a:avLst/>
          </a:prstGeom>
        </p:spPr>
      </p:pic>
    </p:spTree>
    <p:extLst>
      <p:ext uri="{BB962C8B-B14F-4D97-AF65-F5344CB8AC3E}">
        <p14:creationId xmlns:p14="http://schemas.microsoft.com/office/powerpoint/2010/main" val="33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&lt;Number&gt;</a:t>
            </a:r>
            <a:endParaRPr lang="en-US" dirty="0"/>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smtClean="0"/>
              <a:t>Course title starts here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1193478"/>
            <a:ext cx="4710223" cy="1016322"/>
          </a:xfrm>
          <a:prstGeom prst="rect">
            <a:avLst/>
          </a:prstGeom>
        </p:spPr>
      </p:pic>
      <p:pic>
        <p:nvPicPr>
          <p:cNvPr id="10" name="Picture 9"/>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0" y="5998843"/>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2286000" y="2514600"/>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14"/>
          <p:cNvSpPr>
            <a:spLocks noGrp="1"/>
          </p:cNvSpPr>
          <p:nvPr>
            <p:ph type="body" sz="quarter" idx="11" hasCustomPrompt="1"/>
          </p:nvPr>
        </p:nvSpPr>
        <p:spPr>
          <a:xfrm>
            <a:off x="2590800" y="2514600"/>
            <a:ext cx="5638800" cy="881743"/>
          </a:xfrm>
          <a:prstGeom prst="rect">
            <a:avLst/>
          </a:prstGeom>
        </p:spPr>
        <p:txBody>
          <a:bodyPr anchor="ctr"/>
          <a:lstStyle>
            <a:lvl1pPr marL="0" indent="0">
              <a:buNone/>
              <a:defRPr sz="4800" baseline="0">
                <a:solidFill>
                  <a:schemeClr val="bg1"/>
                </a:solidFill>
                <a:latin typeface="Segoe UI" pitchFamily="34" charset="0"/>
                <a:ea typeface="Segoe UI" pitchFamily="34" charset="0"/>
                <a:cs typeface="Segoe UI" pitchFamily="34" charset="0"/>
              </a:defRPr>
            </a:lvl1pPr>
          </a:lstStyle>
          <a:p>
            <a:pPr lvl="0"/>
            <a:r>
              <a:rPr lang="en-US" smtClean="0"/>
              <a:t>Module &lt;Number</a:t>
            </a:r>
            <a:r>
              <a:rPr lang="en-US" dirty="0" smtClean="0"/>
              <a:t>&gt;</a:t>
            </a:r>
            <a:endParaRPr lang="en-US" dirty="0"/>
          </a:p>
        </p:txBody>
      </p:sp>
      <p:sp>
        <p:nvSpPr>
          <p:cNvPr id="9" name="Text Placeholder 18"/>
          <p:cNvSpPr>
            <a:spLocks noGrp="1"/>
          </p:cNvSpPr>
          <p:nvPr>
            <p:ph type="body" sz="quarter" idx="12" hasCustomPrompt="1"/>
          </p:nvPr>
        </p:nvSpPr>
        <p:spPr>
          <a:xfrm>
            <a:off x="2590800" y="3505200"/>
            <a:ext cx="5624732" cy="143256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smtClean="0"/>
              <a:t>Module title starts here</a:t>
            </a:r>
            <a:endParaRPr lang="en-US" dirty="0"/>
          </a:p>
        </p:txBody>
      </p:sp>
    </p:spTree>
    <p:extLst>
      <p:ext uri="{BB962C8B-B14F-4D97-AF65-F5344CB8AC3E}">
        <p14:creationId xmlns:p14="http://schemas.microsoft.com/office/powerpoint/2010/main" val="204342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4" name="Slide Number Placeholder 3"/>
          <p:cNvSpPr>
            <a:spLocks noGrp="1"/>
          </p:cNvSpPr>
          <p:nvPr>
            <p:ph type="sldNum" sz="quarter" idx="12"/>
          </p:nvPr>
        </p:nvSpPr>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5" name="Rectangle 4"/>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pPr/>
              <a:t>11/8/2019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Tree>
    <p:extLst>
      <p:ext uri="{BB962C8B-B14F-4D97-AF65-F5344CB8AC3E}">
        <p14:creationId xmlns:p14="http://schemas.microsoft.com/office/powerpoint/2010/main" val="37547049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0" r:id="rId4"/>
    <p:sldLayoutId id="2147483661" r:id="rId5"/>
    <p:sldLayoutId id="2147483655"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romanazzi@live.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translate.googleusercontent.com/translate_c?depth=1&amp;hl=es&amp;prev=search&amp;rurl=translate.google.com.ar&amp;sl=en&amp;sp=nmt4&amp;u=https://www.tutorialsteacher.com/ioc/dependency-injection&amp;xid=17259,15700022,15700186,15700190,15700256,15700259,15700262,15700265&amp;usg=ALkJrhiSoOIEG-Qfl5ZY98ZPbm1AfLbpVA"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hyperlink" Target="https://translate.googleusercontent.com/translate_c?depth=1&amp;hl=es&amp;prev=search&amp;rurl=translate.google.com.ar&amp;sl=en&amp;sp=nmt4&amp;u=https://www.tutorialsteacher.com/ioc/ioc-container&amp;xid=17259,15700022,15700186,15700190,15700256,15700259,15700262,15700265&amp;usg=ALkJrhjgt9c7Hl3SX85Nv-oZv78omOWmTQ"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hyperlink" Target="https://www.tutorialsteacher.com/Content/images/core/middleware-1.png" TargetMode="External"/><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dotnet.microsoft.com/download"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app.getpostman.com/app/download/win6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sz="3600" b="1" dirty="0" smtClean="0"/>
              <a:t>PROGRAMACION EN .NET CORE</a:t>
            </a:r>
            <a:endParaRPr lang="en-US" sz="3600" b="1" dirty="0"/>
          </a:p>
        </p:txBody>
      </p:sp>
      <p:sp>
        <p:nvSpPr>
          <p:cNvPr id="3" name="Content Placeholder 2"/>
          <p:cNvSpPr>
            <a:spLocks noGrp="1"/>
          </p:cNvSpPr>
          <p:nvPr>
            <p:ph type="body" sz="quarter" idx="13"/>
          </p:nvPr>
        </p:nvSpPr>
        <p:spPr>
          <a:xfrm>
            <a:off x="304800" y="1143000"/>
            <a:ext cx="8610600" cy="5181600"/>
          </a:xfrm>
          <a:prstGeom prst="rect">
            <a:avLst/>
          </a:prstGeom>
        </p:spPr>
        <p:txBody>
          <a:bodyPr>
            <a:normAutofit/>
          </a:bodyPr>
          <a:lstStyle/>
          <a:p>
            <a:pPr algn="ctr">
              <a:buNone/>
            </a:pPr>
            <a:endParaRPr lang="es-AR" sz="3200" b="1" dirty="0" smtClean="0"/>
          </a:p>
          <a:p>
            <a:pPr algn="ctr">
              <a:buNone/>
            </a:pPr>
            <a:r>
              <a:rPr lang="es-AR" sz="3200" b="1" dirty="0" smtClean="0"/>
              <a:t>Instructor : Pedro M. Romanazzi</a:t>
            </a:r>
          </a:p>
          <a:p>
            <a:pPr>
              <a:buNone/>
            </a:pPr>
            <a:endParaRPr lang="es-AR" sz="3200" b="1" dirty="0" smtClean="0"/>
          </a:p>
          <a:p>
            <a:pPr>
              <a:buNone/>
            </a:pPr>
            <a:endParaRPr lang="es-AR" sz="3200" b="1" dirty="0" smtClean="0"/>
          </a:p>
          <a:p>
            <a:pPr>
              <a:buNone/>
            </a:pPr>
            <a:endParaRPr lang="es-AR" sz="3200" b="1" dirty="0" smtClean="0"/>
          </a:p>
          <a:p>
            <a:pPr>
              <a:buNone/>
            </a:pPr>
            <a:endParaRPr lang="es-AR" sz="3200" b="1" dirty="0" smtClean="0"/>
          </a:p>
          <a:p>
            <a:pPr>
              <a:buNone/>
            </a:pPr>
            <a:endParaRPr lang="es-AR" sz="3200" b="1" dirty="0" smtClean="0"/>
          </a:p>
          <a:p>
            <a:pPr algn="ctr">
              <a:buNone/>
            </a:pPr>
            <a:r>
              <a:rPr lang="es-AR" sz="3200" b="1" dirty="0" err="1" smtClean="0"/>
              <a:t>Email:</a:t>
            </a:r>
            <a:r>
              <a:rPr lang="es-AR" sz="3200" b="1" dirty="0" err="1" smtClean="0">
                <a:hlinkClick r:id="rId3"/>
              </a:rPr>
              <a:t>pedro.romanazzi@educacionIT.com</a:t>
            </a:r>
            <a:endParaRPr lang="es-AR" sz="3200" b="1" dirty="0" smtClean="0">
              <a:hlinkClick r:id="rId3"/>
            </a:endParaRPr>
          </a:p>
          <a:p>
            <a:pPr>
              <a:buNone/>
            </a:pPr>
            <a:endParaRPr lang="en-US" sz="3200" dirty="0" smtClean="0"/>
          </a:p>
          <a:p>
            <a:pPr>
              <a:buFont typeface="Wingdings" pitchFamily="2" charset="2"/>
              <a:buChar char="ü"/>
            </a:pPr>
            <a:endParaRPr lang="en-US" sz="3200" dirty="0" smtClean="0"/>
          </a:p>
        </p:txBody>
      </p:sp>
      <p:pic>
        <p:nvPicPr>
          <p:cNvPr id="4" name="2 Imagen"/>
          <p:cNvPicPr>
            <a:picLocks noChangeAspect="1" noChangeArrowheads="1"/>
          </p:cNvPicPr>
          <p:nvPr/>
        </p:nvPicPr>
        <p:blipFill>
          <a:blip r:embed="rId4"/>
          <a:srcRect/>
          <a:stretch>
            <a:fillRect/>
          </a:stretch>
        </p:blipFill>
        <p:spPr bwMode="auto">
          <a:xfrm>
            <a:off x="4876800" y="2590800"/>
            <a:ext cx="2514600" cy="1294526"/>
          </a:xfrm>
          <a:prstGeom prst="rect">
            <a:avLst/>
          </a:prstGeom>
          <a:noFill/>
          <a:ln w="9525">
            <a:noFill/>
            <a:miter lim="800000"/>
            <a:headEnd/>
            <a:tailEnd/>
          </a:ln>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s-ES" sz="4400" b="1" dirty="0" smtClean="0"/>
              <a:t>ASP.NET </a:t>
            </a:r>
            <a:r>
              <a:rPr lang="es-ES" sz="4400" b="1" dirty="0" err="1" smtClean="0"/>
              <a:t>Core</a:t>
            </a:r>
            <a:r>
              <a:rPr lang="es-ES" sz="4400" b="1" dirty="0" smtClean="0"/>
              <a:t> – Configuración </a:t>
            </a:r>
            <a:endParaRPr lang="es-ES" sz="4400" b="1" dirty="0"/>
          </a:p>
        </p:txBody>
      </p:sp>
      <p:sp>
        <p:nvSpPr>
          <p:cNvPr id="3" name="Content Placeholder 2"/>
          <p:cNvSpPr>
            <a:spLocks noGrp="1"/>
          </p:cNvSpPr>
          <p:nvPr>
            <p:ph type="body" sz="quarter" idx="13"/>
          </p:nvPr>
        </p:nvSpPr>
        <p:spPr>
          <a:xfrm>
            <a:off x="214282" y="1142984"/>
            <a:ext cx="8610600" cy="5214974"/>
          </a:xfrm>
          <a:prstGeom prst="rect">
            <a:avLst/>
          </a:prstGeom>
        </p:spPr>
        <p:txBody>
          <a:bodyPr/>
          <a:lstStyle/>
          <a:p>
            <a:pPr>
              <a:buNone/>
            </a:pPr>
            <a:r>
              <a:rPr lang="es-ES" b="1" dirty="0" smtClean="0"/>
              <a:t>.NET </a:t>
            </a:r>
            <a:r>
              <a:rPr lang="es-ES" b="1" dirty="0" err="1" smtClean="0"/>
              <a:t>Core</a:t>
            </a:r>
            <a:r>
              <a:rPr lang="es-ES" b="1" dirty="0" smtClean="0"/>
              <a:t> </a:t>
            </a:r>
            <a:r>
              <a:rPr lang="es-ES" b="1" dirty="0" err="1" smtClean="0"/>
              <a:t>Runtime</a:t>
            </a:r>
            <a:r>
              <a:rPr lang="es-ES" b="1" dirty="0" smtClean="0"/>
              <a:t> y .NET </a:t>
            </a:r>
            <a:r>
              <a:rPr lang="es-ES" b="1" dirty="0" err="1" smtClean="0"/>
              <a:t>Core</a:t>
            </a:r>
            <a:r>
              <a:rPr lang="es-ES" b="1" dirty="0" smtClean="0"/>
              <a:t> SDK son cosas </a:t>
            </a:r>
          </a:p>
          <a:p>
            <a:pPr>
              <a:buNone/>
            </a:pPr>
            <a:r>
              <a:rPr lang="es-ES" b="1" dirty="0" smtClean="0"/>
              <a:t>diferentes. </a:t>
            </a:r>
          </a:p>
          <a:p>
            <a:pPr>
              <a:buNone/>
            </a:pPr>
            <a:r>
              <a:rPr lang="es-ES" b="1" dirty="0" smtClean="0"/>
              <a:t>.NET </a:t>
            </a:r>
            <a:r>
              <a:rPr lang="es-ES" b="1" dirty="0" err="1" smtClean="0"/>
              <a:t>Core</a:t>
            </a:r>
            <a:r>
              <a:rPr lang="es-ES" b="1" dirty="0" smtClean="0"/>
              <a:t> </a:t>
            </a:r>
            <a:r>
              <a:rPr lang="es-ES" b="1" dirty="0" err="1" smtClean="0"/>
              <a:t>Runtime</a:t>
            </a:r>
            <a:r>
              <a:rPr lang="es-ES" b="1" dirty="0" smtClean="0"/>
              <a:t> solo se usa para ejecutar la </a:t>
            </a:r>
          </a:p>
          <a:p>
            <a:pPr>
              <a:buNone/>
            </a:pPr>
            <a:r>
              <a:rPr lang="es-ES" b="1" dirty="0" smtClean="0"/>
              <a:t>aplicación .NET </a:t>
            </a:r>
            <a:r>
              <a:rPr lang="es-ES" b="1" dirty="0" err="1" smtClean="0"/>
              <a:t>Core</a:t>
            </a:r>
            <a:r>
              <a:rPr lang="es-ES" b="1" dirty="0" smtClean="0"/>
              <a:t>, mientras que .NET </a:t>
            </a:r>
            <a:r>
              <a:rPr lang="es-ES" b="1" dirty="0" err="1" smtClean="0"/>
              <a:t>Core</a:t>
            </a:r>
            <a:r>
              <a:rPr lang="es-ES" b="1" dirty="0" smtClean="0"/>
              <a:t> SDK</a:t>
            </a:r>
          </a:p>
          <a:p>
            <a:pPr>
              <a:buNone/>
            </a:pPr>
            <a:r>
              <a:rPr lang="es-ES" b="1" dirty="0" smtClean="0"/>
              <a:t>incluye herramientas y bibliotecas para </a:t>
            </a:r>
          </a:p>
          <a:p>
            <a:pPr>
              <a:buNone/>
            </a:pPr>
            <a:r>
              <a:rPr lang="es-ES" b="1" dirty="0" smtClean="0"/>
              <a:t>desarrollar aplicaciones .NET </a:t>
            </a:r>
            <a:r>
              <a:rPr lang="es-ES" b="1" dirty="0" err="1" smtClean="0"/>
              <a:t>Core</a:t>
            </a:r>
            <a:r>
              <a:rPr lang="es-ES" b="1" dirty="0" smtClean="0"/>
              <a:t>. </a:t>
            </a:r>
          </a:p>
          <a:p>
            <a:pPr>
              <a:buNone/>
            </a:pPr>
            <a:r>
              <a:rPr lang="es-ES" b="1" dirty="0" smtClean="0"/>
              <a:t>Para configurar un entorno de desarrollo,</a:t>
            </a:r>
          </a:p>
          <a:p>
            <a:pPr>
              <a:buNone/>
            </a:pPr>
            <a:r>
              <a:rPr lang="es-ES" b="1" dirty="0" smtClean="0"/>
              <a:t>necesitamos instalar .NET </a:t>
            </a:r>
            <a:r>
              <a:rPr lang="es-ES" b="1" dirty="0" err="1" smtClean="0"/>
              <a:t>Core</a:t>
            </a:r>
            <a:r>
              <a:rPr lang="es-ES" b="1" dirty="0" smtClean="0"/>
              <a:t> SDK para la </a:t>
            </a:r>
          </a:p>
          <a:p>
            <a:pPr>
              <a:buNone/>
            </a:pPr>
            <a:r>
              <a:rPr lang="es-ES" b="1" dirty="0" smtClean="0"/>
              <a:t>plataforma que utilizamos para el desarrollo, </a:t>
            </a:r>
          </a:p>
          <a:p>
            <a:pPr>
              <a:buNone/>
            </a:pPr>
            <a:r>
              <a:rPr lang="es-ES" b="1" dirty="0" smtClean="0"/>
              <a:t>como Windows, Linux o </a:t>
            </a:r>
            <a:r>
              <a:rPr lang="es-ES" b="1" dirty="0" err="1" smtClean="0"/>
              <a:t>Mac.</a:t>
            </a:r>
            <a:endParaRPr lang="es-ES" b="1" dirty="0" smtClean="0"/>
          </a:p>
          <a:p>
            <a:pPr lvl="0">
              <a:buNone/>
            </a:pPr>
            <a:endParaRPr lang="es-ES" b="1" dirty="0" smtClean="0"/>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4400" b="1" dirty="0" smtClean="0"/>
              <a:t>Primera aplicación  ASP.NET </a:t>
            </a:r>
            <a:r>
              <a:rPr lang="es-ES" sz="4400" b="1" dirty="0" err="1" smtClean="0"/>
              <a:t>Core</a:t>
            </a:r>
            <a:endParaRPr lang="es-ES" sz="4400" b="1" dirty="0"/>
          </a:p>
        </p:txBody>
      </p:sp>
      <p:sp>
        <p:nvSpPr>
          <p:cNvPr id="3" name="Content Placeholder 2"/>
          <p:cNvSpPr>
            <a:spLocks noGrp="1"/>
          </p:cNvSpPr>
          <p:nvPr>
            <p:ph type="body" sz="quarter" idx="13"/>
          </p:nvPr>
        </p:nvSpPr>
        <p:spPr>
          <a:xfrm>
            <a:off x="214282" y="1142984"/>
            <a:ext cx="8610600" cy="5214974"/>
          </a:xfrm>
          <a:prstGeom prst="rect">
            <a:avLst/>
          </a:prstGeom>
        </p:spPr>
        <p:txBody>
          <a:bodyPr/>
          <a:lstStyle/>
          <a:p>
            <a:pPr lvl="0">
              <a:buNone/>
            </a:pPr>
            <a:endParaRPr lang="es-ES" b="1" dirty="0" smtClean="0"/>
          </a:p>
          <a:p>
            <a:pPr marL="742950" indent="-742950">
              <a:buNone/>
            </a:pPr>
            <a:endParaRPr lang="es-AR" b="1" dirty="0" smtClean="0"/>
          </a:p>
        </p:txBody>
      </p:sp>
      <p:pic>
        <p:nvPicPr>
          <p:cNvPr id="4" name="3 Imagen"/>
          <p:cNvPicPr/>
          <p:nvPr/>
        </p:nvPicPr>
        <p:blipFill>
          <a:blip r:embed="rId3"/>
          <a:srcRect/>
          <a:stretch>
            <a:fillRect/>
          </a:stretch>
        </p:blipFill>
        <p:spPr bwMode="auto">
          <a:xfrm>
            <a:off x="1571604" y="1571612"/>
            <a:ext cx="6120130" cy="4247019"/>
          </a:xfrm>
          <a:prstGeom prst="rect">
            <a:avLst/>
          </a:prstGeom>
          <a:noFill/>
          <a:ln w="9525">
            <a:noFill/>
            <a:miter lim="800000"/>
            <a:headEnd/>
            <a:tailEnd/>
          </a:ln>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4400" b="1" dirty="0" smtClean="0"/>
              <a:t>Primera aplicación  ASP.NET </a:t>
            </a:r>
            <a:r>
              <a:rPr lang="es-ES" sz="4400" b="1" dirty="0" err="1" smtClean="0"/>
              <a:t>Core</a:t>
            </a:r>
            <a:endParaRPr lang="es-ES" sz="4400" b="1" dirty="0"/>
          </a:p>
        </p:txBody>
      </p:sp>
      <p:sp>
        <p:nvSpPr>
          <p:cNvPr id="3" name="Content Placeholder 2"/>
          <p:cNvSpPr>
            <a:spLocks noGrp="1"/>
          </p:cNvSpPr>
          <p:nvPr>
            <p:ph type="body" sz="quarter" idx="13"/>
          </p:nvPr>
        </p:nvSpPr>
        <p:spPr>
          <a:xfrm>
            <a:off x="214282" y="1142984"/>
            <a:ext cx="8610600" cy="5214974"/>
          </a:xfrm>
          <a:prstGeom prst="rect">
            <a:avLst/>
          </a:prstGeom>
        </p:spPr>
        <p:txBody>
          <a:bodyPr/>
          <a:lstStyle/>
          <a:p>
            <a:pPr lvl="0">
              <a:buNone/>
            </a:pPr>
            <a:endParaRPr lang="es-ES" b="1" dirty="0" smtClean="0"/>
          </a:p>
          <a:p>
            <a:pPr marL="742950" indent="-742950">
              <a:buNone/>
            </a:pPr>
            <a:endParaRPr lang="es-AR" b="1" dirty="0" smtClean="0"/>
          </a:p>
        </p:txBody>
      </p:sp>
      <p:pic>
        <p:nvPicPr>
          <p:cNvPr id="5" name="4 Imagen"/>
          <p:cNvPicPr/>
          <p:nvPr/>
        </p:nvPicPr>
        <p:blipFill>
          <a:blip r:embed="rId3"/>
          <a:srcRect/>
          <a:stretch>
            <a:fillRect/>
          </a:stretch>
        </p:blipFill>
        <p:spPr bwMode="auto">
          <a:xfrm>
            <a:off x="1357290" y="1276053"/>
            <a:ext cx="6274775" cy="4581839"/>
          </a:xfrm>
          <a:prstGeom prst="rect">
            <a:avLst/>
          </a:prstGeom>
          <a:noFill/>
          <a:ln w="9525">
            <a:noFill/>
            <a:miter lim="800000"/>
            <a:headEnd/>
            <a:tailEnd/>
          </a:ln>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s-ES" sz="4400" dirty="0" smtClean="0"/>
              <a:t>Ver archivos generados:</a:t>
            </a:r>
            <a:r>
              <a:rPr lang="es-ES" sz="4400" b="1" dirty="0" smtClean="0"/>
              <a:t> </a:t>
            </a:r>
            <a:endParaRPr lang="es-ES" sz="4400" b="1" dirty="0"/>
          </a:p>
        </p:txBody>
      </p:sp>
      <p:sp>
        <p:nvSpPr>
          <p:cNvPr id="3" name="Content Placeholder 2"/>
          <p:cNvSpPr>
            <a:spLocks noGrp="1"/>
          </p:cNvSpPr>
          <p:nvPr>
            <p:ph type="body" sz="quarter" idx="13"/>
          </p:nvPr>
        </p:nvSpPr>
        <p:spPr>
          <a:xfrm>
            <a:off x="214282" y="1142984"/>
            <a:ext cx="8610600" cy="5214974"/>
          </a:xfrm>
          <a:prstGeom prst="rect">
            <a:avLst/>
          </a:prstGeom>
        </p:spPr>
        <p:txBody>
          <a:bodyPr/>
          <a:lstStyle/>
          <a:p>
            <a:pPr>
              <a:buNone/>
            </a:pPr>
            <a:r>
              <a:rPr lang="es-ES" b="1" dirty="0" smtClean="0"/>
              <a:t>Clase </a:t>
            </a:r>
            <a:r>
              <a:rPr lang="es-ES" b="1" dirty="0" err="1" smtClean="0">
                <a:solidFill>
                  <a:srgbClr val="FF0000"/>
                </a:solidFill>
              </a:rPr>
              <a:t>Startup</a:t>
            </a:r>
            <a:r>
              <a:rPr lang="es-ES" b="1" dirty="0" smtClean="0"/>
              <a:t>.</a:t>
            </a:r>
          </a:p>
          <a:p>
            <a:pPr>
              <a:buNone/>
            </a:pPr>
            <a:endParaRPr lang="es-ES" b="1" dirty="0" smtClean="0"/>
          </a:p>
          <a:p>
            <a:endParaRPr lang="es-ES" b="1" dirty="0" smtClean="0"/>
          </a:p>
          <a:p>
            <a:r>
              <a:rPr lang="es-ES" b="1" dirty="0" smtClean="0"/>
              <a:t>La aplicación ASP.NET </a:t>
            </a:r>
            <a:r>
              <a:rPr lang="es-ES" b="1" dirty="0" err="1" smtClean="0"/>
              <a:t>Core</a:t>
            </a:r>
            <a:r>
              <a:rPr lang="es-ES" b="1" dirty="0" smtClean="0"/>
              <a:t> debe incluir la clase </a:t>
            </a:r>
            <a:r>
              <a:rPr lang="es-ES" b="1" dirty="0" err="1" smtClean="0">
                <a:solidFill>
                  <a:srgbClr val="FF0000"/>
                </a:solidFill>
              </a:rPr>
              <a:t>Startup</a:t>
            </a:r>
            <a:r>
              <a:rPr lang="es-ES" b="1" dirty="0" smtClean="0"/>
              <a:t>. Es como el </a:t>
            </a:r>
            <a:r>
              <a:rPr lang="es-ES" b="1" dirty="0" err="1" smtClean="0"/>
              <a:t>Global.asax.cs</a:t>
            </a:r>
            <a:r>
              <a:rPr lang="es-ES" b="1" dirty="0" smtClean="0"/>
              <a:t> en la aplicaciones tradicionales .NET. </a:t>
            </a:r>
          </a:p>
          <a:p>
            <a:endParaRPr lang="es-ES" b="1" dirty="0" smtClean="0"/>
          </a:p>
          <a:p>
            <a:r>
              <a:rPr lang="es-ES" b="1" dirty="0" smtClean="0"/>
              <a:t>Como su nombre indica, se ejecuta primero cuando se inicia la aplicación.</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4400" b="1" dirty="0" smtClean="0"/>
              <a:t>Clase </a:t>
            </a:r>
            <a:r>
              <a:rPr lang="es-ES" sz="4400" b="1" dirty="0" err="1" smtClean="0"/>
              <a:t>Startup</a:t>
            </a:r>
            <a:r>
              <a:rPr lang="es-ES" sz="4400" b="1" dirty="0" smtClean="0"/>
              <a:t> </a:t>
            </a:r>
            <a:endParaRPr lang="es-ES" sz="4400" b="1" dirty="0"/>
          </a:p>
        </p:txBody>
      </p:sp>
      <p:sp>
        <p:nvSpPr>
          <p:cNvPr id="3" name="Content Placeholder 2"/>
          <p:cNvSpPr>
            <a:spLocks noGrp="1"/>
          </p:cNvSpPr>
          <p:nvPr>
            <p:ph type="body" sz="quarter" idx="13"/>
          </p:nvPr>
        </p:nvSpPr>
        <p:spPr>
          <a:xfrm>
            <a:off x="214282" y="1142984"/>
            <a:ext cx="8610600" cy="5214974"/>
          </a:xfrm>
          <a:prstGeom prst="rect">
            <a:avLst/>
          </a:prstGeom>
        </p:spPr>
        <p:txBody>
          <a:bodyPr/>
          <a:lstStyle/>
          <a:p>
            <a:pPr>
              <a:buNone/>
            </a:pPr>
            <a:r>
              <a:rPr lang="es-ES" b="1" dirty="0" smtClean="0"/>
              <a:t>Ver </a:t>
            </a:r>
            <a:r>
              <a:rPr lang="es-ES" b="1" dirty="0" err="1" smtClean="0"/>
              <a:t>codigo</a:t>
            </a:r>
            <a:r>
              <a:rPr lang="es-ES" b="1" dirty="0" smtClean="0"/>
              <a:t> generado.</a:t>
            </a:r>
          </a:p>
          <a:p>
            <a:pPr>
              <a:buNone/>
            </a:pPr>
            <a:endParaRPr lang="es-ES" b="1" dirty="0" smtClean="0"/>
          </a:p>
          <a:p>
            <a:r>
              <a:rPr lang="es-ES" b="1" dirty="0" smtClean="0"/>
              <a:t>La clase </a:t>
            </a:r>
            <a:r>
              <a:rPr lang="es-ES" b="1" dirty="0" err="1" smtClean="0">
                <a:solidFill>
                  <a:srgbClr val="FF0000"/>
                </a:solidFill>
              </a:rPr>
              <a:t>StartUp</a:t>
            </a:r>
            <a:r>
              <a:rPr lang="es-ES" b="1" dirty="0" smtClean="0">
                <a:solidFill>
                  <a:srgbClr val="FF0000"/>
                </a:solidFill>
              </a:rPr>
              <a:t> </a:t>
            </a:r>
            <a:r>
              <a:rPr lang="es-ES" b="1" dirty="0" smtClean="0"/>
              <a:t>incluye dos métodos </a:t>
            </a:r>
            <a:r>
              <a:rPr lang="es-ES" b="1" dirty="0" err="1" smtClean="0"/>
              <a:t>públicos:</a:t>
            </a:r>
            <a:r>
              <a:rPr lang="es-ES" b="1" dirty="0" err="1" smtClean="0">
                <a:solidFill>
                  <a:srgbClr val="FF0000"/>
                </a:solidFill>
              </a:rPr>
              <a:t>ConfigureServices</a:t>
            </a:r>
            <a:r>
              <a:rPr lang="es-ES" b="1" dirty="0" smtClean="0"/>
              <a:t> y </a:t>
            </a:r>
            <a:r>
              <a:rPr lang="es-ES" b="1" dirty="0" smtClean="0">
                <a:solidFill>
                  <a:srgbClr val="FF0000"/>
                </a:solidFill>
              </a:rPr>
              <a:t>Configure</a:t>
            </a:r>
            <a:r>
              <a:rPr lang="es-ES" b="1" dirty="0" smtClean="0"/>
              <a:t> .</a:t>
            </a:r>
          </a:p>
          <a:p>
            <a:endParaRPr lang="es-ES" b="1" dirty="0" smtClean="0"/>
          </a:p>
          <a:p>
            <a:r>
              <a:rPr lang="es-ES" b="1" dirty="0" smtClean="0"/>
              <a:t>La clase </a:t>
            </a:r>
            <a:r>
              <a:rPr lang="es-ES" b="1" dirty="0" err="1" smtClean="0">
                <a:solidFill>
                  <a:srgbClr val="FF0000"/>
                </a:solidFill>
              </a:rPr>
              <a:t>StartUp</a:t>
            </a:r>
            <a:r>
              <a:rPr lang="es-ES" b="1" dirty="0" smtClean="0">
                <a:solidFill>
                  <a:srgbClr val="FF0000"/>
                </a:solidFill>
              </a:rPr>
              <a:t> </a:t>
            </a:r>
            <a:r>
              <a:rPr lang="es-ES" b="1" dirty="0" smtClean="0"/>
              <a:t>debe incluir un método </a:t>
            </a:r>
            <a:r>
              <a:rPr lang="es-ES" b="1" dirty="0" smtClean="0">
                <a:solidFill>
                  <a:srgbClr val="FF0000"/>
                </a:solidFill>
              </a:rPr>
              <a:t>Configure</a:t>
            </a:r>
            <a:r>
              <a:rPr lang="es-ES" b="1" dirty="0" smtClean="0"/>
              <a:t> y, opcionalmente, puede incluir el método </a:t>
            </a:r>
            <a:r>
              <a:rPr lang="es-ES" b="1" dirty="0" err="1" smtClean="0">
                <a:solidFill>
                  <a:srgbClr val="FF0000"/>
                </a:solidFill>
              </a:rPr>
              <a:t>ConfigureService</a:t>
            </a:r>
            <a:r>
              <a:rPr lang="es-ES" b="1" dirty="0" smtClean="0"/>
              <a:t>.</a:t>
            </a:r>
          </a:p>
          <a:p>
            <a:pPr>
              <a:buNone/>
            </a:pPr>
            <a:endParaRPr lang="es-ES" b="1" dirty="0" smtClean="0"/>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s-ES" sz="4400" dirty="0" err="1" smtClean="0"/>
              <a:t>ConfigureServices</a:t>
            </a:r>
            <a:r>
              <a:rPr lang="es-ES" sz="4400" dirty="0" smtClean="0"/>
              <a:t>()</a:t>
            </a:r>
            <a:endParaRPr lang="es-ES" sz="4400" b="1" dirty="0"/>
          </a:p>
        </p:txBody>
      </p:sp>
      <p:sp>
        <p:nvSpPr>
          <p:cNvPr id="3" name="Content Placeholder 2"/>
          <p:cNvSpPr>
            <a:spLocks noGrp="1"/>
          </p:cNvSpPr>
          <p:nvPr>
            <p:ph type="body" sz="quarter" idx="13"/>
          </p:nvPr>
        </p:nvSpPr>
        <p:spPr>
          <a:xfrm>
            <a:off x="214282" y="928670"/>
            <a:ext cx="8610600" cy="5786478"/>
          </a:xfrm>
          <a:prstGeom prst="rect">
            <a:avLst/>
          </a:prstGeom>
        </p:spPr>
        <p:txBody>
          <a:bodyPr/>
          <a:lstStyle/>
          <a:p>
            <a:r>
              <a:rPr lang="es-ES" b="1" dirty="0" smtClean="0"/>
              <a:t>El patrón de inyección de dependencias se usa mucho en la arquitectura ASP.NET </a:t>
            </a:r>
            <a:r>
              <a:rPr lang="es-ES" b="1" dirty="0" err="1" smtClean="0"/>
              <a:t>Core</a:t>
            </a:r>
            <a:r>
              <a:rPr lang="es-ES" b="1" dirty="0" smtClean="0"/>
              <a:t>. Incluye un contenedor </a:t>
            </a:r>
            <a:r>
              <a:rPr lang="es-ES" b="1" dirty="0" err="1" smtClean="0"/>
              <a:t>IoC</a:t>
            </a:r>
            <a:r>
              <a:rPr lang="es-ES" b="1" dirty="0" smtClean="0"/>
              <a:t> incorporado para proporcionar objetos dependientes utilizando constructores.</a:t>
            </a:r>
          </a:p>
          <a:p>
            <a:r>
              <a:rPr lang="es-ES" b="1" dirty="0" smtClean="0"/>
              <a:t>El método </a:t>
            </a:r>
            <a:r>
              <a:rPr lang="es-ES" b="1" dirty="0" err="1" smtClean="0">
                <a:solidFill>
                  <a:srgbClr val="FF0000"/>
                </a:solidFill>
              </a:rPr>
              <a:t>ConfigureServices</a:t>
            </a:r>
            <a:r>
              <a:rPr lang="es-ES" b="1" dirty="0" smtClean="0"/>
              <a:t> es un lugar donde puede registrar sus clases dependientes con el contenedor </a:t>
            </a:r>
            <a:r>
              <a:rPr lang="es-ES" b="1" dirty="0" err="1" smtClean="0"/>
              <a:t>IoC</a:t>
            </a:r>
            <a:r>
              <a:rPr lang="es-ES" b="1" dirty="0" smtClean="0"/>
              <a:t> incorporado. Después de registrar la clase dependiente, se puede usar en cualquier lugar de la aplicación. Solo necesita incluirlo en el parámetro del constructor de una clase donde desea usarlo. El contenedor de </a:t>
            </a:r>
            <a:r>
              <a:rPr lang="es-ES" b="1" dirty="0" err="1" smtClean="0"/>
              <a:t>IoC</a:t>
            </a:r>
            <a:r>
              <a:rPr lang="es-ES" b="1" dirty="0" smtClean="0"/>
              <a:t> lo inyectará automáticamente.</a:t>
            </a:r>
          </a:p>
          <a:p>
            <a:pPr>
              <a:buNone/>
            </a:pPr>
            <a:endParaRPr lang="es-ES" b="1" dirty="0" smtClean="0"/>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s-ES" sz="4400" dirty="0" err="1" smtClean="0"/>
              <a:t>ConfigureServices</a:t>
            </a:r>
            <a:r>
              <a:rPr lang="es-ES" sz="4400" dirty="0" smtClean="0"/>
              <a:t>()</a:t>
            </a:r>
            <a:endParaRPr lang="es-ES" sz="4400" b="1" dirty="0"/>
          </a:p>
        </p:txBody>
      </p:sp>
      <p:sp>
        <p:nvSpPr>
          <p:cNvPr id="3" name="Content Placeholder 2"/>
          <p:cNvSpPr>
            <a:spLocks noGrp="1"/>
          </p:cNvSpPr>
          <p:nvPr>
            <p:ph type="body" sz="quarter" idx="13"/>
          </p:nvPr>
        </p:nvSpPr>
        <p:spPr>
          <a:xfrm>
            <a:off x="214282" y="928670"/>
            <a:ext cx="8610600" cy="5786478"/>
          </a:xfrm>
          <a:prstGeom prst="rect">
            <a:avLst/>
          </a:prstGeom>
        </p:spPr>
        <p:txBody>
          <a:bodyPr/>
          <a:lstStyle/>
          <a:p>
            <a:endParaRPr lang="es-ES" b="1" dirty="0" smtClean="0"/>
          </a:p>
          <a:p>
            <a:r>
              <a:rPr lang="es-ES" b="1" dirty="0" smtClean="0"/>
              <a:t>ASP.NET </a:t>
            </a:r>
            <a:r>
              <a:rPr lang="es-ES" b="1" dirty="0" err="1" smtClean="0"/>
              <a:t>Core</a:t>
            </a:r>
            <a:r>
              <a:rPr lang="es-ES" b="1" dirty="0" smtClean="0"/>
              <a:t> se refiere a la clase dependiente como un Servicio. Por lo tanto, cada vez que lea "</a:t>
            </a:r>
            <a:r>
              <a:rPr lang="es-ES" b="1" dirty="0" err="1" smtClean="0"/>
              <a:t>Servicio",se</a:t>
            </a:r>
            <a:r>
              <a:rPr lang="es-ES" b="1" dirty="0" smtClean="0"/>
              <a:t> entiende como una clase que se utilizará en otra clase.</a:t>
            </a:r>
          </a:p>
          <a:p>
            <a:pPr>
              <a:buNone/>
            </a:pPr>
            <a:endParaRPr lang="es-ES" b="1" dirty="0" smtClean="0"/>
          </a:p>
          <a:p>
            <a:r>
              <a:rPr lang="es-ES" b="1" dirty="0" smtClean="0"/>
              <a:t>El método </a:t>
            </a:r>
            <a:r>
              <a:rPr lang="es-ES" b="1" dirty="0" err="1" smtClean="0">
                <a:solidFill>
                  <a:srgbClr val="FF0000"/>
                </a:solidFill>
              </a:rPr>
              <a:t>ConfigureServices</a:t>
            </a:r>
            <a:r>
              <a:rPr lang="es-ES" b="1" dirty="0" smtClean="0"/>
              <a:t> incluye el parámetro </a:t>
            </a:r>
            <a:r>
              <a:rPr lang="es-ES" b="1" dirty="0" err="1" smtClean="0">
                <a:solidFill>
                  <a:srgbClr val="FF0000"/>
                </a:solidFill>
              </a:rPr>
              <a:t>IServiceCollection</a:t>
            </a:r>
            <a:r>
              <a:rPr lang="es-ES" b="1" dirty="0" smtClean="0"/>
              <a:t> para registrar servicios en el contenedor </a:t>
            </a:r>
            <a:r>
              <a:rPr lang="es-ES" b="1" dirty="0" err="1" smtClean="0"/>
              <a:t>IoC</a:t>
            </a:r>
            <a:r>
              <a:rPr lang="es-ES" b="1" dirty="0" smtClean="0"/>
              <a:t>. </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s-ES" sz="4400" dirty="0" smtClean="0"/>
              <a:t>Configure()</a:t>
            </a:r>
            <a:endParaRPr lang="es-ES" sz="4400" b="1" dirty="0"/>
          </a:p>
        </p:txBody>
      </p:sp>
      <p:sp>
        <p:nvSpPr>
          <p:cNvPr id="3" name="Content Placeholder 2"/>
          <p:cNvSpPr>
            <a:spLocks noGrp="1"/>
          </p:cNvSpPr>
          <p:nvPr>
            <p:ph type="body" sz="quarter" idx="13"/>
          </p:nvPr>
        </p:nvSpPr>
        <p:spPr>
          <a:xfrm>
            <a:off x="214282" y="928670"/>
            <a:ext cx="8610600" cy="5786478"/>
          </a:xfrm>
          <a:prstGeom prst="rect">
            <a:avLst/>
          </a:prstGeom>
        </p:spPr>
        <p:txBody>
          <a:bodyPr/>
          <a:lstStyle/>
          <a:p>
            <a:r>
              <a:rPr lang="es-ES" b="1" dirty="0" smtClean="0"/>
              <a:t>El método </a:t>
            </a:r>
            <a:r>
              <a:rPr lang="es-ES" b="1" dirty="0" smtClean="0">
                <a:solidFill>
                  <a:srgbClr val="FF0000"/>
                </a:solidFill>
              </a:rPr>
              <a:t>Configure</a:t>
            </a:r>
            <a:r>
              <a:rPr lang="es-ES" b="1" dirty="0" smtClean="0"/>
              <a:t> es un lugar donde puede configurar la canalización de solicitud de aplicación para su aplicación utilizando la instancia </a:t>
            </a:r>
            <a:r>
              <a:rPr lang="es-ES" b="1" dirty="0" err="1" smtClean="0">
                <a:solidFill>
                  <a:srgbClr val="FF0000"/>
                </a:solidFill>
              </a:rPr>
              <a:t>IApplicationBuilder</a:t>
            </a:r>
            <a:r>
              <a:rPr lang="es-ES" b="1" dirty="0" smtClean="0"/>
              <a:t> que proporciona el contenedor </a:t>
            </a:r>
            <a:r>
              <a:rPr lang="es-ES" b="1" dirty="0" err="1" smtClean="0"/>
              <a:t>IoC</a:t>
            </a:r>
            <a:r>
              <a:rPr lang="es-ES" b="1" dirty="0" smtClean="0"/>
              <a:t> incorporado.</a:t>
            </a:r>
          </a:p>
          <a:p>
            <a:endParaRPr lang="es-ES" b="1" dirty="0" smtClean="0"/>
          </a:p>
          <a:p>
            <a:r>
              <a:rPr lang="es-ES" b="1" dirty="0" smtClean="0"/>
              <a:t>ASP.NET </a:t>
            </a:r>
            <a:r>
              <a:rPr lang="es-ES" b="1" dirty="0" err="1" smtClean="0"/>
              <a:t>Core</a:t>
            </a:r>
            <a:r>
              <a:rPr lang="es-ES" b="1" dirty="0" smtClean="0"/>
              <a:t> introdujo los componentes de </a:t>
            </a:r>
            <a:r>
              <a:rPr lang="es-ES" b="1" dirty="0" smtClean="0">
                <a:solidFill>
                  <a:srgbClr val="FF0000"/>
                </a:solidFill>
              </a:rPr>
              <a:t>middleware</a:t>
            </a:r>
            <a:r>
              <a:rPr lang="es-ES" b="1" dirty="0" smtClean="0"/>
              <a:t> para definir un acceso(pipeline), que se ejecutará en cada solicitud. Incluye solo los componentes de middleware que necesita su aplicación y, por lo tanto, aumenta el rendimiento de su aplicación.</a:t>
            </a:r>
          </a:p>
          <a:p>
            <a:pPr>
              <a:buNone/>
            </a:pPr>
            <a:r>
              <a:rPr lang="es-ES" b="1" dirty="0" smtClean="0"/>
              <a:t> </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s-ES" sz="4400" dirty="0" smtClean="0"/>
              <a:t>Configure()</a:t>
            </a:r>
            <a:endParaRPr lang="es-ES" sz="4400" b="1" dirty="0"/>
          </a:p>
        </p:txBody>
      </p:sp>
      <p:sp>
        <p:nvSpPr>
          <p:cNvPr id="3" name="Content Placeholder 2"/>
          <p:cNvSpPr>
            <a:spLocks noGrp="1"/>
          </p:cNvSpPr>
          <p:nvPr>
            <p:ph type="body" sz="quarter" idx="13"/>
          </p:nvPr>
        </p:nvSpPr>
        <p:spPr>
          <a:xfrm>
            <a:off x="214282" y="928670"/>
            <a:ext cx="8610600" cy="5786478"/>
          </a:xfrm>
          <a:prstGeom prst="rect">
            <a:avLst/>
          </a:prstGeom>
        </p:spPr>
        <p:txBody>
          <a:bodyPr/>
          <a:lstStyle/>
          <a:p>
            <a:r>
              <a:rPr lang="es-ES" b="1" dirty="0" smtClean="0"/>
              <a:t>El método </a:t>
            </a:r>
            <a:r>
              <a:rPr lang="es-ES" b="1" dirty="0" smtClean="0">
                <a:solidFill>
                  <a:srgbClr val="FF0000"/>
                </a:solidFill>
              </a:rPr>
              <a:t>Configure</a:t>
            </a:r>
            <a:r>
              <a:rPr lang="es-ES" b="1" dirty="0" smtClean="0"/>
              <a:t> incluye los parámetros </a:t>
            </a:r>
            <a:r>
              <a:rPr lang="es-ES" b="1" dirty="0" err="1" smtClean="0">
                <a:solidFill>
                  <a:srgbClr val="FF0000"/>
                </a:solidFill>
              </a:rPr>
              <a:t>IApplicationBuilder</a:t>
            </a:r>
            <a:r>
              <a:rPr lang="es-ES" b="1" dirty="0" smtClean="0"/>
              <a:t>, </a:t>
            </a:r>
            <a:r>
              <a:rPr lang="es-ES" b="1" dirty="0" err="1" smtClean="0">
                <a:solidFill>
                  <a:srgbClr val="FF0000"/>
                </a:solidFill>
              </a:rPr>
              <a:t>IHostingEnvironment</a:t>
            </a:r>
            <a:r>
              <a:rPr lang="es-ES" b="1" dirty="0" smtClean="0">
                <a:solidFill>
                  <a:srgbClr val="FF0000"/>
                </a:solidFill>
              </a:rPr>
              <a:t> e</a:t>
            </a:r>
            <a:r>
              <a:rPr lang="es-ES" b="1" dirty="0" smtClean="0"/>
              <a:t> de forma predeterminada. Estos servicios son inyectados por el contenedor </a:t>
            </a:r>
            <a:r>
              <a:rPr lang="es-ES" b="1" dirty="0" err="1" smtClean="0"/>
              <a:t>IoC</a:t>
            </a:r>
            <a:r>
              <a:rPr lang="es-ES" b="1" dirty="0" smtClean="0"/>
              <a:t> incorporado.</a:t>
            </a:r>
          </a:p>
          <a:p>
            <a:endParaRPr lang="es-ES" b="1" dirty="0" smtClean="0"/>
          </a:p>
          <a:p>
            <a:r>
              <a:rPr lang="es-ES" b="1" dirty="0" smtClean="0"/>
              <a:t>En tiempo de ejecución, se llama al método </a:t>
            </a:r>
            <a:r>
              <a:rPr lang="es-ES" b="1" dirty="0" err="1" smtClean="0">
                <a:solidFill>
                  <a:srgbClr val="FF0000"/>
                </a:solidFill>
              </a:rPr>
              <a:t>ConfigureServices</a:t>
            </a:r>
            <a:r>
              <a:rPr lang="es-ES" b="1" dirty="0" smtClean="0"/>
              <a:t> antes que al método </a:t>
            </a:r>
            <a:r>
              <a:rPr lang="es-ES" b="1" dirty="0" smtClean="0">
                <a:solidFill>
                  <a:srgbClr val="FF0000"/>
                </a:solidFill>
              </a:rPr>
              <a:t>Configure</a:t>
            </a:r>
            <a:r>
              <a:rPr lang="es-ES" b="1" dirty="0" smtClean="0"/>
              <a:t>. Esto es para que pueda registrar su servicio personalizado con el contenedor </a:t>
            </a:r>
            <a:r>
              <a:rPr lang="es-ES" b="1" dirty="0" err="1" smtClean="0"/>
              <a:t>IoC</a:t>
            </a:r>
            <a:r>
              <a:rPr lang="es-ES" b="1" dirty="0" smtClean="0"/>
              <a:t> y pueda usarse en el método </a:t>
            </a:r>
            <a:r>
              <a:rPr lang="es-ES" b="1" dirty="0" smtClean="0">
                <a:solidFill>
                  <a:srgbClr val="FF0000"/>
                </a:solidFill>
              </a:rPr>
              <a:t>Configure</a:t>
            </a:r>
            <a:r>
              <a:rPr lang="es-ES" b="1" dirty="0" smtClean="0"/>
              <a:t>.</a:t>
            </a:r>
          </a:p>
          <a:p>
            <a:pPr>
              <a:buNone/>
            </a:pPr>
            <a:r>
              <a:rPr lang="es-ES" b="1" dirty="0" smtClean="0"/>
              <a:t> </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b="1" dirty="0" smtClean="0"/>
              <a:t>ASP.NET </a:t>
            </a:r>
            <a:r>
              <a:rPr lang="es-ES" b="1" dirty="0" err="1" smtClean="0"/>
              <a:t>Core</a:t>
            </a:r>
            <a:r>
              <a:rPr lang="es-ES" b="1" dirty="0" smtClean="0"/>
              <a:t> - Inyección de dependencias</a:t>
            </a:r>
            <a:endParaRPr lang="es-ES" b="1" dirty="0"/>
          </a:p>
        </p:txBody>
      </p:sp>
      <p:sp>
        <p:nvSpPr>
          <p:cNvPr id="3" name="Content Placeholder 2"/>
          <p:cNvSpPr>
            <a:spLocks noGrp="1"/>
          </p:cNvSpPr>
          <p:nvPr>
            <p:ph type="body" sz="quarter" idx="13"/>
          </p:nvPr>
        </p:nvSpPr>
        <p:spPr>
          <a:xfrm>
            <a:off x="214282" y="928670"/>
            <a:ext cx="8610600" cy="5786478"/>
          </a:xfrm>
          <a:prstGeom prst="rect">
            <a:avLst/>
          </a:prstGeom>
        </p:spPr>
        <p:txBody>
          <a:bodyPr/>
          <a:lstStyle/>
          <a:p>
            <a:pPr>
              <a:buNone/>
            </a:pPr>
            <a:endParaRPr lang="es-ES" b="1" dirty="0" smtClean="0"/>
          </a:p>
          <a:p>
            <a:pPr>
              <a:buNone/>
            </a:pPr>
            <a:r>
              <a:rPr lang="es-ES" b="1" dirty="0" smtClean="0"/>
              <a:t>ASP.NET </a:t>
            </a:r>
            <a:r>
              <a:rPr lang="es-ES" b="1" dirty="0" err="1" smtClean="0"/>
              <a:t>Core</a:t>
            </a:r>
            <a:r>
              <a:rPr lang="es-ES" b="1" dirty="0" smtClean="0"/>
              <a:t> está diseñado desde cero para admitir la </a:t>
            </a:r>
            <a:r>
              <a:rPr lang="es-ES" b="1" u="sng" dirty="0" smtClean="0">
                <a:hlinkClick r:id="rId3"/>
              </a:rPr>
              <a:t>inyección de dependencias</a:t>
            </a:r>
            <a:r>
              <a:rPr lang="es-ES" b="1" dirty="0" smtClean="0"/>
              <a:t> .</a:t>
            </a:r>
          </a:p>
          <a:p>
            <a:pPr>
              <a:buNone/>
            </a:pPr>
            <a:endParaRPr lang="es-ES" b="1" dirty="0" smtClean="0"/>
          </a:p>
          <a:p>
            <a:pPr>
              <a:buNone/>
            </a:pPr>
            <a:endParaRPr lang="es-ES" b="1" dirty="0" smtClean="0"/>
          </a:p>
          <a:p>
            <a:pPr>
              <a:buNone/>
            </a:pPr>
            <a:r>
              <a:rPr lang="es-ES" b="1" dirty="0" smtClean="0"/>
              <a:t> ASP.NET </a:t>
            </a:r>
            <a:r>
              <a:rPr lang="es-ES" b="1" dirty="0" err="1" smtClean="0"/>
              <a:t>Core</a:t>
            </a:r>
            <a:r>
              <a:rPr lang="es-ES" b="1" dirty="0" smtClean="0"/>
              <a:t> inyecta objetos de clases de dependencia a través de un constructor o método utilizando el </a:t>
            </a:r>
            <a:r>
              <a:rPr lang="es-ES" b="1" u="sng" dirty="0" smtClean="0">
                <a:hlinkClick r:id="rId4"/>
              </a:rPr>
              <a:t>contenedor </a:t>
            </a:r>
            <a:r>
              <a:rPr lang="es-ES" b="1" u="sng" dirty="0" err="1" smtClean="0">
                <a:hlinkClick r:id="rId4"/>
              </a:rPr>
              <a:t>IoC</a:t>
            </a:r>
            <a:r>
              <a:rPr lang="es-ES" b="1" u="sng" dirty="0" smtClean="0">
                <a:hlinkClick r:id="rId4"/>
              </a:rPr>
              <a:t> incorporado</a:t>
            </a:r>
            <a:r>
              <a:rPr lang="es-ES" b="1" dirty="0" smtClean="0"/>
              <a:t> .</a:t>
            </a:r>
          </a:p>
          <a:p>
            <a:pPr>
              <a:buNone/>
            </a:pPr>
            <a:r>
              <a:rPr lang="es-ES" b="1" dirty="0" smtClean="0"/>
              <a:t> </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n-US" sz="4800" dirty="0" smtClean="0"/>
              <a:t>CLASE 2</a:t>
            </a:r>
            <a:endParaRPr lang="en-US" sz="4800" dirty="0"/>
          </a:p>
        </p:txBody>
      </p:sp>
      <p:sp>
        <p:nvSpPr>
          <p:cNvPr id="3" name="Content Placeholder 2"/>
          <p:cNvSpPr>
            <a:spLocks noGrp="1"/>
          </p:cNvSpPr>
          <p:nvPr>
            <p:ph type="body" sz="quarter" idx="13"/>
          </p:nvPr>
        </p:nvSpPr>
        <p:spPr>
          <a:xfrm>
            <a:off x="214282" y="1357298"/>
            <a:ext cx="8610600" cy="4724400"/>
          </a:xfrm>
          <a:prstGeom prst="rect">
            <a:avLst/>
          </a:prstGeom>
        </p:spPr>
        <p:txBody>
          <a:bodyPr/>
          <a:lstStyle/>
          <a:p>
            <a:pPr marL="742950" indent="-742950" algn="ctr">
              <a:buNone/>
            </a:pPr>
            <a:endParaRPr lang="es-AR" sz="6000" b="1" dirty="0" smtClean="0"/>
          </a:p>
          <a:p>
            <a:pPr marL="742950" indent="-742950" algn="ctr">
              <a:buNone/>
            </a:pPr>
            <a:r>
              <a:rPr lang="es-AR" sz="6000" b="1" dirty="0" smtClean="0"/>
              <a:t>.NET CORE 2.2</a:t>
            </a:r>
            <a:endParaRPr lang="en-US" sz="60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b="1" dirty="0" smtClean="0"/>
              <a:t>Contenedor </a:t>
            </a:r>
            <a:r>
              <a:rPr lang="es-ES" b="1" dirty="0" err="1" smtClean="0"/>
              <a:t>IoC</a:t>
            </a:r>
            <a:r>
              <a:rPr lang="es-ES" b="1" dirty="0" smtClean="0"/>
              <a:t> incorporado</a:t>
            </a:r>
            <a:endParaRPr lang="es-ES" b="1" dirty="0"/>
          </a:p>
        </p:txBody>
      </p:sp>
      <p:sp>
        <p:nvSpPr>
          <p:cNvPr id="3" name="Content Placeholder 2"/>
          <p:cNvSpPr>
            <a:spLocks noGrp="1"/>
          </p:cNvSpPr>
          <p:nvPr>
            <p:ph type="body" sz="quarter" idx="13"/>
          </p:nvPr>
        </p:nvSpPr>
        <p:spPr>
          <a:xfrm>
            <a:off x="214282" y="928670"/>
            <a:ext cx="8610600" cy="5786478"/>
          </a:xfrm>
          <a:prstGeom prst="rect">
            <a:avLst/>
          </a:prstGeom>
        </p:spPr>
        <p:txBody>
          <a:bodyPr/>
          <a:lstStyle/>
          <a:p>
            <a:pPr>
              <a:buNone/>
            </a:pPr>
            <a:endParaRPr lang="es-ES" sz="3600" b="1" dirty="0" smtClean="0"/>
          </a:p>
          <a:p>
            <a:pPr>
              <a:buNone/>
            </a:pPr>
            <a:endParaRPr lang="es-ES" sz="3600" b="1" dirty="0" smtClean="0"/>
          </a:p>
          <a:p>
            <a:pPr>
              <a:buNone/>
            </a:pPr>
            <a:r>
              <a:rPr lang="es-ES" sz="3600" b="1" dirty="0" smtClean="0"/>
              <a:t>El </a:t>
            </a:r>
            <a:r>
              <a:rPr lang="es-ES" sz="3600" b="1" dirty="0" err="1" smtClean="0"/>
              <a:t>framework</a:t>
            </a:r>
            <a:r>
              <a:rPr lang="es-ES" sz="3600" b="1" dirty="0" smtClean="0"/>
              <a:t> ASP.NET </a:t>
            </a:r>
            <a:r>
              <a:rPr lang="es-ES" sz="3600" b="1" dirty="0" err="1" smtClean="0"/>
              <a:t>Core</a:t>
            </a:r>
            <a:r>
              <a:rPr lang="es-ES" sz="3600" b="1" dirty="0" smtClean="0"/>
              <a:t> contiene</a:t>
            </a:r>
          </a:p>
          <a:p>
            <a:pPr>
              <a:buNone/>
            </a:pPr>
            <a:r>
              <a:rPr lang="es-ES" sz="3600" b="1" dirty="0" smtClean="0"/>
              <a:t>un contenedor de </a:t>
            </a:r>
            <a:r>
              <a:rPr lang="es-ES" sz="3600" b="1" dirty="0" err="1" smtClean="0"/>
              <a:t>IoC</a:t>
            </a:r>
            <a:r>
              <a:rPr lang="es-ES" sz="3600" b="1" dirty="0" smtClean="0"/>
              <a:t> listo para usar </a:t>
            </a:r>
          </a:p>
          <a:p>
            <a:pPr>
              <a:buNone/>
            </a:pPr>
            <a:r>
              <a:rPr lang="es-ES" sz="3600" b="1" dirty="0" smtClean="0"/>
              <a:t>que no tiene tantas características </a:t>
            </a:r>
          </a:p>
          <a:p>
            <a:pPr>
              <a:buNone/>
            </a:pPr>
            <a:r>
              <a:rPr lang="es-ES" sz="3600" b="1" dirty="0" smtClean="0"/>
              <a:t>como otros contenedores de</a:t>
            </a:r>
          </a:p>
          <a:p>
            <a:pPr>
              <a:buNone/>
            </a:pPr>
            <a:r>
              <a:rPr lang="es-ES" sz="3600" b="1" dirty="0" err="1" smtClean="0"/>
              <a:t>IoC</a:t>
            </a:r>
            <a:r>
              <a:rPr lang="es-ES" sz="3600" b="1" dirty="0" smtClean="0"/>
              <a:t> de terceros. </a:t>
            </a:r>
          </a:p>
          <a:p>
            <a:pPr>
              <a:buNone/>
            </a:pPr>
            <a:endParaRPr lang="es-ES" sz="3600" b="1" dirty="0" smtClean="0"/>
          </a:p>
          <a:p>
            <a:pPr>
              <a:buNone/>
            </a:pPr>
            <a:r>
              <a:rPr lang="es-ES" sz="3600" b="1" dirty="0" smtClean="0"/>
              <a:t> </a:t>
            </a:r>
          </a:p>
          <a:p>
            <a:pPr marL="742950" indent="-742950">
              <a:buNone/>
            </a:pPr>
            <a:endParaRPr lang="es-AR" sz="36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b="1" dirty="0" smtClean="0"/>
              <a:t>Contenedor </a:t>
            </a:r>
            <a:r>
              <a:rPr lang="es-ES" b="1" dirty="0" err="1" smtClean="0"/>
              <a:t>IoC</a:t>
            </a:r>
            <a:r>
              <a:rPr lang="es-ES" b="1" dirty="0" smtClean="0"/>
              <a:t> incorporado</a:t>
            </a:r>
            <a:endParaRPr lang="es-ES" b="1" dirty="0"/>
          </a:p>
        </p:txBody>
      </p:sp>
      <p:sp>
        <p:nvSpPr>
          <p:cNvPr id="3" name="Content Placeholder 2"/>
          <p:cNvSpPr>
            <a:spLocks noGrp="1"/>
          </p:cNvSpPr>
          <p:nvPr>
            <p:ph type="body" sz="quarter" idx="13"/>
          </p:nvPr>
        </p:nvSpPr>
        <p:spPr>
          <a:xfrm>
            <a:off x="214282" y="928670"/>
            <a:ext cx="8610600" cy="5786478"/>
          </a:xfrm>
          <a:prstGeom prst="rect">
            <a:avLst/>
          </a:prstGeom>
        </p:spPr>
        <p:txBody>
          <a:bodyPr/>
          <a:lstStyle/>
          <a:p>
            <a:pPr>
              <a:buNone/>
            </a:pPr>
            <a:endParaRPr lang="es-ES" b="1" dirty="0" smtClean="0"/>
          </a:p>
          <a:p>
            <a:r>
              <a:rPr lang="es-ES" b="1" dirty="0" smtClean="0"/>
              <a:t>El contenedor integrado está representado por la implementación </a:t>
            </a:r>
            <a:r>
              <a:rPr lang="es-ES" b="1" dirty="0" err="1" smtClean="0">
                <a:solidFill>
                  <a:srgbClr val="FF0000"/>
                </a:solidFill>
              </a:rPr>
              <a:t>IServiceProvider</a:t>
            </a:r>
            <a:r>
              <a:rPr lang="es-ES" b="1" dirty="0" smtClean="0"/>
              <a:t> que admite la inyección de constructor de forma predeterminada. </a:t>
            </a:r>
          </a:p>
          <a:p>
            <a:endParaRPr lang="es-ES" b="1" dirty="0" smtClean="0"/>
          </a:p>
          <a:p>
            <a:r>
              <a:rPr lang="es-ES" b="1" dirty="0" smtClean="0"/>
              <a:t>Los tipos (clases) administrados por el contenedor </a:t>
            </a:r>
            <a:r>
              <a:rPr lang="es-ES" b="1" dirty="0" err="1" smtClean="0"/>
              <a:t>IoC</a:t>
            </a:r>
            <a:r>
              <a:rPr lang="es-ES" b="1" dirty="0" smtClean="0"/>
              <a:t> incorporado se denominan </a:t>
            </a:r>
            <a:r>
              <a:rPr lang="es-ES" b="1" dirty="0" smtClean="0">
                <a:solidFill>
                  <a:srgbClr val="FF0000"/>
                </a:solidFill>
              </a:rPr>
              <a:t>servicios</a:t>
            </a:r>
            <a:r>
              <a:rPr lang="es-ES" b="1" dirty="0" smtClean="0"/>
              <a:t> .</a:t>
            </a:r>
          </a:p>
          <a:p>
            <a:pPr>
              <a:buNone/>
            </a:pPr>
            <a:r>
              <a:rPr lang="es-ES" b="1" dirty="0" smtClean="0"/>
              <a:t> </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400" b="1" dirty="0" smtClean="0"/>
              <a:t>interfaces y clases para el contenedor </a:t>
            </a:r>
            <a:r>
              <a:rPr lang="es-ES" sz="2400" b="1" dirty="0" err="1" smtClean="0"/>
              <a:t>IoC</a:t>
            </a:r>
            <a:r>
              <a:rPr lang="es-ES" sz="2400" b="1" dirty="0" smtClean="0"/>
              <a:t> incorporado:</a:t>
            </a:r>
            <a:endParaRPr lang="es-ES" sz="2400" b="1" dirty="0"/>
          </a:p>
        </p:txBody>
      </p:sp>
      <p:sp>
        <p:nvSpPr>
          <p:cNvPr id="3" name="Content Placeholder 2"/>
          <p:cNvSpPr>
            <a:spLocks noGrp="1"/>
          </p:cNvSpPr>
          <p:nvPr>
            <p:ph type="body" sz="quarter" idx="13"/>
          </p:nvPr>
        </p:nvSpPr>
        <p:spPr>
          <a:xfrm>
            <a:off x="214282" y="928670"/>
            <a:ext cx="8610600" cy="5786478"/>
          </a:xfrm>
          <a:prstGeom prst="rect">
            <a:avLst/>
          </a:prstGeom>
        </p:spPr>
        <p:txBody>
          <a:bodyPr/>
          <a:lstStyle/>
          <a:p>
            <a:endParaRPr lang="es-ES" b="1" dirty="0" smtClean="0"/>
          </a:p>
          <a:p>
            <a:r>
              <a:rPr lang="es-ES" b="1" dirty="0" smtClean="0"/>
              <a:t>Interfaces:</a:t>
            </a:r>
            <a:endParaRPr lang="es-ES" dirty="0" smtClean="0"/>
          </a:p>
          <a:p>
            <a:pPr lvl="1"/>
            <a:r>
              <a:rPr lang="es-ES" dirty="0" err="1" smtClean="0"/>
              <a:t>IServiceProvider</a:t>
            </a:r>
            <a:endParaRPr lang="es-ES" dirty="0" smtClean="0"/>
          </a:p>
          <a:p>
            <a:pPr lvl="1"/>
            <a:r>
              <a:rPr lang="es-ES" dirty="0" err="1" smtClean="0"/>
              <a:t>IServiceCollection</a:t>
            </a:r>
            <a:endParaRPr lang="es-ES" dirty="0" smtClean="0"/>
          </a:p>
          <a:p>
            <a:endParaRPr lang="es-ES" b="1" dirty="0" smtClean="0"/>
          </a:p>
          <a:p>
            <a:r>
              <a:rPr lang="es-ES" b="1" dirty="0" smtClean="0"/>
              <a:t>Clases</a:t>
            </a:r>
            <a:endParaRPr lang="es-ES" dirty="0" smtClean="0"/>
          </a:p>
          <a:p>
            <a:pPr lvl="1"/>
            <a:r>
              <a:rPr lang="es-ES" b="1" dirty="0" smtClean="0"/>
              <a:t>Proveedor de servicio</a:t>
            </a:r>
          </a:p>
          <a:p>
            <a:pPr lvl="2"/>
            <a:r>
              <a:rPr lang="es-ES" dirty="0" err="1" smtClean="0"/>
              <a:t>ServiceCollection</a:t>
            </a:r>
            <a:endParaRPr lang="es-ES" dirty="0" smtClean="0"/>
          </a:p>
          <a:p>
            <a:pPr lvl="1"/>
            <a:r>
              <a:rPr lang="es-ES" b="1" dirty="0" smtClean="0"/>
              <a:t>Descripción del servicio</a:t>
            </a:r>
          </a:p>
          <a:p>
            <a:pPr lvl="2"/>
            <a:r>
              <a:rPr lang="es-ES" dirty="0" err="1" smtClean="0"/>
              <a:t>ServiceCollectionServiceExtensions</a:t>
            </a:r>
            <a:endParaRPr lang="es-ES" dirty="0" smtClean="0"/>
          </a:p>
          <a:p>
            <a:pPr lvl="2"/>
            <a:r>
              <a:rPr lang="es-ES" dirty="0" err="1" smtClean="0"/>
              <a:t>ServiceCollectionContainerBuilderExtensions</a:t>
            </a:r>
            <a:endParaRPr lang="es-ES" dirty="0" smtClean="0"/>
          </a:p>
          <a:p>
            <a:pPr lvl="1">
              <a:buNone/>
            </a:pPr>
            <a:r>
              <a:rPr lang="es-ES" b="1" dirty="0" smtClean="0"/>
              <a:t> </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err="1" smtClean="0"/>
              <a:t>IServiceCollection</a:t>
            </a:r>
            <a:endParaRPr lang="es-ES" sz="3600" b="1" dirty="0"/>
          </a:p>
        </p:txBody>
      </p:sp>
      <p:sp>
        <p:nvSpPr>
          <p:cNvPr id="3" name="Content Placeholder 2"/>
          <p:cNvSpPr>
            <a:spLocks noGrp="1"/>
          </p:cNvSpPr>
          <p:nvPr>
            <p:ph type="body" sz="quarter" idx="13"/>
          </p:nvPr>
        </p:nvSpPr>
        <p:spPr>
          <a:xfrm>
            <a:off x="214282" y="928670"/>
            <a:ext cx="8610600" cy="5786478"/>
          </a:xfrm>
          <a:prstGeom prst="rect">
            <a:avLst/>
          </a:prstGeom>
        </p:spPr>
        <p:txBody>
          <a:bodyPr/>
          <a:lstStyle/>
          <a:p>
            <a:r>
              <a:rPr lang="es-ES" sz="2400" b="1" dirty="0" smtClean="0"/>
              <a:t>Como sabe, podemos registrar servicios de aplicaciones con el contenedor </a:t>
            </a:r>
            <a:r>
              <a:rPr lang="es-ES" sz="2400" b="1" dirty="0" err="1" smtClean="0"/>
              <a:t>IoC</a:t>
            </a:r>
            <a:r>
              <a:rPr lang="es-ES" sz="2400" b="1" dirty="0" smtClean="0"/>
              <a:t> incorporado en el método </a:t>
            </a:r>
            <a:r>
              <a:rPr lang="es-ES" sz="2400" b="1" dirty="0" smtClean="0">
                <a:solidFill>
                  <a:srgbClr val="FF0000"/>
                </a:solidFill>
              </a:rPr>
              <a:t>Configure</a:t>
            </a:r>
            <a:r>
              <a:rPr lang="es-ES" sz="2400" b="1" dirty="0" smtClean="0"/>
              <a:t> de la clase </a:t>
            </a:r>
            <a:r>
              <a:rPr lang="es-ES" sz="2400" b="1" dirty="0" err="1" smtClean="0">
                <a:solidFill>
                  <a:srgbClr val="FF0000"/>
                </a:solidFill>
              </a:rPr>
              <a:t>Startup</a:t>
            </a:r>
            <a:r>
              <a:rPr lang="es-ES" sz="2400" b="1" dirty="0" smtClean="0"/>
              <a:t> usando </a:t>
            </a:r>
            <a:r>
              <a:rPr lang="es-ES" sz="2400" b="1" dirty="0" err="1" smtClean="0">
                <a:solidFill>
                  <a:srgbClr val="FF0000"/>
                </a:solidFill>
              </a:rPr>
              <a:t>IServiceCollection</a:t>
            </a:r>
            <a:r>
              <a:rPr lang="es-ES" sz="2400" b="1" dirty="0" smtClean="0">
                <a:solidFill>
                  <a:srgbClr val="FF0000"/>
                </a:solidFill>
              </a:rPr>
              <a:t>.</a:t>
            </a:r>
            <a:r>
              <a:rPr lang="es-ES" sz="2400" b="1" dirty="0" smtClean="0"/>
              <a:t> </a:t>
            </a:r>
          </a:p>
          <a:p>
            <a:endParaRPr lang="es-ES" sz="2400" b="1" dirty="0" smtClean="0"/>
          </a:p>
          <a:p>
            <a:endParaRPr lang="es-ES" sz="2400" b="1" dirty="0" smtClean="0"/>
          </a:p>
          <a:p>
            <a:r>
              <a:rPr lang="es-ES" sz="2400" b="1" dirty="0" smtClean="0"/>
              <a:t>La interfaz </a:t>
            </a:r>
            <a:r>
              <a:rPr lang="es-ES" sz="2400" b="1" dirty="0" err="1" smtClean="0">
                <a:solidFill>
                  <a:srgbClr val="FF0000"/>
                </a:solidFill>
              </a:rPr>
              <a:t>IServiceCollection</a:t>
            </a:r>
            <a:r>
              <a:rPr lang="es-ES" sz="2400" b="1" dirty="0" smtClean="0"/>
              <a:t> es una interfaz vacía. Simplemente hereda </a:t>
            </a:r>
            <a:r>
              <a:rPr lang="es-ES" sz="2400" b="1" dirty="0" err="1" smtClean="0">
                <a:solidFill>
                  <a:srgbClr val="FF0000"/>
                </a:solidFill>
              </a:rPr>
              <a:t>IList</a:t>
            </a:r>
            <a:r>
              <a:rPr lang="es-ES" sz="2400" b="1" dirty="0" smtClean="0">
                <a:solidFill>
                  <a:srgbClr val="FF0000"/>
                </a:solidFill>
              </a:rPr>
              <a:t>&lt;</a:t>
            </a:r>
            <a:r>
              <a:rPr lang="es-ES" sz="2400" b="1" dirty="0" err="1" smtClean="0">
                <a:solidFill>
                  <a:srgbClr val="FF0000"/>
                </a:solidFill>
              </a:rPr>
              <a:t>servicedescriptor</a:t>
            </a:r>
            <a:r>
              <a:rPr lang="es-ES" sz="2400" b="1" dirty="0" smtClean="0">
                <a:solidFill>
                  <a:srgbClr val="FF0000"/>
                </a:solidFill>
              </a:rPr>
              <a:t>&gt;</a:t>
            </a:r>
            <a:r>
              <a:rPr lang="es-ES" sz="2400" b="1" dirty="0" smtClean="0"/>
              <a:t>.</a:t>
            </a:r>
          </a:p>
          <a:p>
            <a:endParaRPr lang="es-ES" sz="2400" b="1" dirty="0" smtClean="0"/>
          </a:p>
          <a:p>
            <a:endParaRPr lang="es-ES" sz="2400" b="1" dirty="0" smtClean="0"/>
          </a:p>
          <a:p>
            <a:r>
              <a:rPr lang="es-ES" sz="2400" b="1" dirty="0" smtClean="0"/>
              <a:t>La clase </a:t>
            </a:r>
            <a:r>
              <a:rPr lang="es-ES" sz="2400" b="1" dirty="0" err="1" smtClean="0">
                <a:solidFill>
                  <a:srgbClr val="FF0000"/>
                </a:solidFill>
              </a:rPr>
              <a:t>ServiceCollection</a:t>
            </a:r>
            <a:r>
              <a:rPr lang="es-ES" sz="2400" b="1" dirty="0" smtClean="0"/>
              <a:t> implementa la interfaz </a:t>
            </a:r>
            <a:r>
              <a:rPr lang="es-ES" sz="2400" b="1" dirty="0" err="1" smtClean="0">
                <a:solidFill>
                  <a:srgbClr val="FF0000"/>
                </a:solidFill>
              </a:rPr>
              <a:t>IServiceCollection</a:t>
            </a:r>
            <a:r>
              <a:rPr lang="es-ES" sz="2400" b="1" dirty="0" smtClean="0"/>
              <a:t>. </a:t>
            </a:r>
          </a:p>
          <a:p>
            <a:endParaRPr lang="es-ES" sz="2400" b="1" dirty="0" smtClean="0"/>
          </a:p>
          <a:p>
            <a:pPr lvl="1">
              <a:buNone/>
            </a:pPr>
            <a:r>
              <a:rPr lang="es-ES" b="1" dirty="0" smtClean="0"/>
              <a:t> </a:t>
            </a:r>
          </a:p>
          <a:p>
            <a:pPr marL="742950" indent="-742950">
              <a:buNone/>
            </a:pPr>
            <a:endParaRPr lang="es-AR" sz="24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err="1" smtClean="0"/>
              <a:t>IServiceProvider</a:t>
            </a:r>
            <a:endParaRPr lang="es-ES" sz="3600" b="1" dirty="0"/>
          </a:p>
        </p:txBody>
      </p:sp>
      <p:sp>
        <p:nvSpPr>
          <p:cNvPr id="3" name="Content Placeholder 2"/>
          <p:cNvSpPr>
            <a:spLocks noGrp="1"/>
          </p:cNvSpPr>
          <p:nvPr>
            <p:ph type="body" sz="quarter" idx="13"/>
          </p:nvPr>
        </p:nvSpPr>
        <p:spPr>
          <a:xfrm>
            <a:off x="214282" y="928670"/>
            <a:ext cx="8610600" cy="5786478"/>
          </a:xfrm>
          <a:prstGeom prst="rect">
            <a:avLst/>
          </a:prstGeom>
        </p:spPr>
        <p:txBody>
          <a:bodyPr/>
          <a:lstStyle/>
          <a:p>
            <a:pPr lvl="1">
              <a:buNone/>
            </a:pPr>
            <a:r>
              <a:rPr lang="es-ES" sz="2800" b="1" dirty="0" err="1" smtClean="0">
                <a:solidFill>
                  <a:srgbClr val="FF0000"/>
                </a:solidFill>
              </a:rPr>
              <a:t>IServiceProvider</a:t>
            </a:r>
            <a:r>
              <a:rPr lang="es-ES" sz="2800" b="1" dirty="0" smtClean="0"/>
              <a:t> incluye el </a:t>
            </a:r>
          </a:p>
          <a:p>
            <a:pPr lvl="1">
              <a:buNone/>
            </a:pPr>
            <a:r>
              <a:rPr lang="es-ES" sz="2800" b="1" dirty="0" smtClean="0"/>
              <a:t>método </a:t>
            </a:r>
            <a:r>
              <a:rPr lang="es-ES" sz="2800" b="1" dirty="0" err="1" smtClean="0">
                <a:solidFill>
                  <a:srgbClr val="FF0000"/>
                </a:solidFill>
              </a:rPr>
              <a:t>GetService</a:t>
            </a:r>
            <a:r>
              <a:rPr lang="es-ES" sz="2800" b="1" dirty="0" smtClean="0"/>
              <a:t> . </a:t>
            </a:r>
          </a:p>
          <a:p>
            <a:pPr lvl="1">
              <a:buNone/>
            </a:pPr>
            <a:endParaRPr lang="es-ES" sz="2800" b="1" dirty="0" smtClean="0"/>
          </a:p>
          <a:p>
            <a:pPr lvl="1">
              <a:buNone/>
            </a:pPr>
            <a:r>
              <a:rPr lang="es-ES" sz="2800" b="1" dirty="0" smtClean="0"/>
              <a:t>La clase </a:t>
            </a:r>
            <a:r>
              <a:rPr lang="es-ES" sz="2800" b="1" dirty="0" err="1" smtClean="0">
                <a:solidFill>
                  <a:srgbClr val="FF0000"/>
                </a:solidFill>
              </a:rPr>
              <a:t>ServiceProvider</a:t>
            </a:r>
            <a:r>
              <a:rPr lang="es-ES" sz="2800" b="1" dirty="0" smtClean="0"/>
              <a:t> implementa la </a:t>
            </a:r>
          </a:p>
          <a:p>
            <a:pPr lvl="1">
              <a:buNone/>
            </a:pPr>
            <a:r>
              <a:rPr lang="es-ES" sz="2800" b="1" dirty="0" smtClean="0"/>
              <a:t>interfaz </a:t>
            </a:r>
            <a:r>
              <a:rPr lang="es-ES" sz="2800" b="1" dirty="0" err="1" smtClean="0">
                <a:solidFill>
                  <a:srgbClr val="FF0000"/>
                </a:solidFill>
              </a:rPr>
              <a:t>IServiceProvider</a:t>
            </a:r>
            <a:r>
              <a:rPr lang="es-ES" sz="2800" b="1" dirty="0" smtClean="0"/>
              <a:t> que devuelve </a:t>
            </a:r>
          </a:p>
          <a:p>
            <a:pPr lvl="1">
              <a:buNone/>
            </a:pPr>
            <a:r>
              <a:rPr lang="es-ES" sz="2800" b="1" dirty="0" smtClean="0"/>
              <a:t>servicios registrados con el contenedor. </a:t>
            </a:r>
          </a:p>
          <a:p>
            <a:pPr lvl="1">
              <a:buNone/>
            </a:pPr>
            <a:r>
              <a:rPr lang="es-ES" sz="2800" b="1" dirty="0" smtClean="0"/>
              <a:t>No podemos crear instancias de la </a:t>
            </a:r>
          </a:p>
          <a:p>
            <a:pPr lvl="1">
              <a:buNone/>
            </a:pPr>
            <a:r>
              <a:rPr lang="es-ES" sz="2800" b="1" dirty="0" smtClean="0"/>
              <a:t>clase </a:t>
            </a:r>
            <a:r>
              <a:rPr lang="es-ES" sz="2800" b="1" dirty="0" err="1" smtClean="0">
                <a:solidFill>
                  <a:srgbClr val="FF0000"/>
                </a:solidFill>
              </a:rPr>
              <a:t>ServiceProvider</a:t>
            </a:r>
            <a:r>
              <a:rPr lang="es-ES" sz="2800" b="1" dirty="0" smtClean="0"/>
              <a:t> porque sus constructores </a:t>
            </a:r>
          </a:p>
          <a:p>
            <a:pPr lvl="1">
              <a:buNone/>
            </a:pPr>
            <a:r>
              <a:rPr lang="es-ES" sz="2800" b="1" dirty="0" smtClean="0"/>
              <a:t>están marcados con un modificador de acceso </a:t>
            </a:r>
          </a:p>
          <a:p>
            <a:pPr lvl="1">
              <a:buNone/>
            </a:pPr>
            <a:r>
              <a:rPr lang="es-ES" sz="2800" b="1" dirty="0" smtClean="0"/>
              <a:t>interno.</a:t>
            </a:r>
          </a:p>
          <a:p>
            <a:pPr lvl="1">
              <a:buNone/>
            </a:pPr>
            <a:r>
              <a:rPr lang="es-ES" sz="2800" b="1" dirty="0" smtClean="0"/>
              <a:t> </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err="1" smtClean="0"/>
              <a:t>ServiceCollectionServiceExtensions</a:t>
            </a:r>
            <a:endParaRPr lang="es-ES" sz="36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lvl="1">
              <a:buNone/>
            </a:pPr>
            <a:endParaRPr lang="es-ES" sz="2800" b="1" dirty="0" smtClean="0"/>
          </a:p>
          <a:p>
            <a:pPr lvl="1">
              <a:buNone/>
            </a:pPr>
            <a:r>
              <a:rPr lang="es-ES" sz="2800" b="1" dirty="0" smtClean="0"/>
              <a:t>La clase </a:t>
            </a:r>
            <a:r>
              <a:rPr lang="es-ES" sz="2800" b="1" dirty="0" err="1" smtClean="0">
                <a:solidFill>
                  <a:srgbClr val="FF0000"/>
                </a:solidFill>
              </a:rPr>
              <a:t>ServiceCollectionServiceExtensions</a:t>
            </a:r>
            <a:r>
              <a:rPr lang="es-ES" sz="2800" b="1" dirty="0" smtClean="0">
                <a:solidFill>
                  <a:srgbClr val="FF0000"/>
                </a:solidFill>
              </a:rPr>
              <a:t> </a:t>
            </a:r>
          </a:p>
          <a:p>
            <a:pPr lvl="1">
              <a:buNone/>
            </a:pPr>
            <a:r>
              <a:rPr lang="es-ES" sz="2800" b="1" dirty="0" smtClean="0"/>
              <a:t>incluye métodos de extensión relacionados con</a:t>
            </a:r>
          </a:p>
          <a:p>
            <a:pPr lvl="1">
              <a:buNone/>
            </a:pPr>
            <a:r>
              <a:rPr lang="es-ES" sz="2800" b="1" dirty="0" smtClean="0"/>
              <a:t>los registros de servicios que se pueden usar</a:t>
            </a:r>
          </a:p>
          <a:p>
            <a:pPr lvl="1">
              <a:buNone/>
            </a:pPr>
            <a:r>
              <a:rPr lang="es-ES" sz="2800" b="1" dirty="0" smtClean="0"/>
              <a:t>para agregar servicios de por vida. </a:t>
            </a:r>
          </a:p>
          <a:p>
            <a:pPr lvl="1">
              <a:buNone/>
            </a:pPr>
            <a:endParaRPr lang="es-ES" sz="2800" b="1" dirty="0" smtClean="0"/>
          </a:p>
          <a:p>
            <a:pPr lvl="1">
              <a:buNone/>
            </a:pPr>
            <a:r>
              <a:rPr lang="es-ES" sz="2800" b="1" dirty="0" smtClean="0"/>
              <a:t>Métodos de extensión </a:t>
            </a:r>
            <a:r>
              <a:rPr lang="es-ES" sz="2800" b="1" dirty="0" err="1" smtClean="0">
                <a:solidFill>
                  <a:srgbClr val="FF0000"/>
                </a:solidFill>
              </a:rPr>
              <a:t>AddSingleton</a:t>
            </a:r>
            <a:r>
              <a:rPr lang="es-ES" sz="2800" b="1" dirty="0" smtClean="0"/>
              <a:t>, </a:t>
            </a:r>
          </a:p>
          <a:p>
            <a:pPr lvl="1">
              <a:buNone/>
            </a:pPr>
            <a:r>
              <a:rPr lang="es-ES" sz="2800" b="1" dirty="0" err="1" smtClean="0">
                <a:solidFill>
                  <a:srgbClr val="FF0000"/>
                </a:solidFill>
              </a:rPr>
              <a:t>AddTransient</a:t>
            </a:r>
            <a:r>
              <a:rPr lang="es-ES" sz="2800" b="1" dirty="0" smtClean="0"/>
              <a:t>, </a:t>
            </a:r>
            <a:r>
              <a:rPr lang="es-ES" sz="2800" b="1" dirty="0" err="1" smtClean="0">
                <a:solidFill>
                  <a:srgbClr val="FF0000"/>
                </a:solidFill>
              </a:rPr>
              <a:t>AddScoped</a:t>
            </a:r>
            <a:r>
              <a:rPr lang="es-ES" sz="2800" b="1" dirty="0" smtClean="0"/>
              <a:t> </a:t>
            </a:r>
            <a:r>
              <a:rPr lang="es-ES" sz="2800" b="1" dirty="0" err="1" smtClean="0"/>
              <a:t>estan</a:t>
            </a:r>
            <a:r>
              <a:rPr lang="es-ES" sz="2800" b="1" dirty="0" smtClean="0"/>
              <a:t> definidos en </a:t>
            </a:r>
          </a:p>
          <a:p>
            <a:pPr lvl="1">
              <a:buNone/>
            </a:pPr>
            <a:r>
              <a:rPr lang="es-ES" sz="2800" b="1" dirty="0" smtClean="0"/>
              <a:t>Esta clase.</a:t>
            </a:r>
          </a:p>
          <a:p>
            <a:pPr lvl="1">
              <a:buNone/>
            </a:pPr>
            <a:r>
              <a:rPr lang="es-ES" sz="2800" b="1" dirty="0" smtClean="0"/>
              <a:t> </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b="1" dirty="0" err="1" smtClean="0"/>
              <a:t>ServiceCollectionContainerBuilderExtensions</a:t>
            </a:r>
            <a:endParaRPr lang="es-ES"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a:buNone/>
            </a:pPr>
            <a:r>
              <a:rPr lang="es-ES" sz="3200" b="1" dirty="0" smtClean="0"/>
              <a:t>La clase </a:t>
            </a:r>
          </a:p>
          <a:p>
            <a:pPr>
              <a:buNone/>
            </a:pPr>
            <a:r>
              <a:rPr lang="es-ES" sz="3200" b="1" dirty="0" err="1" smtClean="0">
                <a:solidFill>
                  <a:srgbClr val="FF0000"/>
                </a:solidFill>
              </a:rPr>
              <a:t>ServiceCollectionContainerBuilderExtensions</a:t>
            </a:r>
            <a:endParaRPr lang="es-ES" sz="3200" b="1" dirty="0" smtClean="0">
              <a:solidFill>
                <a:srgbClr val="FF0000"/>
              </a:solidFill>
            </a:endParaRPr>
          </a:p>
          <a:p>
            <a:pPr>
              <a:buNone/>
            </a:pPr>
            <a:endParaRPr lang="es-ES" sz="3200" b="1" dirty="0" smtClean="0"/>
          </a:p>
          <a:p>
            <a:pPr>
              <a:buNone/>
            </a:pPr>
            <a:r>
              <a:rPr lang="es-ES" sz="3200" b="1" dirty="0" smtClean="0"/>
              <a:t>incluye el método de </a:t>
            </a:r>
          </a:p>
          <a:p>
            <a:pPr>
              <a:buNone/>
            </a:pPr>
            <a:r>
              <a:rPr lang="es-ES" sz="3200" b="1" dirty="0" smtClean="0"/>
              <a:t>extensión </a:t>
            </a:r>
            <a:r>
              <a:rPr lang="es-ES" sz="3200" b="1" dirty="0" err="1" smtClean="0">
                <a:solidFill>
                  <a:srgbClr val="FF0000"/>
                </a:solidFill>
              </a:rPr>
              <a:t>BuildServiceProvider</a:t>
            </a:r>
            <a:r>
              <a:rPr lang="es-ES" sz="3200" b="1" dirty="0" smtClean="0"/>
              <a:t> </a:t>
            </a:r>
          </a:p>
          <a:p>
            <a:pPr>
              <a:buNone/>
            </a:pPr>
            <a:r>
              <a:rPr lang="es-ES" sz="3200" b="1" dirty="0" smtClean="0"/>
              <a:t>que crea y devuelve una instancia </a:t>
            </a:r>
          </a:p>
          <a:p>
            <a:pPr>
              <a:buNone/>
            </a:pPr>
            <a:r>
              <a:rPr lang="es-ES" sz="3200" b="1" dirty="0" smtClean="0"/>
              <a:t>de </a:t>
            </a:r>
            <a:r>
              <a:rPr lang="es-ES" sz="3200" b="1" dirty="0" err="1" smtClean="0">
                <a:solidFill>
                  <a:srgbClr val="FF0000"/>
                </a:solidFill>
              </a:rPr>
              <a:t>ServiceProvider</a:t>
            </a:r>
            <a:r>
              <a:rPr lang="es-ES" sz="3200" b="1" dirty="0" smtClean="0"/>
              <a:t> .</a:t>
            </a:r>
          </a:p>
          <a:p>
            <a:pPr lvl="1">
              <a:buNone/>
            </a:pPr>
            <a:r>
              <a:rPr lang="es-ES" sz="3200" b="1" dirty="0" smtClean="0"/>
              <a:t> </a:t>
            </a:r>
          </a:p>
          <a:p>
            <a:pPr marL="742950" indent="-742950">
              <a:buNone/>
            </a:pPr>
            <a:endParaRPr lang="es-AR" sz="32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800" b="1" dirty="0" smtClean="0"/>
              <a:t>Ejemplo Web api </a:t>
            </a:r>
            <a:r>
              <a:rPr lang="es-ES" sz="4800" b="1" dirty="0" err="1" smtClean="0"/>
              <a:t>Core</a:t>
            </a:r>
            <a:endParaRPr lang="es-ES" sz="4800" b="1" dirty="0" smtClean="0"/>
          </a:p>
        </p:txBody>
      </p:sp>
      <p:sp>
        <p:nvSpPr>
          <p:cNvPr id="3" name="Content Placeholder 2"/>
          <p:cNvSpPr>
            <a:spLocks noGrp="1"/>
          </p:cNvSpPr>
          <p:nvPr>
            <p:ph type="body" sz="quarter" idx="13"/>
          </p:nvPr>
        </p:nvSpPr>
        <p:spPr>
          <a:xfrm>
            <a:off x="0" y="1143000"/>
            <a:ext cx="9144000" cy="5257800"/>
          </a:xfrm>
          <a:prstGeom prst="rect">
            <a:avLst/>
          </a:prstGeom>
        </p:spPr>
        <p:txBody>
          <a:bodyPr/>
          <a:lstStyle/>
          <a:p>
            <a:pPr marL="742950" indent="-742950">
              <a:buFont typeface="+mj-lt"/>
              <a:buAutoNum type="arabicPeriod"/>
            </a:pPr>
            <a:r>
              <a:rPr lang="es-ES" sz="3200" b="1" dirty="0" smtClean="0"/>
              <a:t>Creamos </a:t>
            </a:r>
            <a:r>
              <a:rPr lang="es-ES" sz="3200" b="1" dirty="0" err="1" smtClean="0"/>
              <a:t>app</a:t>
            </a:r>
            <a:r>
              <a:rPr lang="es-ES" sz="3200" b="1" dirty="0" smtClean="0"/>
              <a:t> web </a:t>
            </a:r>
            <a:r>
              <a:rPr lang="es-ES" sz="3200" b="1" dirty="0" err="1" smtClean="0"/>
              <a:t>asp</a:t>
            </a:r>
            <a:r>
              <a:rPr lang="es-ES" sz="3200" b="1" dirty="0" smtClean="0"/>
              <a:t> net </a:t>
            </a:r>
            <a:r>
              <a:rPr lang="es-ES" sz="3200" b="1" dirty="0" err="1" smtClean="0"/>
              <a:t>core</a:t>
            </a:r>
            <a:endParaRPr lang="es-ES" sz="3200" b="1" dirty="0" smtClean="0"/>
          </a:p>
          <a:p>
            <a:pPr marL="742950" indent="-742950">
              <a:buFont typeface="+mj-lt"/>
              <a:buAutoNum type="arabicPeriod"/>
            </a:pPr>
            <a:endParaRPr lang="es-AR" sz="3200" b="1" dirty="0" smtClean="0"/>
          </a:p>
          <a:p>
            <a:pPr marL="742950" indent="-742950">
              <a:buFont typeface="+mj-lt"/>
              <a:buAutoNum type="arabicPeriod"/>
            </a:pPr>
            <a:endParaRPr lang="es-ES" sz="3200" dirty="0" smtClean="0"/>
          </a:p>
        </p:txBody>
      </p:sp>
      <p:pic>
        <p:nvPicPr>
          <p:cNvPr id="1026" name="Picture 2"/>
          <p:cNvPicPr>
            <a:picLocks noChangeAspect="1" noChangeArrowheads="1"/>
          </p:cNvPicPr>
          <p:nvPr/>
        </p:nvPicPr>
        <p:blipFill>
          <a:blip r:embed="rId3"/>
          <a:srcRect/>
          <a:stretch>
            <a:fillRect/>
          </a:stretch>
        </p:blipFill>
        <p:spPr bwMode="auto">
          <a:xfrm>
            <a:off x="1571604" y="1857364"/>
            <a:ext cx="6481776" cy="4497981"/>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800" b="1" dirty="0" smtClean="0"/>
              <a:t>Ejemplo Web api </a:t>
            </a:r>
            <a:r>
              <a:rPr lang="es-ES" sz="4800" b="1" dirty="0" err="1" smtClean="0"/>
              <a:t>Core</a:t>
            </a:r>
            <a:endParaRPr lang="es-ES" sz="4800" b="1" dirty="0" smtClean="0"/>
          </a:p>
        </p:txBody>
      </p:sp>
      <p:sp>
        <p:nvSpPr>
          <p:cNvPr id="3" name="Content Placeholder 2"/>
          <p:cNvSpPr>
            <a:spLocks noGrp="1"/>
          </p:cNvSpPr>
          <p:nvPr>
            <p:ph type="body" sz="quarter" idx="13"/>
          </p:nvPr>
        </p:nvSpPr>
        <p:spPr>
          <a:xfrm>
            <a:off x="0" y="1143000"/>
            <a:ext cx="9144000" cy="5257800"/>
          </a:xfrm>
          <a:prstGeom prst="rect">
            <a:avLst/>
          </a:prstGeom>
        </p:spPr>
        <p:txBody>
          <a:bodyPr/>
          <a:lstStyle/>
          <a:p>
            <a:pPr marL="742950" indent="-742950">
              <a:buNone/>
            </a:pPr>
            <a:r>
              <a:rPr lang="es-AR" sz="3200" b="1" dirty="0" smtClean="0"/>
              <a:t>Seleccionar </a:t>
            </a:r>
            <a:r>
              <a:rPr lang="es-AR" sz="3200" b="1" dirty="0" err="1" smtClean="0"/>
              <a:t>core</a:t>
            </a:r>
            <a:r>
              <a:rPr lang="es-AR" sz="3200" b="1" dirty="0" smtClean="0"/>
              <a:t> 2.2 + API</a:t>
            </a:r>
          </a:p>
          <a:p>
            <a:pPr marL="742950" indent="-742950">
              <a:buFont typeface="+mj-lt"/>
              <a:buAutoNum type="arabicPeriod"/>
            </a:pPr>
            <a:endParaRPr lang="es-ES" sz="3200" dirty="0" smtClean="0"/>
          </a:p>
        </p:txBody>
      </p:sp>
      <p:pic>
        <p:nvPicPr>
          <p:cNvPr id="2050" name="Picture 2"/>
          <p:cNvPicPr>
            <a:picLocks noChangeAspect="1" noChangeArrowheads="1"/>
          </p:cNvPicPr>
          <p:nvPr/>
        </p:nvPicPr>
        <p:blipFill>
          <a:blip r:embed="rId3"/>
          <a:srcRect/>
          <a:stretch>
            <a:fillRect/>
          </a:stretch>
        </p:blipFill>
        <p:spPr bwMode="auto">
          <a:xfrm>
            <a:off x="2357422" y="1857364"/>
            <a:ext cx="6215106" cy="4372715"/>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800" b="1" dirty="0" smtClean="0"/>
              <a:t>Ejemplo Web api </a:t>
            </a:r>
            <a:r>
              <a:rPr lang="es-ES" sz="4800" b="1" dirty="0" err="1" smtClean="0"/>
              <a:t>Core</a:t>
            </a:r>
            <a:endParaRPr lang="es-ES" sz="4800" b="1" dirty="0" smtClean="0"/>
          </a:p>
        </p:txBody>
      </p:sp>
      <p:sp>
        <p:nvSpPr>
          <p:cNvPr id="3" name="Content Placeholder 2"/>
          <p:cNvSpPr>
            <a:spLocks noGrp="1"/>
          </p:cNvSpPr>
          <p:nvPr>
            <p:ph type="body" sz="quarter" idx="13"/>
          </p:nvPr>
        </p:nvSpPr>
        <p:spPr>
          <a:xfrm>
            <a:off x="0" y="1143000"/>
            <a:ext cx="9144000" cy="5257800"/>
          </a:xfrm>
          <a:prstGeom prst="rect">
            <a:avLst/>
          </a:prstGeom>
        </p:spPr>
        <p:txBody>
          <a:bodyPr/>
          <a:lstStyle/>
          <a:p>
            <a:pPr marL="742950" indent="-742950">
              <a:buNone/>
            </a:pPr>
            <a:r>
              <a:rPr lang="es-AR" sz="1800" b="1" dirty="0" smtClean="0"/>
              <a:t>Explicar carpetas y archivos generados.</a:t>
            </a:r>
          </a:p>
          <a:p>
            <a:pPr marL="742950" indent="-742950">
              <a:buNone/>
            </a:pPr>
            <a:r>
              <a:rPr lang="es-AR" sz="1800" b="1" dirty="0" smtClean="0"/>
              <a:t>Ver Controlador Default:</a:t>
            </a:r>
          </a:p>
          <a:p>
            <a:pPr marL="742950" indent="-742950">
              <a:buNone/>
            </a:pPr>
            <a:endParaRPr lang="es-AR" sz="1800" b="1" dirty="0" smtClean="0"/>
          </a:p>
          <a:p>
            <a:pPr marL="742950" indent="-742950">
              <a:buNone/>
            </a:pPr>
            <a:r>
              <a:rPr lang="es-AR" sz="1800" b="1" dirty="0" err="1" smtClean="0"/>
              <a:t>ValuesController</a:t>
            </a:r>
            <a:endParaRPr lang="es-AR" sz="1800" b="1" dirty="0" smtClean="0"/>
          </a:p>
          <a:p>
            <a:pPr marL="742950" indent="-742950">
              <a:buNone/>
            </a:pPr>
            <a:r>
              <a:rPr lang="es-AR" sz="1800" b="1" dirty="0" err="1" smtClean="0"/>
              <a:t>Ej</a:t>
            </a:r>
            <a:r>
              <a:rPr lang="es-AR" sz="1800" b="1" dirty="0" smtClean="0"/>
              <a:t>: Reglas de ruteo:</a:t>
            </a:r>
          </a:p>
          <a:p>
            <a:pPr>
              <a:buNone/>
            </a:pPr>
            <a:r>
              <a:rPr lang="es-ES" sz="1800" dirty="0" smtClean="0">
                <a:solidFill>
                  <a:srgbClr val="FF0000"/>
                </a:solidFill>
              </a:rPr>
              <a:t> [</a:t>
            </a:r>
            <a:r>
              <a:rPr lang="es-ES" sz="1800" dirty="0" err="1" smtClean="0">
                <a:solidFill>
                  <a:srgbClr val="FF0000"/>
                </a:solidFill>
              </a:rPr>
              <a:t>Route</a:t>
            </a:r>
            <a:r>
              <a:rPr lang="es-ES" sz="1800" dirty="0" smtClean="0">
                <a:solidFill>
                  <a:srgbClr val="FF0000"/>
                </a:solidFill>
              </a:rPr>
              <a:t>("api/[</a:t>
            </a:r>
            <a:r>
              <a:rPr lang="es-ES" sz="1800" dirty="0" err="1" smtClean="0">
                <a:solidFill>
                  <a:srgbClr val="FF0000"/>
                </a:solidFill>
              </a:rPr>
              <a:t>controller</a:t>
            </a:r>
            <a:r>
              <a:rPr lang="es-ES" sz="1800" dirty="0" smtClean="0">
                <a:solidFill>
                  <a:srgbClr val="FF0000"/>
                </a:solidFill>
              </a:rPr>
              <a:t>]")]</a:t>
            </a:r>
          </a:p>
          <a:p>
            <a:pPr>
              <a:buNone/>
            </a:pPr>
            <a:r>
              <a:rPr lang="es-ES" sz="1800" dirty="0" smtClean="0">
                <a:solidFill>
                  <a:srgbClr val="FF0000"/>
                </a:solidFill>
              </a:rPr>
              <a:t>    [</a:t>
            </a:r>
            <a:r>
              <a:rPr lang="es-ES" sz="1800" dirty="0" err="1" smtClean="0">
                <a:solidFill>
                  <a:srgbClr val="FF0000"/>
                </a:solidFill>
              </a:rPr>
              <a:t>ApiController</a:t>
            </a:r>
            <a:r>
              <a:rPr lang="es-ES" sz="1800" dirty="0" smtClean="0">
                <a:solidFill>
                  <a:srgbClr val="FF0000"/>
                </a:solidFill>
              </a:rPr>
              <a:t>]</a:t>
            </a:r>
          </a:p>
          <a:p>
            <a:pPr>
              <a:buNone/>
            </a:pPr>
            <a:r>
              <a:rPr lang="es-ES" sz="1800" dirty="0" smtClean="0"/>
              <a:t>    </a:t>
            </a:r>
            <a:r>
              <a:rPr lang="es-ES" sz="1800" dirty="0" err="1" smtClean="0"/>
              <a:t>public</a:t>
            </a:r>
            <a:r>
              <a:rPr lang="es-ES" sz="1800" dirty="0" smtClean="0"/>
              <a:t> </a:t>
            </a:r>
            <a:r>
              <a:rPr lang="es-ES" sz="1800" dirty="0" err="1" smtClean="0"/>
              <a:t>class</a:t>
            </a:r>
            <a:r>
              <a:rPr lang="es-ES" sz="1800" dirty="0" smtClean="0"/>
              <a:t> </a:t>
            </a:r>
            <a:r>
              <a:rPr lang="es-ES" sz="1800" dirty="0" err="1" smtClean="0"/>
              <a:t>ValuesController:ControllerBase</a:t>
            </a:r>
            <a:endParaRPr lang="es-ES" sz="1800" dirty="0" smtClean="0"/>
          </a:p>
          <a:p>
            <a:pPr>
              <a:buNone/>
            </a:pPr>
            <a:r>
              <a:rPr lang="es-ES" sz="1800" dirty="0" smtClean="0"/>
              <a:t>    {</a:t>
            </a:r>
          </a:p>
          <a:p>
            <a:pPr>
              <a:buNone/>
            </a:pPr>
            <a:r>
              <a:rPr lang="es-ES" sz="1800" dirty="0" smtClean="0"/>
              <a:t>        // GET api/</a:t>
            </a:r>
            <a:r>
              <a:rPr lang="es-ES" sz="1800" dirty="0" err="1" smtClean="0"/>
              <a:t>values</a:t>
            </a:r>
            <a:endParaRPr lang="es-ES" sz="1800" dirty="0" smtClean="0"/>
          </a:p>
          <a:p>
            <a:pPr>
              <a:buNone/>
            </a:pPr>
            <a:r>
              <a:rPr lang="es-ES" sz="1800" dirty="0" smtClean="0">
                <a:solidFill>
                  <a:srgbClr val="FF0000"/>
                </a:solidFill>
              </a:rPr>
              <a:t>        [</a:t>
            </a:r>
            <a:r>
              <a:rPr lang="es-ES" sz="1800" dirty="0" err="1" smtClean="0">
                <a:solidFill>
                  <a:srgbClr val="FF0000"/>
                </a:solidFill>
              </a:rPr>
              <a:t>HttpGet</a:t>
            </a:r>
            <a:r>
              <a:rPr lang="es-ES" sz="1800" dirty="0" smtClean="0">
                <a:solidFill>
                  <a:srgbClr val="FF0000"/>
                </a:solidFill>
              </a:rPr>
              <a:t>]</a:t>
            </a:r>
          </a:p>
          <a:p>
            <a:pPr>
              <a:buNone/>
            </a:pPr>
            <a:r>
              <a:rPr lang="es-ES" sz="1800" dirty="0" smtClean="0"/>
              <a:t>        </a:t>
            </a:r>
            <a:r>
              <a:rPr lang="es-ES" sz="1800" dirty="0" err="1" smtClean="0"/>
              <a:t>public</a:t>
            </a:r>
            <a:r>
              <a:rPr lang="es-ES" sz="1800" dirty="0" smtClean="0"/>
              <a:t> </a:t>
            </a:r>
            <a:r>
              <a:rPr lang="es-ES" sz="1800" dirty="0" err="1" smtClean="0"/>
              <a:t>ActionResult</a:t>
            </a:r>
            <a:r>
              <a:rPr lang="es-ES" sz="1800" dirty="0" smtClean="0"/>
              <a:t>&lt;</a:t>
            </a:r>
            <a:r>
              <a:rPr lang="es-ES" sz="1800" dirty="0" err="1" smtClean="0"/>
              <a:t>IEnumerable</a:t>
            </a:r>
            <a:r>
              <a:rPr lang="es-ES" sz="1800" dirty="0" smtClean="0"/>
              <a:t>&lt;</a:t>
            </a:r>
            <a:r>
              <a:rPr lang="es-ES" sz="1800" dirty="0" err="1" smtClean="0"/>
              <a:t>string</a:t>
            </a:r>
            <a:r>
              <a:rPr lang="es-ES" sz="1800" dirty="0" smtClean="0"/>
              <a:t>&gt;&gt; </a:t>
            </a:r>
            <a:r>
              <a:rPr lang="es-ES" sz="1800" dirty="0" err="1" smtClean="0"/>
              <a:t>Get</a:t>
            </a:r>
            <a:r>
              <a:rPr lang="es-ES" sz="1800" dirty="0" smtClean="0"/>
              <a:t>()</a:t>
            </a:r>
          </a:p>
          <a:p>
            <a:pPr>
              <a:buNone/>
            </a:pPr>
            <a:r>
              <a:rPr lang="es-ES" sz="1800" dirty="0" smtClean="0"/>
              <a:t>        {</a:t>
            </a:r>
          </a:p>
          <a:p>
            <a:pPr>
              <a:buNone/>
            </a:pPr>
            <a:r>
              <a:rPr lang="en-US" sz="1800" dirty="0" smtClean="0"/>
              <a:t>            return new string[] { "value1","value2" };</a:t>
            </a:r>
          </a:p>
          <a:p>
            <a:pPr>
              <a:buNone/>
            </a:pPr>
            <a:r>
              <a:rPr lang="es-ES" sz="1800" dirty="0" smtClean="0"/>
              <a:t>        }</a:t>
            </a:r>
            <a:endParaRPr lang="es-AR" sz="1800" b="1" dirty="0" smtClean="0"/>
          </a:p>
          <a:p>
            <a:pPr marL="742950" indent="-742950">
              <a:buNone/>
            </a:pPr>
            <a:endParaRPr lang="es-AR" sz="1800" b="1" dirty="0" smtClean="0"/>
          </a:p>
          <a:p>
            <a:pPr marL="742950" indent="-742950">
              <a:buNone/>
            </a:pPr>
            <a:endParaRPr lang="es-AR" sz="1800" b="1" dirty="0" smtClean="0"/>
          </a:p>
          <a:p>
            <a:pPr marL="742950" indent="-742950">
              <a:buFont typeface="+mj-lt"/>
              <a:buAutoNum type="arabicPeriod"/>
            </a:pPr>
            <a:endParaRPr lang="es-ES" sz="1800"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lvl="0"/>
            <a:r>
              <a:rPr lang="en-US" sz="4800" b="1" dirty="0" smtClean="0"/>
              <a:t>.NET CORE 2.2</a:t>
            </a:r>
            <a:endParaRPr lang="es-ES" sz="4800" dirty="0"/>
          </a:p>
        </p:txBody>
      </p:sp>
      <p:sp>
        <p:nvSpPr>
          <p:cNvPr id="3" name="Content Placeholder 2"/>
          <p:cNvSpPr>
            <a:spLocks noGrp="1"/>
          </p:cNvSpPr>
          <p:nvPr>
            <p:ph type="body" sz="quarter" idx="13"/>
          </p:nvPr>
        </p:nvSpPr>
        <p:spPr>
          <a:xfrm>
            <a:off x="214282" y="1000108"/>
            <a:ext cx="8610600" cy="5643602"/>
          </a:xfrm>
          <a:prstGeom prst="rect">
            <a:avLst/>
          </a:prstGeom>
        </p:spPr>
        <p:txBody>
          <a:bodyPr/>
          <a:lstStyle/>
          <a:p>
            <a:endParaRPr lang="es-AR" sz="2400" b="1" dirty="0" smtClean="0"/>
          </a:p>
          <a:p>
            <a:r>
              <a:rPr lang="es-AR" sz="2400" b="1" dirty="0" err="1" smtClean="0"/>
              <a:t>Carácterísticas</a:t>
            </a:r>
            <a:r>
              <a:rPr lang="es-AR" sz="2400" b="1" dirty="0" smtClean="0"/>
              <a:t> principales de NET </a:t>
            </a:r>
            <a:r>
              <a:rPr lang="es-AR" sz="2400" b="1" dirty="0" err="1" smtClean="0"/>
              <a:t>Core</a:t>
            </a:r>
            <a:endParaRPr lang="es-ES" sz="2400" b="1" dirty="0" smtClean="0"/>
          </a:p>
          <a:p>
            <a:r>
              <a:rPr lang="es-AR" sz="2400" b="1" dirty="0" smtClean="0"/>
              <a:t>Interoperabilidad entre </a:t>
            </a:r>
            <a:r>
              <a:rPr lang="es-AR" sz="2400" b="1" dirty="0" err="1" smtClean="0"/>
              <a:t>frameworks</a:t>
            </a:r>
            <a:r>
              <a:rPr lang="es-AR" sz="2400" b="1" dirty="0" smtClean="0"/>
              <a:t> .NET</a:t>
            </a:r>
            <a:endParaRPr lang="es-ES" sz="2400" b="1" dirty="0" smtClean="0"/>
          </a:p>
          <a:p>
            <a:r>
              <a:rPr lang="es-AR" sz="2400" b="1" dirty="0" smtClean="0"/>
              <a:t>Estructura de un proyecto .NET </a:t>
            </a:r>
            <a:r>
              <a:rPr lang="es-AR" sz="2400" b="1" dirty="0" err="1" smtClean="0"/>
              <a:t>Core</a:t>
            </a:r>
            <a:endParaRPr lang="es-ES" sz="2400" b="1" dirty="0" smtClean="0"/>
          </a:p>
          <a:p>
            <a:r>
              <a:rPr lang="es-AR" sz="2400" b="1" dirty="0" smtClean="0"/>
              <a:t>Clase </a:t>
            </a:r>
            <a:r>
              <a:rPr lang="es-AR" sz="2400" b="1" dirty="0" err="1" smtClean="0"/>
              <a:t>Startup.cs</a:t>
            </a:r>
            <a:r>
              <a:rPr lang="es-AR" sz="2400" b="1" dirty="0" smtClean="0"/>
              <a:t>: constructor y métodos </a:t>
            </a:r>
            <a:r>
              <a:rPr lang="es-AR" sz="2400" b="1" dirty="0" err="1" smtClean="0"/>
              <a:t>ConfigureServices</a:t>
            </a:r>
            <a:r>
              <a:rPr lang="es-AR" sz="2400" b="1" dirty="0" smtClean="0"/>
              <a:t>(), Configure(), </a:t>
            </a:r>
            <a:r>
              <a:rPr lang="es-AR" sz="2400" b="1" dirty="0" err="1" smtClean="0"/>
              <a:t>Run</a:t>
            </a:r>
            <a:r>
              <a:rPr lang="es-AR" sz="2400" b="1" dirty="0" smtClean="0"/>
              <a:t>()</a:t>
            </a:r>
            <a:endParaRPr lang="es-ES" sz="2400" b="1" dirty="0" smtClean="0"/>
          </a:p>
          <a:p>
            <a:r>
              <a:rPr lang="es-AR" sz="2400" b="1" dirty="0" smtClean="0"/>
              <a:t>Archivos de configuración </a:t>
            </a:r>
            <a:r>
              <a:rPr lang="es-AR" sz="2400" b="1" dirty="0" err="1" smtClean="0"/>
              <a:t>Json</a:t>
            </a:r>
            <a:endParaRPr lang="es-ES" sz="2400" b="1" dirty="0" smtClean="0"/>
          </a:p>
          <a:p>
            <a:r>
              <a:rPr lang="es-AR" sz="2400" b="1" dirty="0" smtClean="0"/>
              <a:t>Conceptos básicos de inyección de dependencia</a:t>
            </a:r>
            <a:endParaRPr lang="es-ES" sz="2400" b="1" dirty="0" smtClean="0"/>
          </a:p>
          <a:p>
            <a:r>
              <a:rPr lang="es-AR" sz="2400" b="1" dirty="0" smtClean="0"/>
              <a:t>Configurar un middleware agregando servicios existentes</a:t>
            </a:r>
            <a:endParaRPr lang="es-ES" sz="2400" b="1" dirty="0" smtClean="0"/>
          </a:p>
          <a:p>
            <a:r>
              <a:rPr lang="es-AR" sz="2400" b="1" dirty="0" smtClean="0"/>
              <a:t>Configurar un middleware agregando servicios propios</a:t>
            </a:r>
            <a:endParaRPr lang="es-ES" sz="2400" b="1" dirty="0" smtClean="0"/>
          </a:p>
          <a:p>
            <a:pPr marL="742950" indent="-742950">
              <a:buNone/>
            </a:pPr>
            <a:endParaRPr lang="es-AR" sz="24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800" b="1" dirty="0" smtClean="0"/>
              <a:t>Ejemplo Web api </a:t>
            </a:r>
            <a:r>
              <a:rPr lang="es-ES" sz="4800" b="1" dirty="0" err="1" smtClean="0"/>
              <a:t>Core</a:t>
            </a:r>
            <a:endParaRPr lang="es-ES" sz="4800" b="1" dirty="0" smtClean="0"/>
          </a:p>
        </p:txBody>
      </p:sp>
      <p:sp>
        <p:nvSpPr>
          <p:cNvPr id="3" name="Content Placeholder 2"/>
          <p:cNvSpPr>
            <a:spLocks noGrp="1"/>
          </p:cNvSpPr>
          <p:nvPr>
            <p:ph type="body" sz="quarter" idx="13"/>
          </p:nvPr>
        </p:nvSpPr>
        <p:spPr>
          <a:xfrm>
            <a:off x="0" y="1143000"/>
            <a:ext cx="9144000" cy="5257800"/>
          </a:xfrm>
          <a:prstGeom prst="rect">
            <a:avLst/>
          </a:prstGeom>
        </p:spPr>
        <p:txBody>
          <a:bodyPr/>
          <a:lstStyle/>
          <a:p>
            <a:pPr marL="742950" indent="-742950">
              <a:buNone/>
            </a:pPr>
            <a:r>
              <a:rPr lang="es-AR" sz="3200" b="1" dirty="0" err="1" smtClean="0"/>
              <a:t>Eejcutar</a:t>
            </a:r>
            <a:r>
              <a:rPr lang="es-AR" sz="3200" b="1" dirty="0" smtClean="0"/>
              <a:t>,</a:t>
            </a:r>
          </a:p>
          <a:p>
            <a:pPr marL="742950" indent="-742950">
              <a:buNone/>
            </a:pPr>
            <a:r>
              <a:rPr lang="es-AR" sz="3200" b="1" dirty="0" smtClean="0"/>
              <a:t>Resultado</a:t>
            </a:r>
          </a:p>
          <a:p>
            <a:pPr marL="742950" indent="-742950">
              <a:buNone/>
            </a:pPr>
            <a:endParaRPr lang="es-AR" sz="1200" b="1" dirty="0" smtClean="0"/>
          </a:p>
          <a:p>
            <a:pPr marL="742950" indent="-742950">
              <a:buFont typeface="+mj-lt"/>
              <a:buAutoNum type="arabicPeriod"/>
            </a:pPr>
            <a:endParaRPr lang="es-ES" sz="3200" dirty="0" smtClean="0"/>
          </a:p>
        </p:txBody>
      </p:sp>
      <p:pic>
        <p:nvPicPr>
          <p:cNvPr id="3074" name="Picture 2"/>
          <p:cNvPicPr>
            <a:picLocks noChangeAspect="1" noChangeArrowheads="1"/>
          </p:cNvPicPr>
          <p:nvPr/>
        </p:nvPicPr>
        <p:blipFill>
          <a:blip r:embed="rId3"/>
          <a:srcRect/>
          <a:stretch>
            <a:fillRect/>
          </a:stretch>
        </p:blipFill>
        <p:spPr bwMode="auto">
          <a:xfrm>
            <a:off x="1714480" y="3000372"/>
            <a:ext cx="5795989" cy="2183797"/>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800" b="1" dirty="0" smtClean="0"/>
              <a:t>Ejemplo Web api </a:t>
            </a:r>
            <a:r>
              <a:rPr lang="es-ES" sz="4800" b="1" dirty="0" err="1" smtClean="0"/>
              <a:t>Core</a:t>
            </a:r>
            <a:endParaRPr lang="es-ES" sz="4800" b="1" dirty="0" smtClean="0"/>
          </a:p>
        </p:txBody>
      </p:sp>
      <p:sp>
        <p:nvSpPr>
          <p:cNvPr id="3" name="Content Placeholder 2"/>
          <p:cNvSpPr>
            <a:spLocks noGrp="1"/>
          </p:cNvSpPr>
          <p:nvPr>
            <p:ph type="body" sz="quarter" idx="13"/>
          </p:nvPr>
        </p:nvSpPr>
        <p:spPr>
          <a:xfrm>
            <a:off x="0" y="1143000"/>
            <a:ext cx="9144000" cy="5257800"/>
          </a:xfrm>
          <a:prstGeom prst="rect">
            <a:avLst/>
          </a:prstGeom>
        </p:spPr>
        <p:txBody>
          <a:bodyPr/>
          <a:lstStyle/>
          <a:p>
            <a:pPr marL="742950" indent="-742950">
              <a:buNone/>
            </a:pPr>
            <a:r>
              <a:rPr lang="es-AR" sz="3200" b="1" dirty="0" smtClean="0"/>
              <a:t>Ejecutar con valor</a:t>
            </a:r>
          </a:p>
          <a:p>
            <a:pPr marL="742950" indent="-742950">
              <a:buNone/>
            </a:pPr>
            <a:endParaRPr lang="es-AR" sz="1200" b="1" dirty="0" smtClean="0"/>
          </a:p>
          <a:p>
            <a:pPr marL="742950" indent="-742950">
              <a:buFont typeface="+mj-lt"/>
              <a:buAutoNum type="arabicPeriod"/>
            </a:pPr>
            <a:endParaRPr lang="es-ES" sz="3200" dirty="0" smtClean="0"/>
          </a:p>
        </p:txBody>
      </p:sp>
      <p:pic>
        <p:nvPicPr>
          <p:cNvPr id="4098" name="Picture 2"/>
          <p:cNvPicPr>
            <a:picLocks noChangeAspect="1" noChangeArrowheads="1"/>
          </p:cNvPicPr>
          <p:nvPr/>
        </p:nvPicPr>
        <p:blipFill>
          <a:blip r:embed="rId3"/>
          <a:srcRect/>
          <a:stretch>
            <a:fillRect/>
          </a:stretch>
        </p:blipFill>
        <p:spPr bwMode="auto">
          <a:xfrm>
            <a:off x="1571604" y="2662238"/>
            <a:ext cx="4738709" cy="2090225"/>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800" b="1" dirty="0" smtClean="0"/>
              <a:t>Ejemplo Web api </a:t>
            </a:r>
            <a:r>
              <a:rPr lang="es-ES" sz="4800" b="1" dirty="0" err="1" smtClean="0"/>
              <a:t>Core</a:t>
            </a:r>
            <a:endParaRPr lang="es-ES" sz="4800" b="1" dirty="0" smtClean="0"/>
          </a:p>
        </p:txBody>
      </p:sp>
      <p:sp>
        <p:nvSpPr>
          <p:cNvPr id="3" name="Content Placeholder 2"/>
          <p:cNvSpPr>
            <a:spLocks noGrp="1"/>
          </p:cNvSpPr>
          <p:nvPr>
            <p:ph type="body" sz="quarter" idx="13"/>
          </p:nvPr>
        </p:nvSpPr>
        <p:spPr>
          <a:xfrm>
            <a:off x="0" y="1143000"/>
            <a:ext cx="9144000" cy="5257800"/>
          </a:xfrm>
          <a:prstGeom prst="rect">
            <a:avLst/>
          </a:prstGeom>
        </p:spPr>
        <p:txBody>
          <a:bodyPr/>
          <a:lstStyle/>
          <a:p>
            <a:pPr marL="742950" indent="-742950">
              <a:buAutoNum type="arabicPeriod"/>
            </a:pPr>
            <a:r>
              <a:rPr lang="es-AR" sz="2000" b="1" dirty="0" smtClean="0"/>
              <a:t>Crear Carpeta </a:t>
            </a:r>
            <a:r>
              <a:rPr lang="es-AR" sz="2000" b="1" dirty="0" err="1" smtClean="0"/>
              <a:t>Models</a:t>
            </a:r>
            <a:endParaRPr lang="es-AR" sz="2000" b="1" dirty="0" smtClean="0"/>
          </a:p>
          <a:p>
            <a:pPr marL="742950" indent="-742950">
              <a:buAutoNum type="arabicPeriod"/>
            </a:pPr>
            <a:r>
              <a:rPr lang="es-AR" sz="2000" b="1" dirty="0" smtClean="0"/>
              <a:t>Crear Clase Amigo</a:t>
            </a:r>
          </a:p>
          <a:p>
            <a:pPr>
              <a:buNone/>
            </a:pPr>
            <a:endParaRPr lang="es-ES" sz="2000" b="1" dirty="0" smtClean="0"/>
          </a:p>
          <a:p>
            <a:pPr>
              <a:buNone/>
            </a:pPr>
            <a:r>
              <a:rPr lang="es-ES" sz="2000" b="1" dirty="0" err="1" smtClean="0"/>
              <a:t>namespace</a:t>
            </a:r>
            <a:r>
              <a:rPr lang="es-ES" sz="2000" b="1" dirty="0" smtClean="0"/>
              <a:t> </a:t>
            </a:r>
            <a:r>
              <a:rPr lang="es-ES" sz="2000" b="1" dirty="0" err="1" smtClean="0"/>
              <a:t>webApi_Amigos.Models</a:t>
            </a:r>
            <a:endParaRPr lang="es-ES" sz="2000" b="1" dirty="0" smtClean="0"/>
          </a:p>
          <a:p>
            <a:pPr>
              <a:buNone/>
            </a:pPr>
            <a:r>
              <a:rPr lang="es-ES" sz="2000" b="1" dirty="0" smtClean="0"/>
              <a:t>{</a:t>
            </a:r>
          </a:p>
          <a:p>
            <a:pPr>
              <a:buNone/>
            </a:pPr>
            <a:r>
              <a:rPr lang="es-ES" sz="2000" b="1" dirty="0" smtClean="0"/>
              <a:t>    </a:t>
            </a:r>
            <a:r>
              <a:rPr lang="es-ES" sz="2000" b="1" dirty="0" err="1" smtClean="0"/>
              <a:t>public</a:t>
            </a:r>
            <a:r>
              <a:rPr lang="es-ES" sz="2000" b="1" dirty="0" smtClean="0"/>
              <a:t> </a:t>
            </a:r>
            <a:r>
              <a:rPr lang="es-ES" sz="2000" b="1" dirty="0" err="1" smtClean="0"/>
              <a:t>class</a:t>
            </a:r>
            <a:r>
              <a:rPr lang="es-ES" sz="2000" b="1" dirty="0" smtClean="0"/>
              <a:t> Amigo</a:t>
            </a:r>
          </a:p>
          <a:p>
            <a:pPr>
              <a:buNone/>
            </a:pPr>
            <a:r>
              <a:rPr lang="es-ES" sz="2000" b="1" dirty="0" smtClean="0"/>
              <a:t>    {</a:t>
            </a:r>
          </a:p>
          <a:p>
            <a:pPr>
              <a:buNone/>
            </a:pPr>
            <a:r>
              <a:rPr lang="en-US" sz="2000" b="1" dirty="0" smtClean="0"/>
              <a:t>        public </a:t>
            </a:r>
            <a:r>
              <a:rPr lang="en-US" sz="2000" b="1" dirty="0" err="1" smtClean="0"/>
              <a:t>int</a:t>
            </a:r>
            <a:r>
              <a:rPr lang="en-US" sz="2000" b="1" dirty="0" smtClean="0"/>
              <a:t> ID { get; set; }</a:t>
            </a:r>
          </a:p>
          <a:p>
            <a:pPr>
              <a:buNone/>
            </a:pPr>
            <a:r>
              <a:rPr lang="en-US" sz="2000" b="1" dirty="0" smtClean="0"/>
              <a:t>        public string </a:t>
            </a:r>
            <a:r>
              <a:rPr lang="en-US" sz="2000" b="1" dirty="0" err="1" smtClean="0"/>
              <a:t>Apellido</a:t>
            </a:r>
            <a:r>
              <a:rPr lang="en-US" sz="2000" b="1" dirty="0" smtClean="0"/>
              <a:t> { get; set; }</a:t>
            </a:r>
          </a:p>
          <a:p>
            <a:pPr>
              <a:buNone/>
            </a:pPr>
            <a:r>
              <a:rPr lang="en-US" sz="2000" b="1" dirty="0" smtClean="0"/>
              <a:t>        public string </a:t>
            </a:r>
            <a:r>
              <a:rPr lang="en-US" sz="2000" b="1" dirty="0" err="1" smtClean="0"/>
              <a:t>Nombre</a:t>
            </a:r>
            <a:r>
              <a:rPr lang="en-US" sz="2000" b="1" dirty="0" smtClean="0"/>
              <a:t> { get; set; }</a:t>
            </a:r>
          </a:p>
          <a:p>
            <a:pPr>
              <a:buNone/>
            </a:pPr>
            <a:r>
              <a:rPr lang="es-ES" sz="2000" b="1" dirty="0" smtClean="0"/>
              <a:t>    }</a:t>
            </a:r>
          </a:p>
          <a:p>
            <a:pPr>
              <a:buNone/>
            </a:pPr>
            <a:r>
              <a:rPr lang="es-ES" sz="2000" b="1" dirty="0" smtClean="0"/>
              <a:t>}</a:t>
            </a:r>
            <a:endParaRPr lang="es-AR" sz="2000" b="1" dirty="0" smtClean="0"/>
          </a:p>
          <a:p>
            <a:pPr marL="742950" indent="-742950">
              <a:buNone/>
            </a:pPr>
            <a:endParaRPr lang="es-AR" sz="2000" b="1" dirty="0" smtClean="0"/>
          </a:p>
          <a:p>
            <a:pPr marL="742950" indent="-742950">
              <a:buFont typeface="+mj-lt"/>
              <a:buAutoNum type="arabicPeriod"/>
            </a:pPr>
            <a:endParaRPr lang="es-ES" sz="2000"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000" b="1" dirty="0" smtClean="0"/>
              <a:t>Instalar </a:t>
            </a:r>
            <a:r>
              <a:rPr lang="es-ES" sz="4000" b="1" dirty="0" err="1" smtClean="0"/>
              <a:t>EntityFrameworkCore</a:t>
            </a:r>
            <a:endParaRPr lang="es-ES" sz="4000" b="1" dirty="0" smtClean="0"/>
          </a:p>
        </p:txBody>
      </p:sp>
      <p:sp>
        <p:nvSpPr>
          <p:cNvPr id="3" name="Content Placeholder 2"/>
          <p:cNvSpPr>
            <a:spLocks noGrp="1"/>
          </p:cNvSpPr>
          <p:nvPr>
            <p:ph type="body" sz="quarter" idx="13"/>
          </p:nvPr>
        </p:nvSpPr>
        <p:spPr>
          <a:xfrm>
            <a:off x="0" y="1143000"/>
            <a:ext cx="9144000" cy="5257800"/>
          </a:xfrm>
          <a:prstGeom prst="rect">
            <a:avLst/>
          </a:prstGeom>
        </p:spPr>
        <p:txBody>
          <a:bodyPr/>
          <a:lstStyle/>
          <a:p>
            <a:pPr marL="742950" indent="-742950">
              <a:buNone/>
            </a:pPr>
            <a:endParaRPr lang="es-AR" sz="2000" b="1" dirty="0" smtClean="0"/>
          </a:p>
          <a:p>
            <a:pPr marL="742950" indent="-742950">
              <a:buNone/>
            </a:pPr>
            <a:endParaRPr lang="es-AR" sz="2000" b="1" dirty="0" smtClean="0"/>
          </a:p>
          <a:p>
            <a:pPr marL="742950" indent="-742950">
              <a:buNone/>
            </a:pPr>
            <a:endParaRPr lang="es-ES" sz="2000" dirty="0" smtClean="0"/>
          </a:p>
        </p:txBody>
      </p:sp>
      <p:pic>
        <p:nvPicPr>
          <p:cNvPr id="1026" name="Picture 2"/>
          <p:cNvPicPr>
            <a:picLocks noChangeAspect="1" noChangeArrowheads="1"/>
          </p:cNvPicPr>
          <p:nvPr/>
        </p:nvPicPr>
        <p:blipFill>
          <a:blip r:embed="rId3"/>
          <a:srcRect/>
          <a:stretch>
            <a:fillRect/>
          </a:stretch>
        </p:blipFill>
        <p:spPr bwMode="auto">
          <a:xfrm>
            <a:off x="500034" y="2643182"/>
            <a:ext cx="7858148" cy="1752600"/>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000" b="1" dirty="0" smtClean="0"/>
              <a:t>Usar </a:t>
            </a:r>
            <a:r>
              <a:rPr lang="es-ES" sz="4000" b="1" dirty="0" err="1" smtClean="0"/>
              <a:t>EntityFrameworkCore</a:t>
            </a:r>
            <a:endParaRPr lang="es-ES" sz="4000" b="1" dirty="0" smtClean="0"/>
          </a:p>
        </p:txBody>
      </p:sp>
      <p:sp>
        <p:nvSpPr>
          <p:cNvPr id="3" name="Content Placeholder 2"/>
          <p:cNvSpPr>
            <a:spLocks noGrp="1"/>
          </p:cNvSpPr>
          <p:nvPr>
            <p:ph type="body" sz="quarter" idx="13"/>
          </p:nvPr>
        </p:nvSpPr>
        <p:spPr>
          <a:xfrm>
            <a:off x="0" y="1143000"/>
            <a:ext cx="9144000" cy="5257800"/>
          </a:xfrm>
          <a:prstGeom prst="rect">
            <a:avLst/>
          </a:prstGeom>
        </p:spPr>
        <p:txBody>
          <a:bodyPr/>
          <a:lstStyle/>
          <a:p>
            <a:pPr marL="742950" indent="-742950">
              <a:buNone/>
            </a:pPr>
            <a:r>
              <a:rPr lang="es-AR" sz="2000" b="1" dirty="0" smtClean="0"/>
              <a:t>Crear contexto:</a:t>
            </a:r>
          </a:p>
          <a:p>
            <a:pPr>
              <a:buNone/>
            </a:pPr>
            <a:r>
              <a:rPr lang="es-ES" sz="2000" dirty="0" err="1" smtClean="0">
                <a:solidFill>
                  <a:srgbClr val="FF0000"/>
                </a:solidFill>
              </a:rPr>
              <a:t>using</a:t>
            </a:r>
            <a:r>
              <a:rPr lang="es-ES" sz="2000" dirty="0" smtClean="0">
                <a:solidFill>
                  <a:srgbClr val="FF0000"/>
                </a:solidFill>
              </a:rPr>
              <a:t> </a:t>
            </a:r>
            <a:r>
              <a:rPr lang="es-ES" sz="2000" dirty="0" err="1" smtClean="0">
                <a:solidFill>
                  <a:srgbClr val="FF0000"/>
                </a:solidFill>
              </a:rPr>
              <a:t>Microsoft.EntityFrameworkCore</a:t>
            </a:r>
            <a:r>
              <a:rPr lang="es-ES" sz="2000" dirty="0" smtClean="0">
                <a:solidFill>
                  <a:srgbClr val="FF0000"/>
                </a:solidFill>
              </a:rPr>
              <a:t>;</a:t>
            </a:r>
          </a:p>
          <a:p>
            <a:pPr>
              <a:buNone/>
            </a:pPr>
            <a:r>
              <a:rPr lang="es-ES" sz="2000" dirty="0" err="1" smtClean="0"/>
              <a:t>using</a:t>
            </a:r>
            <a:r>
              <a:rPr lang="es-ES" sz="2000" dirty="0" smtClean="0"/>
              <a:t> </a:t>
            </a:r>
            <a:r>
              <a:rPr lang="es-ES" sz="2000" dirty="0" err="1" smtClean="0"/>
              <a:t>System</a:t>
            </a:r>
            <a:r>
              <a:rPr lang="es-ES" sz="2000" dirty="0" smtClean="0"/>
              <a:t>;</a:t>
            </a:r>
          </a:p>
          <a:p>
            <a:pPr>
              <a:buNone/>
            </a:pPr>
            <a:r>
              <a:rPr lang="es-ES" sz="2000" dirty="0" err="1" smtClean="0"/>
              <a:t>using</a:t>
            </a:r>
            <a:r>
              <a:rPr lang="es-ES" sz="2000" dirty="0" smtClean="0"/>
              <a:t> </a:t>
            </a:r>
            <a:r>
              <a:rPr lang="es-ES" sz="2000" dirty="0" err="1" smtClean="0"/>
              <a:t>System.Collections.Generic</a:t>
            </a:r>
            <a:r>
              <a:rPr lang="es-ES" sz="2000" dirty="0" smtClean="0"/>
              <a:t>;</a:t>
            </a:r>
          </a:p>
          <a:p>
            <a:pPr>
              <a:buNone/>
            </a:pPr>
            <a:r>
              <a:rPr lang="es-ES" sz="2000" dirty="0" err="1" smtClean="0"/>
              <a:t>using</a:t>
            </a:r>
            <a:r>
              <a:rPr lang="es-ES" sz="2000" dirty="0" smtClean="0"/>
              <a:t> </a:t>
            </a:r>
            <a:r>
              <a:rPr lang="es-ES" sz="2000" dirty="0" err="1" smtClean="0"/>
              <a:t>System.Linq</a:t>
            </a:r>
            <a:r>
              <a:rPr lang="es-ES" sz="2000" dirty="0" smtClean="0"/>
              <a:t>;</a:t>
            </a:r>
          </a:p>
          <a:p>
            <a:pPr>
              <a:buNone/>
            </a:pPr>
            <a:r>
              <a:rPr lang="es-ES" sz="2000" dirty="0" err="1" smtClean="0"/>
              <a:t>using</a:t>
            </a:r>
            <a:r>
              <a:rPr lang="es-ES" sz="2000" dirty="0" smtClean="0"/>
              <a:t> </a:t>
            </a:r>
            <a:r>
              <a:rPr lang="es-ES" sz="2000" dirty="0" err="1" smtClean="0"/>
              <a:t>System.Threading.Tasks</a:t>
            </a:r>
            <a:r>
              <a:rPr lang="es-ES" sz="2000" dirty="0" smtClean="0"/>
              <a:t>;</a:t>
            </a:r>
          </a:p>
          <a:p>
            <a:pPr>
              <a:buNone/>
            </a:pPr>
            <a:endParaRPr lang="es-ES" sz="2000" dirty="0" smtClean="0"/>
          </a:p>
          <a:p>
            <a:pPr>
              <a:buNone/>
            </a:pPr>
            <a:r>
              <a:rPr lang="es-ES" sz="2000" dirty="0" err="1" smtClean="0"/>
              <a:t>namespace</a:t>
            </a:r>
            <a:r>
              <a:rPr lang="es-ES" sz="2000" dirty="0" smtClean="0"/>
              <a:t> </a:t>
            </a:r>
            <a:r>
              <a:rPr lang="es-ES" sz="2000" dirty="0" err="1" smtClean="0"/>
              <a:t>webApi_Amigos.Models</a:t>
            </a:r>
            <a:endParaRPr lang="es-ES" sz="2000" dirty="0" smtClean="0"/>
          </a:p>
          <a:p>
            <a:pPr>
              <a:buNone/>
            </a:pPr>
            <a:r>
              <a:rPr lang="es-ES" sz="2000" dirty="0" smtClean="0"/>
              <a:t>{</a:t>
            </a:r>
          </a:p>
          <a:p>
            <a:pPr>
              <a:buNone/>
            </a:pPr>
            <a:r>
              <a:rPr lang="es-ES" sz="2000" dirty="0" smtClean="0"/>
              <a:t>    </a:t>
            </a:r>
            <a:r>
              <a:rPr lang="es-ES" sz="2000" dirty="0" err="1" smtClean="0"/>
              <a:t>public</a:t>
            </a:r>
            <a:r>
              <a:rPr lang="es-ES" sz="2000" dirty="0" smtClean="0"/>
              <a:t> </a:t>
            </a:r>
            <a:r>
              <a:rPr lang="es-ES" sz="2000" dirty="0" err="1" smtClean="0"/>
              <a:t>class</a:t>
            </a:r>
            <a:r>
              <a:rPr lang="es-ES" sz="2000" dirty="0" smtClean="0"/>
              <a:t> </a:t>
            </a:r>
            <a:r>
              <a:rPr lang="es-ES" sz="2000" dirty="0" err="1" smtClean="0"/>
              <a:t>ApplicationDBContext:</a:t>
            </a:r>
            <a:r>
              <a:rPr lang="es-ES" sz="2000" dirty="0" err="1" smtClean="0">
                <a:solidFill>
                  <a:srgbClr val="FF0000"/>
                </a:solidFill>
              </a:rPr>
              <a:t>DbContext</a:t>
            </a:r>
            <a:endParaRPr lang="es-ES" sz="2000" dirty="0" smtClean="0">
              <a:solidFill>
                <a:srgbClr val="FF0000"/>
              </a:solidFill>
            </a:endParaRPr>
          </a:p>
          <a:p>
            <a:pPr>
              <a:buNone/>
            </a:pPr>
            <a:r>
              <a:rPr lang="es-ES" sz="2000" dirty="0" smtClean="0"/>
              <a:t>    {</a:t>
            </a:r>
          </a:p>
          <a:p>
            <a:pPr>
              <a:buNone/>
            </a:pPr>
            <a:endParaRPr lang="es-ES" sz="2000" dirty="0" smtClean="0"/>
          </a:p>
          <a:p>
            <a:pPr>
              <a:buNone/>
            </a:pPr>
            <a:r>
              <a:rPr lang="es-ES" sz="2000" dirty="0" smtClean="0"/>
              <a:t>    }</a:t>
            </a:r>
          </a:p>
          <a:p>
            <a:pPr>
              <a:buNone/>
            </a:pPr>
            <a:r>
              <a:rPr lang="es-ES" sz="2000" dirty="0" smtClean="0"/>
              <a:t>}</a:t>
            </a:r>
            <a:endParaRPr lang="es-AR" sz="2000" b="1" dirty="0" smtClean="0"/>
          </a:p>
          <a:p>
            <a:pPr marL="742950" indent="-742950">
              <a:buNone/>
            </a:pPr>
            <a:endParaRPr lang="es-AR" sz="2000" b="1" dirty="0" smtClean="0"/>
          </a:p>
          <a:p>
            <a:pPr marL="742950" indent="-742950">
              <a:buNone/>
            </a:pPr>
            <a:endParaRPr lang="es-AR" sz="2000" b="1" dirty="0" smtClean="0"/>
          </a:p>
          <a:p>
            <a:pPr marL="742950" indent="-742950">
              <a:buNone/>
            </a:pPr>
            <a:endParaRPr lang="es-ES" sz="2000"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000" b="1" dirty="0" smtClean="0"/>
              <a:t>Usar </a:t>
            </a:r>
            <a:r>
              <a:rPr lang="es-ES" sz="4000" b="1" dirty="0" err="1" smtClean="0"/>
              <a:t>EntityFramework</a:t>
            </a:r>
            <a:r>
              <a:rPr lang="es-ES" sz="4000" b="1" dirty="0" smtClean="0"/>
              <a:t> para datos</a:t>
            </a:r>
          </a:p>
        </p:txBody>
      </p:sp>
      <p:sp>
        <p:nvSpPr>
          <p:cNvPr id="3" name="Content Placeholder 2"/>
          <p:cNvSpPr>
            <a:spLocks noGrp="1"/>
          </p:cNvSpPr>
          <p:nvPr>
            <p:ph type="body" sz="quarter" idx="13"/>
          </p:nvPr>
        </p:nvSpPr>
        <p:spPr>
          <a:xfrm>
            <a:off x="0" y="1143000"/>
            <a:ext cx="9144000" cy="5257800"/>
          </a:xfrm>
          <a:prstGeom prst="rect">
            <a:avLst/>
          </a:prstGeom>
        </p:spPr>
        <p:txBody>
          <a:bodyPr/>
          <a:lstStyle/>
          <a:p>
            <a:pPr marL="742950" indent="-742950">
              <a:buNone/>
            </a:pPr>
            <a:r>
              <a:rPr lang="es-AR" sz="2000" b="1" dirty="0" smtClean="0"/>
              <a:t>Crear contexto:</a:t>
            </a:r>
          </a:p>
          <a:p>
            <a:pPr>
              <a:buNone/>
            </a:pPr>
            <a:r>
              <a:rPr lang="es-ES" sz="2000" dirty="0" err="1" smtClean="0"/>
              <a:t>using</a:t>
            </a:r>
            <a:r>
              <a:rPr lang="es-ES" sz="2000" dirty="0" smtClean="0"/>
              <a:t> </a:t>
            </a:r>
            <a:r>
              <a:rPr lang="es-ES" sz="2000" dirty="0" err="1" smtClean="0"/>
              <a:t>Microsoft.EntityFrameworkCore</a:t>
            </a:r>
            <a:r>
              <a:rPr lang="es-ES" sz="2000" dirty="0" smtClean="0"/>
              <a:t>;</a:t>
            </a:r>
          </a:p>
          <a:p>
            <a:pPr>
              <a:buNone/>
            </a:pPr>
            <a:r>
              <a:rPr lang="es-ES" sz="2000" dirty="0" err="1" smtClean="0"/>
              <a:t>using</a:t>
            </a:r>
            <a:r>
              <a:rPr lang="es-ES" sz="2000" dirty="0" smtClean="0"/>
              <a:t> </a:t>
            </a:r>
            <a:r>
              <a:rPr lang="es-ES" sz="2000" dirty="0" err="1" smtClean="0"/>
              <a:t>System</a:t>
            </a:r>
            <a:r>
              <a:rPr lang="es-ES" sz="2000" dirty="0" smtClean="0"/>
              <a:t>;</a:t>
            </a:r>
          </a:p>
          <a:p>
            <a:pPr>
              <a:buNone/>
            </a:pPr>
            <a:r>
              <a:rPr lang="es-ES" sz="2000" dirty="0" err="1" smtClean="0"/>
              <a:t>using</a:t>
            </a:r>
            <a:r>
              <a:rPr lang="es-ES" sz="2000" dirty="0" smtClean="0"/>
              <a:t> </a:t>
            </a:r>
            <a:r>
              <a:rPr lang="es-ES" sz="2000" dirty="0" err="1" smtClean="0"/>
              <a:t>System.Collections.Generic</a:t>
            </a:r>
            <a:r>
              <a:rPr lang="es-ES" sz="2000" dirty="0" smtClean="0"/>
              <a:t>;</a:t>
            </a:r>
          </a:p>
          <a:p>
            <a:pPr>
              <a:buNone/>
            </a:pPr>
            <a:r>
              <a:rPr lang="es-ES" sz="2000" dirty="0" err="1" smtClean="0"/>
              <a:t>using</a:t>
            </a:r>
            <a:r>
              <a:rPr lang="es-ES" sz="2000" dirty="0" smtClean="0"/>
              <a:t> </a:t>
            </a:r>
            <a:r>
              <a:rPr lang="es-ES" sz="2000" dirty="0" err="1" smtClean="0"/>
              <a:t>System.Linq</a:t>
            </a:r>
            <a:r>
              <a:rPr lang="es-ES" sz="2000" dirty="0" smtClean="0"/>
              <a:t>;</a:t>
            </a:r>
          </a:p>
          <a:p>
            <a:pPr>
              <a:buNone/>
            </a:pPr>
            <a:r>
              <a:rPr lang="es-ES" sz="2000" dirty="0" err="1" smtClean="0"/>
              <a:t>using</a:t>
            </a:r>
            <a:r>
              <a:rPr lang="es-ES" sz="2000" dirty="0" smtClean="0"/>
              <a:t> </a:t>
            </a:r>
            <a:r>
              <a:rPr lang="es-ES" sz="2000" dirty="0" err="1" smtClean="0"/>
              <a:t>System.Threading.Tasks</a:t>
            </a:r>
            <a:r>
              <a:rPr lang="es-ES" sz="2000" dirty="0" smtClean="0"/>
              <a:t>;</a:t>
            </a:r>
          </a:p>
          <a:p>
            <a:pPr>
              <a:buNone/>
            </a:pPr>
            <a:endParaRPr lang="es-ES" sz="2000" dirty="0" smtClean="0"/>
          </a:p>
          <a:p>
            <a:pPr>
              <a:buNone/>
            </a:pPr>
            <a:r>
              <a:rPr lang="es-ES" sz="2000" dirty="0" err="1" smtClean="0"/>
              <a:t>namespace</a:t>
            </a:r>
            <a:r>
              <a:rPr lang="es-ES" sz="2000" dirty="0" smtClean="0"/>
              <a:t> </a:t>
            </a:r>
            <a:r>
              <a:rPr lang="es-ES" sz="2000" dirty="0" err="1" smtClean="0"/>
              <a:t>webApi_Amigos.Models</a:t>
            </a:r>
            <a:endParaRPr lang="es-ES" sz="2000" dirty="0" smtClean="0"/>
          </a:p>
          <a:p>
            <a:pPr>
              <a:buNone/>
            </a:pPr>
            <a:r>
              <a:rPr lang="es-ES" sz="2000" dirty="0" smtClean="0"/>
              <a:t>{</a:t>
            </a:r>
          </a:p>
          <a:p>
            <a:pPr>
              <a:buNone/>
            </a:pPr>
            <a:r>
              <a:rPr lang="es-ES" sz="2000" dirty="0" smtClean="0"/>
              <a:t>    </a:t>
            </a:r>
            <a:r>
              <a:rPr lang="es-ES" sz="2000" dirty="0" err="1" smtClean="0"/>
              <a:t>public</a:t>
            </a:r>
            <a:r>
              <a:rPr lang="es-ES" sz="2000" dirty="0" smtClean="0"/>
              <a:t> </a:t>
            </a:r>
            <a:r>
              <a:rPr lang="es-ES" sz="2000" dirty="0" err="1" smtClean="0"/>
              <a:t>class</a:t>
            </a:r>
            <a:r>
              <a:rPr lang="es-ES" sz="2000" dirty="0" smtClean="0"/>
              <a:t> </a:t>
            </a:r>
            <a:r>
              <a:rPr lang="es-ES" sz="2000" dirty="0" err="1" smtClean="0"/>
              <a:t>ApplicationDBContext:DbContext</a:t>
            </a:r>
            <a:endParaRPr lang="es-ES" sz="2000" dirty="0" smtClean="0"/>
          </a:p>
          <a:p>
            <a:pPr>
              <a:buNone/>
            </a:pPr>
            <a:r>
              <a:rPr lang="es-ES" sz="2000" dirty="0" smtClean="0"/>
              <a:t>    {</a:t>
            </a:r>
          </a:p>
          <a:p>
            <a:pPr lvl="1">
              <a:buNone/>
            </a:pPr>
            <a:r>
              <a:rPr lang="es-ES" sz="1600" dirty="0" smtClean="0"/>
              <a:t>	</a:t>
            </a:r>
            <a:r>
              <a:rPr lang="es-ES" sz="1600" dirty="0" smtClean="0">
                <a:solidFill>
                  <a:srgbClr val="FF0000"/>
                </a:solidFill>
              </a:rPr>
              <a:t>  // para crear tabla Amigos</a:t>
            </a:r>
          </a:p>
          <a:p>
            <a:pPr lvl="1">
              <a:buNone/>
            </a:pPr>
            <a:r>
              <a:rPr lang="es-ES" sz="1600" dirty="0" smtClean="0">
                <a:solidFill>
                  <a:srgbClr val="FF0000"/>
                </a:solidFill>
              </a:rPr>
              <a:t>        </a:t>
            </a:r>
            <a:r>
              <a:rPr lang="es-ES" sz="1600" dirty="0" err="1" smtClean="0">
                <a:solidFill>
                  <a:srgbClr val="FF0000"/>
                </a:solidFill>
              </a:rPr>
              <a:t>public</a:t>
            </a:r>
            <a:r>
              <a:rPr lang="es-ES" sz="1600" dirty="0" smtClean="0">
                <a:solidFill>
                  <a:srgbClr val="FF0000"/>
                </a:solidFill>
              </a:rPr>
              <a:t> </a:t>
            </a:r>
            <a:r>
              <a:rPr lang="es-ES" sz="1600" dirty="0" err="1" smtClean="0">
                <a:solidFill>
                  <a:srgbClr val="FF0000"/>
                </a:solidFill>
              </a:rPr>
              <a:t>DbSet</a:t>
            </a:r>
            <a:r>
              <a:rPr lang="es-ES" sz="1600" dirty="0" smtClean="0">
                <a:solidFill>
                  <a:srgbClr val="FF0000"/>
                </a:solidFill>
              </a:rPr>
              <a:t>&lt;</a:t>
            </a:r>
            <a:r>
              <a:rPr lang="es-ES" sz="1600" dirty="0" err="1" smtClean="0">
                <a:solidFill>
                  <a:srgbClr val="FF0000"/>
                </a:solidFill>
              </a:rPr>
              <a:t>Models.Amigo</a:t>
            </a:r>
            <a:r>
              <a:rPr lang="es-ES" sz="1600" dirty="0" smtClean="0">
                <a:solidFill>
                  <a:srgbClr val="FF0000"/>
                </a:solidFill>
              </a:rPr>
              <a:t>&gt; Amigos { </a:t>
            </a:r>
            <a:r>
              <a:rPr lang="es-ES" sz="1600" dirty="0" err="1" smtClean="0">
                <a:solidFill>
                  <a:srgbClr val="FF0000"/>
                </a:solidFill>
              </a:rPr>
              <a:t>get</a:t>
            </a:r>
            <a:r>
              <a:rPr lang="es-ES" sz="1600" dirty="0" smtClean="0">
                <a:solidFill>
                  <a:srgbClr val="FF0000"/>
                </a:solidFill>
              </a:rPr>
              <a:t>; set; }</a:t>
            </a:r>
          </a:p>
          <a:p>
            <a:pPr>
              <a:buNone/>
            </a:pPr>
            <a:r>
              <a:rPr lang="es-ES" sz="2000" dirty="0" smtClean="0"/>
              <a:t>    }</a:t>
            </a:r>
          </a:p>
          <a:p>
            <a:pPr>
              <a:buNone/>
            </a:pPr>
            <a:r>
              <a:rPr lang="es-ES" sz="2000" dirty="0" smtClean="0"/>
              <a:t>}</a:t>
            </a:r>
            <a:endParaRPr lang="es-AR" sz="2000" b="1" dirty="0" smtClean="0"/>
          </a:p>
          <a:p>
            <a:pPr marL="742950" indent="-742950">
              <a:buNone/>
            </a:pPr>
            <a:endParaRPr lang="es-AR" sz="2000" b="1" dirty="0" smtClean="0"/>
          </a:p>
          <a:p>
            <a:pPr marL="742950" indent="-742950">
              <a:buNone/>
            </a:pPr>
            <a:endParaRPr lang="es-AR" sz="2000" b="1" dirty="0" smtClean="0"/>
          </a:p>
          <a:p>
            <a:pPr marL="742950" indent="-742950">
              <a:buNone/>
            </a:pPr>
            <a:endParaRPr lang="es-ES" sz="2000"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000" b="1" dirty="0" smtClean="0"/>
              <a:t>Usar </a:t>
            </a:r>
            <a:r>
              <a:rPr lang="es-ES" sz="4000" b="1" dirty="0" err="1" smtClean="0"/>
              <a:t>EntityFramework</a:t>
            </a:r>
            <a:r>
              <a:rPr lang="es-ES" sz="4000" b="1" dirty="0" smtClean="0"/>
              <a:t> para datos</a:t>
            </a:r>
          </a:p>
        </p:txBody>
      </p:sp>
      <p:sp>
        <p:nvSpPr>
          <p:cNvPr id="3" name="Content Placeholder 2"/>
          <p:cNvSpPr>
            <a:spLocks noGrp="1"/>
          </p:cNvSpPr>
          <p:nvPr>
            <p:ph type="body" sz="quarter" idx="13"/>
          </p:nvPr>
        </p:nvSpPr>
        <p:spPr>
          <a:xfrm>
            <a:off x="0" y="1143000"/>
            <a:ext cx="9144000" cy="5257800"/>
          </a:xfrm>
          <a:prstGeom prst="rect">
            <a:avLst/>
          </a:prstGeom>
        </p:spPr>
        <p:txBody>
          <a:bodyPr/>
          <a:lstStyle/>
          <a:p>
            <a:pPr>
              <a:buNone/>
            </a:pPr>
            <a:r>
              <a:rPr lang="es-ES" sz="2000" dirty="0" smtClean="0"/>
              <a:t>En clase </a:t>
            </a:r>
            <a:r>
              <a:rPr lang="es-ES" sz="2000" dirty="0" err="1" smtClean="0"/>
              <a:t>Startup</a:t>
            </a:r>
            <a:endParaRPr lang="es-ES" sz="2000" dirty="0" smtClean="0"/>
          </a:p>
          <a:p>
            <a:pPr>
              <a:buNone/>
            </a:pPr>
            <a:r>
              <a:rPr lang="es-ES" sz="2000" dirty="0" err="1" smtClean="0"/>
              <a:t>using</a:t>
            </a:r>
            <a:r>
              <a:rPr lang="es-ES" sz="2000" dirty="0" smtClean="0"/>
              <a:t> </a:t>
            </a:r>
            <a:r>
              <a:rPr lang="es-ES" sz="2000" dirty="0" err="1" smtClean="0"/>
              <a:t>Microsoft.EntityFrameworkCore</a:t>
            </a:r>
            <a:r>
              <a:rPr lang="es-ES" sz="2000" dirty="0" smtClean="0"/>
              <a:t>;</a:t>
            </a:r>
          </a:p>
          <a:p>
            <a:pPr>
              <a:buNone/>
            </a:pPr>
            <a:r>
              <a:rPr lang="es-ES" sz="2000" dirty="0" err="1" smtClean="0"/>
              <a:t>using</a:t>
            </a:r>
            <a:r>
              <a:rPr lang="es-ES" sz="2000" dirty="0" smtClean="0"/>
              <a:t> </a:t>
            </a:r>
            <a:r>
              <a:rPr lang="es-ES" sz="2000" dirty="0" err="1" smtClean="0"/>
              <a:t>appXXX.Models</a:t>
            </a:r>
            <a:r>
              <a:rPr lang="es-ES" sz="2000" dirty="0" smtClean="0"/>
              <a:t>;</a:t>
            </a:r>
          </a:p>
          <a:p>
            <a:pPr>
              <a:buNone/>
            </a:pPr>
            <a:endParaRPr lang="es-ES" sz="2000" dirty="0" smtClean="0"/>
          </a:p>
          <a:p>
            <a:pPr>
              <a:buNone/>
            </a:pPr>
            <a:r>
              <a:rPr lang="es-ES" sz="2000" dirty="0" smtClean="0"/>
              <a:t> </a:t>
            </a:r>
            <a:r>
              <a:rPr lang="es-ES" sz="2000" dirty="0" err="1" smtClean="0"/>
              <a:t>public</a:t>
            </a:r>
            <a:r>
              <a:rPr lang="es-ES" sz="2000" dirty="0" smtClean="0"/>
              <a:t> </a:t>
            </a:r>
            <a:r>
              <a:rPr lang="es-ES" sz="2000" dirty="0" err="1" smtClean="0"/>
              <a:t>void</a:t>
            </a:r>
            <a:r>
              <a:rPr lang="es-ES" sz="2000" dirty="0" smtClean="0"/>
              <a:t> </a:t>
            </a:r>
            <a:r>
              <a:rPr lang="es-ES" sz="2000" dirty="0" err="1" smtClean="0"/>
              <a:t>ConfigureServices</a:t>
            </a:r>
            <a:r>
              <a:rPr lang="es-ES" sz="2000" dirty="0" smtClean="0"/>
              <a:t>(</a:t>
            </a:r>
            <a:r>
              <a:rPr lang="es-ES" sz="2000" dirty="0" err="1" smtClean="0"/>
              <a:t>IServiceCollection</a:t>
            </a:r>
            <a:r>
              <a:rPr lang="es-ES" sz="2000" dirty="0" smtClean="0"/>
              <a:t> </a:t>
            </a:r>
            <a:r>
              <a:rPr lang="es-ES" sz="2000" dirty="0" err="1" smtClean="0"/>
              <a:t>services</a:t>
            </a:r>
            <a:r>
              <a:rPr lang="es-ES" sz="2000" dirty="0" smtClean="0"/>
              <a:t>)</a:t>
            </a:r>
          </a:p>
          <a:p>
            <a:pPr>
              <a:buNone/>
            </a:pPr>
            <a:r>
              <a:rPr lang="es-ES" sz="2000" dirty="0" smtClean="0"/>
              <a:t>        {</a:t>
            </a:r>
          </a:p>
          <a:p>
            <a:pPr>
              <a:buNone/>
            </a:pPr>
            <a:r>
              <a:rPr lang="es-ES" sz="2000" dirty="0" smtClean="0">
                <a:solidFill>
                  <a:srgbClr val="FF0000"/>
                </a:solidFill>
              </a:rPr>
              <a:t>            </a:t>
            </a:r>
            <a:r>
              <a:rPr lang="es-ES" sz="2000" dirty="0" err="1" smtClean="0">
                <a:solidFill>
                  <a:srgbClr val="FF0000"/>
                </a:solidFill>
              </a:rPr>
              <a:t>services.AddDbContext</a:t>
            </a:r>
            <a:r>
              <a:rPr lang="es-ES" sz="2000" dirty="0" smtClean="0">
                <a:solidFill>
                  <a:srgbClr val="FF0000"/>
                </a:solidFill>
              </a:rPr>
              <a:t>&lt;</a:t>
            </a:r>
            <a:r>
              <a:rPr lang="es-ES" sz="2000" dirty="0" err="1" smtClean="0">
                <a:solidFill>
                  <a:srgbClr val="FF0000"/>
                </a:solidFill>
              </a:rPr>
              <a:t>ApplicationDBContext</a:t>
            </a:r>
            <a:r>
              <a:rPr lang="es-ES" sz="2000" dirty="0" smtClean="0">
                <a:solidFill>
                  <a:srgbClr val="FF0000"/>
                </a:solidFill>
              </a:rPr>
              <a:t>&gt;</a:t>
            </a:r>
          </a:p>
          <a:p>
            <a:pPr>
              <a:buNone/>
            </a:pPr>
            <a:r>
              <a:rPr lang="es-ES" sz="2000" dirty="0" smtClean="0">
                <a:solidFill>
                  <a:srgbClr val="FF0000"/>
                </a:solidFill>
              </a:rPr>
              <a:t>                (</a:t>
            </a:r>
            <a:r>
              <a:rPr lang="es-ES" sz="2000" dirty="0" err="1" smtClean="0">
                <a:solidFill>
                  <a:srgbClr val="FF0000"/>
                </a:solidFill>
              </a:rPr>
              <a:t>options</a:t>
            </a:r>
            <a:r>
              <a:rPr lang="es-ES" sz="2000" dirty="0" smtClean="0">
                <a:solidFill>
                  <a:srgbClr val="FF0000"/>
                </a:solidFill>
              </a:rPr>
              <a:t> =&gt; </a:t>
            </a:r>
            <a:r>
              <a:rPr lang="es-ES" sz="2000" dirty="0" err="1" smtClean="0">
                <a:solidFill>
                  <a:srgbClr val="FF0000"/>
                </a:solidFill>
              </a:rPr>
              <a:t>options.UseInMemoryDatabase</a:t>
            </a:r>
            <a:r>
              <a:rPr lang="es-ES" sz="2000" dirty="0" smtClean="0">
                <a:solidFill>
                  <a:srgbClr val="FF0000"/>
                </a:solidFill>
              </a:rPr>
              <a:t>("DB"));</a:t>
            </a:r>
          </a:p>
          <a:p>
            <a:pPr>
              <a:buNone/>
            </a:pPr>
            <a:endParaRPr lang="es-ES" sz="2000" dirty="0" smtClean="0"/>
          </a:p>
          <a:p>
            <a:pPr>
              <a:buNone/>
            </a:pPr>
            <a:r>
              <a:rPr lang="es-ES" sz="2000" dirty="0" smtClean="0"/>
              <a:t>            </a:t>
            </a:r>
            <a:r>
              <a:rPr lang="es-ES" sz="1800" dirty="0" err="1" smtClean="0"/>
              <a:t>services.AddMvc</a:t>
            </a:r>
            <a:r>
              <a:rPr lang="es-ES" sz="1800" dirty="0" smtClean="0"/>
              <a:t>().</a:t>
            </a:r>
            <a:r>
              <a:rPr lang="es-ES" sz="1800" dirty="0" err="1" smtClean="0"/>
              <a:t>SetCompatibilityVersion</a:t>
            </a:r>
            <a:r>
              <a:rPr lang="es-ES" sz="1800" dirty="0" smtClean="0"/>
              <a:t>(CompatibilityVersion.Version_2_2);</a:t>
            </a:r>
          </a:p>
          <a:p>
            <a:pPr>
              <a:buNone/>
            </a:pPr>
            <a:r>
              <a:rPr lang="es-ES" sz="2000" dirty="0" smtClean="0"/>
              <a:t>        }</a:t>
            </a:r>
            <a:endParaRPr lang="es-AR" sz="2000" b="1" dirty="0" smtClean="0"/>
          </a:p>
          <a:p>
            <a:pPr marL="742950" indent="-742950">
              <a:buNone/>
            </a:pPr>
            <a:endParaRPr lang="es-AR" sz="2000" b="1" dirty="0" smtClean="0"/>
          </a:p>
          <a:p>
            <a:pPr marL="742950" indent="-742950">
              <a:buNone/>
            </a:pPr>
            <a:endParaRPr lang="es-ES" sz="2000"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000" b="1" dirty="0" err="1" smtClean="0"/>
              <a:t>Controller</a:t>
            </a:r>
            <a:endParaRPr lang="es-ES" sz="4000" b="1" dirty="0" smtClean="0"/>
          </a:p>
        </p:txBody>
      </p:sp>
      <p:sp>
        <p:nvSpPr>
          <p:cNvPr id="3" name="Content Placeholder 2"/>
          <p:cNvSpPr>
            <a:spLocks noGrp="1"/>
          </p:cNvSpPr>
          <p:nvPr>
            <p:ph type="body" sz="quarter" idx="13"/>
          </p:nvPr>
        </p:nvSpPr>
        <p:spPr>
          <a:xfrm>
            <a:off x="0" y="1143000"/>
            <a:ext cx="9144000" cy="5257800"/>
          </a:xfrm>
          <a:prstGeom prst="rect">
            <a:avLst/>
          </a:prstGeom>
        </p:spPr>
        <p:txBody>
          <a:bodyPr/>
          <a:lstStyle/>
          <a:p>
            <a:pPr>
              <a:buNone/>
            </a:pPr>
            <a:r>
              <a:rPr lang="es-ES" sz="2000" dirty="0" smtClean="0"/>
              <a:t>Crear Controlador Vacio:</a:t>
            </a:r>
          </a:p>
          <a:p>
            <a:pPr>
              <a:buNone/>
            </a:pPr>
            <a:endParaRPr lang="es-AR" sz="2000" b="1" dirty="0" smtClean="0"/>
          </a:p>
          <a:p>
            <a:pPr marL="742950" indent="-742950">
              <a:buNone/>
            </a:pPr>
            <a:endParaRPr lang="es-AR" sz="2000" b="1" dirty="0" smtClean="0"/>
          </a:p>
          <a:p>
            <a:pPr marL="742950" indent="-742950">
              <a:buNone/>
            </a:pPr>
            <a:endParaRPr lang="es-ES" sz="2000" dirty="0" smtClean="0"/>
          </a:p>
        </p:txBody>
      </p:sp>
      <p:pic>
        <p:nvPicPr>
          <p:cNvPr id="5122" name="Picture 2"/>
          <p:cNvPicPr>
            <a:picLocks noChangeAspect="1" noChangeArrowheads="1"/>
          </p:cNvPicPr>
          <p:nvPr/>
        </p:nvPicPr>
        <p:blipFill>
          <a:blip r:embed="rId3"/>
          <a:srcRect/>
          <a:stretch>
            <a:fillRect/>
          </a:stretch>
        </p:blipFill>
        <p:spPr bwMode="auto">
          <a:xfrm>
            <a:off x="428596" y="1714488"/>
            <a:ext cx="4735475" cy="3286148"/>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2928926" y="5286388"/>
            <a:ext cx="5581650" cy="1143000"/>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000" b="1" dirty="0" err="1" smtClean="0"/>
              <a:t>Controller</a:t>
            </a:r>
            <a:endParaRPr lang="es-ES" sz="4000" b="1" dirty="0" smtClean="0"/>
          </a:p>
        </p:txBody>
      </p:sp>
      <p:sp>
        <p:nvSpPr>
          <p:cNvPr id="3" name="Content Placeholder 2"/>
          <p:cNvSpPr>
            <a:spLocks noGrp="1"/>
          </p:cNvSpPr>
          <p:nvPr>
            <p:ph type="body" sz="quarter" idx="13"/>
          </p:nvPr>
        </p:nvSpPr>
        <p:spPr>
          <a:xfrm>
            <a:off x="0" y="1143000"/>
            <a:ext cx="9144000" cy="5257800"/>
          </a:xfrm>
          <a:prstGeom prst="rect">
            <a:avLst/>
          </a:prstGeom>
        </p:spPr>
        <p:txBody>
          <a:bodyPr/>
          <a:lstStyle/>
          <a:p>
            <a:pPr>
              <a:buNone/>
            </a:pPr>
            <a:r>
              <a:rPr lang="es-ES" sz="2000" dirty="0" smtClean="0"/>
              <a:t>Crear Controlador Vacio:</a:t>
            </a:r>
          </a:p>
          <a:p>
            <a:endParaRPr lang="es-ES" sz="2000" dirty="0" smtClean="0"/>
          </a:p>
          <a:p>
            <a:pPr lvl="1">
              <a:buNone/>
            </a:pPr>
            <a:r>
              <a:rPr lang="es-ES" sz="1600" dirty="0" err="1" smtClean="0"/>
              <a:t>namespace</a:t>
            </a:r>
            <a:r>
              <a:rPr lang="es-ES" sz="1600" dirty="0" smtClean="0"/>
              <a:t> </a:t>
            </a:r>
            <a:r>
              <a:rPr lang="es-ES" sz="1600" dirty="0" err="1" smtClean="0"/>
              <a:t>webApi_Amigos.Controllers</a:t>
            </a:r>
            <a:endParaRPr lang="es-ES" sz="1600" dirty="0" smtClean="0"/>
          </a:p>
          <a:p>
            <a:pPr lvl="1">
              <a:buNone/>
            </a:pPr>
            <a:r>
              <a:rPr lang="es-ES" sz="1600" dirty="0" smtClean="0"/>
              <a:t>{</a:t>
            </a:r>
          </a:p>
          <a:p>
            <a:pPr lvl="1">
              <a:buNone/>
            </a:pPr>
            <a:r>
              <a:rPr lang="es-ES" sz="1600" dirty="0" smtClean="0"/>
              <a:t>    [</a:t>
            </a:r>
            <a:r>
              <a:rPr lang="es-ES" sz="1600" dirty="0" err="1" smtClean="0"/>
              <a:t>Route</a:t>
            </a:r>
            <a:r>
              <a:rPr lang="es-ES" sz="1600" dirty="0" smtClean="0"/>
              <a:t>("api/[</a:t>
            </a:r>
            <a:r>
              <a:rPr lang="es-ES" sz="1600" dirty="0" err="1" smtClean="0"/>
              <a:t>controller</a:t>
            </a:r>
            <a:r>
              <a:rPr lang="es-ES" sz="1600" dirty="0" smtClean="0"/>
              <a:t>]")]</a:t>
            </a:r>
          </a:p>
          <a:p>
            <a:pPr lvl="1">
              <a:buNone/>
            </a:pPr>
            <a:r>
              <a:rPr lang="es-ES" sz="1600" dirty="0" smtClean="0"/>
              <a:t>    [</a:t>
            </a:r>
            <a:r>
              <a:rPr lang="es-ES" sz="1600" dirty="0" err="1" smtClean="0"/>
              <a:t>ApiController</a:t>
            </a:r>
            <a:r>
              <a:rPr lang="es-ES" sz="1600" dirty="0" smtClean="0"/>
              <a:t>]</a:t>
            </a:r>
          </a:p>
          <a:p>
            <a:pPr lvl="1">
              <a:buNone/>
            </a:pPr>
            <a:r>
              <a:rPr lang="es-ES" sz="1600" dirty="0" smtClean="0"/>
              <a:t>    </a:t>
            </a:r>
            <a:r>
              <a:rPr lang="es-ES" sz="1600" dirty="0" err="1" smtClean="0"/>
              <a:t>public</a:t>
            </a:r>
            <a:r>
              <a:rPr lang="es-ES" sz="1600" dirty="0" smtClean="0"/>
              <a:t> </a:t>
            </a:r>
            <a:r>
              <a:rPr lang="es-ES" sz="1600" dirty="0" err="1" smtClean="0"/>
              <a:t>class</a:t>
            </a:r>
            <a:r>
              <a:rPr lang="es-ES" sz="1600" dirty="0" smtClean="0"/>
              <a:t> </a:t>
            </a:r>
            <a:r>
              <a:rPr lang="es-ES" sz="1600" dirty="0" err="1" smtClean="0"/>
              <a:t>AmigosController</a:t>
            </a:r>
            <a:r>
              <a:rPr lang="es-ES" sz="1600" dirty="0" smtClean="0"/>
              <a:t> : </a:t>
            </a:r>
            <a:r>
              <a:rPr lang="es-ES" sz="1600" dirty="0" err="1" smtClean="0"/>
              <a:t>ControllerBase</a:t>
            </a:r>
            <a:endParaRPr lang="es-ES" sz="1600" dirty="0" smtClean="0"/>
          </a:p>
          <a:p>
            <a:pPr lvl="1">
              <a:buNone/>
            </a:pPr>
            <a:r>
              <a:rPr lang="es-ES" sz="1600" dirty="0" smtClean="0"/>
              <a:t>    {</a:t>
            </a:r>
          </a:p>
          <a:p>
            <a:pPr lvl="1">
              <a:buNone/>
            </a:pPr>
            <a:endParaRPr lang="es-ES" sz="1600" dirty="0" smtClean="0"/>
          </a:p>
          <a:p>
            <a:pPr lvl="1">
              <a:buNone/>
            </a:pPr>
            <a:r>
              <a:rPr lang="es-ES" sz="1600" dirty="0" smtClean="0"/>
              <a:t>    }</a:t>
            </a:r>
          </a:p>
          <a:p>
            <a:pPr lvl="1">
              <a:buNone/>
            </a:pPr>
            <a:r>
              <a:rPr lang="es-ES" sz="1600" dirty="0" smtClean="0"/>
              <a:t>}</a:t>
            </a:r>
          </a:p>
          <a:p>
            <a:pPr>
              <a:buNone/>
            </a:pPr>
            <a:endParaRPr lang="es-AR" sz="2000" b="1" dirty="0" smtClean="0"/>
          </a:p>
          <a:p>
            <a:pPr marL="742950" indent="-742950">
              <a:buNone/>
            </a:pPr>
            <a:endParaRPr lang="es-AR" sz="2000" b="1" dirty="0" smtClean="0"/>
          </a:p>
          <a:p>
            <a:pPr marL="742950" indent="-742950">
              <a:buNone/>
            </a:pPr>
            <a:endParaRPr lang="es-ES" sz="2000"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000" b="1" dirty="0" err="1" smtClean="0"/>
              <a:t>Controller</a:t>
            </a:r>
            <a:endParaRPr lang="es-ES" sz="4000" b="1" dirty="0" smtClean="0"/>
          </a:p>
        </p:txBody>
      </p:sp>
      <p:sp>
        <p:nvSpPr>
          <p:cNvPr id="3" name="Content Placeholder 2"/>
          <p:cNvSpPr>
            <a:spLocks noGrp="1"/>
          </p:cNvSpPr>
          <p:nvPr>
            <p:ph type="body" sz="quarter" idx="13"/>
          </p:nvPr>
        </p:nvSpPr>
        <p:spPr>
          <a:xfrm>
            <a:off x="0" y="928670"/>
            <a:ext cx="9144000" cy="5786478"/>
          </a:xfrm>
          <a:prstGeom prst="rect">
            <a:avLst/>
          </a:prstGeom>
        </p:spPr>
        <p:txBody>
          <a:bodyPr/>
          <a:lstStyle/>
          <a:p>
            <a:pPr>
              <a:buNone/>
            </a:pPr>
            <a:r>
              <a:rPr lang="es-ES" sz="2000" dirty="0" smtClean="0"/>
              <a:t>Crear Controlador Vacio:</a:t>
            </a:r>
          </a:p>
          <a:p>
            <a:pPr lvl="1">
              <a:buNone/>
            </a:pPr>
            <a:r>
              <a:rPr lang="es-ES" sz="1600" dirty="0" err="1" smtClean="0"/>
              <a:t>namespace</a:t>
            </a:r>
            <a:r>
              <a:rPr lang="es-ES" sz="1600" dirty="0" smtClean="0"/>
              <a:t> </a:t>
            </a:r>
            <a:r>
              <a:rPr lang="es-ES" sz="1600" dirty="0" err="1" smtClean="0"/>
              <a:t>webApi_Amigos.Controllers</a:t>
            </a:r>
            <a:endParaRPr lang="es-ES" sz="1600" dirty="0" smtClean="0"/>
          </a:p>
          <a:p>
            <a:pPr lvl="1">
              <a:buNone/>
            </a:pPr>
            <a:r>
              <a:rPr lang="es-ES" sz="1600" dirty="0" smtClean="0"/>
              <a:t>{</a:t>
            </a:r>
          </a:p>
          <a:p>
            <a:pPr lvl="1">
              <a:buNone/>
            </a:pPr>
            <a:r>
              <a:rPr lang="es-ES" sz="1600" dirty="0" smtClean="0"/>
              <a:t>    [</a:t>
            </a:r>
            <a:r>
              <a:rPr lang="es-ES" sz="1600" dirty="0" err="1" smtClean="0"/>
              <a:t>Route</a:t>
            </a:r>
            <a:r>
              <a:rPr lang="es-ES" sz="1600" dirty="0" smtClean="0"/>
              <a:t>("api/[</a:t>
            </a:r>
            <a:r>
              <a:rPr lang="es-ES" sz="1600" dirty="0" err="1" smtClean="0"/>
              <a:t>controller</a:t>
            </a:r>
            <a:r>
              <a:rPr lang="es-ES" sz="1600" dirty="0" smtClean="0"/>
              <a:t>]")]</a:t>
            </a:r>
          </a:p>
          <a:p>
            <a:pPr lvl="1">
              <a:buNone/>
            </a:pPr>
            <a:r>
              <a:rPr lang="es-ES" sz="1600" dirty="0" smtClean="0"/>
              <a:t>    [</a:t>
            </a:r>
            <a:r>
              <a:rPr lang="es-ES" sz="1600" dirty="0" err="1" smtClean="0"/>
              <a:t>ApiController</a:t>
            </a:r>
            <a:r>
              <a:rPr lang="es-ES" sz="1600" dirty="0" smtClean="0"/>
              <a:t>]</a:t>
            </a:r>
          </a:p>
          <a:p>
            <a:pPr lvl="1">
              <a:buNone/>
            </a:pPr>
            <a:r>
              <a:rPr lang="es-ES" sz="1600" dirty="0" smtClean="0"/>
              <a:t>    </a:t>
            </a:r>
            <a:r>
              <a:rPr lang="es-ES" sz="1600" dirty="0" err="1" smtClean="0"/>
              <a:t>public</a:t>
            </a:r>
            <a:r>
              <a:rPr lang="es-ES" sz="1600" dirty="0" smtClean="0"/>
              <a:t> </a:t>
            </a:r>
            <a:r>
              <a:rPr lang="es-ES" sz="1600" dirty="0" err="1" smtClean="0"/>
              <a:t>class</a:t>
            </a:r>
            <a:r>
              <a:rPr lang="es-ES" sz="1600" dirty="0" smtClean="0"/>
              <a:t> </a:t>
            </a:r>
            <a:r>
              <a:rPr lang="es-ES" sz="1600" dirty="0" err="1" smtClean="0"/>
              <a:t>AmigosController</a:t>
            </a:r>
            <a:r>
              <a:rPr lang="es-ES" sz="1600" dirty="0" smtClean="0"/>
              <a:t> : </a:t>
            </a:r>
            <a:r>
              <a:rPr lang="es-ES" sz="1600" dirty="0" err="1" smtClean="0"/>
              <a:t>ControllerBase</a:t>
            </a:r>
            <a:endParaRPr lang="es-ES" sz="1600" dirty="0" smtClean="0"/>
          </a:p>
          <a:p>
            <a:pPr lvl="1">
              <a:buNone/>
            </a:pPr>
            <a:r>
              <a:rPr lang="es-ES" sz="1600" dirty="0" smtClean="0"/>
              <a:t>    {</a:t>
            </a:r>
          </a:p>
          <a:p>
            <a:pPr lvl="1">
              <a:buNone/>
            </a:pPr>
            <a:r>
              <a:rPr lang="es-ES" sz="1200" dirty="0" smtClean="0"/>
              <a:t>	</a:t>
            </a:r>
          </a:p>
          <a:p>
            <a:pPr lvl="1">
              <a:buNone/>
            </a:pPr>
            <a:r>
              <a:rPr lang="es-ES" sz="1200" b="1" dirty="0" smtClean="0"/>
              <a:t>	 </a:t>
            </a:r>
            <a:r>
              <a:rPr lang="es-ES" sz="1400" b="1" dirty="0" err="1" smtClean="0"/>
              <a:t>private</a:t>
            </a:r>
            <a:r>
              <a:rPr lang="es-ES" sz="1400" b="1" dirty="0" smtClean="0"/>
              <a:t> </a:t>
            </a:r>
            <a:r>
              <a:rPr lang="es-ES" sz="1400" b="1" dirty="0" err="1" smtClean="0"/>
              <a:t>readonly</a:t>
            </a:r>
            <a:r>
              <a:rPr lang="es-ES" sz="1400" b="1" dirty="0" smtClean="0"/>
              <a:t> </a:t>
            </a:r>
            <a:r>
              <a:rPr lang="es-ES" sz="1400" b="1" dirty="0" err="1" smtClean="0"/>
              <a:t>ApplicationDBContext</a:t>
            </a:r>
            <a:r>
              <a:rPr lang="es-ES" sz="1400" b="1" dirty="0" smtClean="0"/>
              <a:t> </a:t>
            </a:r>
            <a:r>
              <a:rPr lang="es-ES" sz="1400" b="1" dirty="0" err="1" smtClean="0"/>
              <a:t>db</a:t>
            </a:r>
            <a:r>
              <a:rPr lang="es-ES" sz="1400" b="1" dirty="0" smtClean="0"/>
              <a:t>;</a:t>
            </a:r>
          </a:p>
          <a:p>
            <a:pPr lvl="1">
              <a:buNone/>
            </a:pPr>
            <a:r>
              <a:rPr lang="es-ES" sz="1400" b="1" dirty="0" smtClean="0"/>
              <a:t>        // aplicamos </a:t>
            </a:r>
            <a:r>
              <a:rPr lang="es-ES" sz="1400" b="1" dirty="0" err="1" smtClean="0"/>
              <a:t>inyeccion</a:t>
            </a:r>
            <a:r>
              <a:rPr lang="es-ES" sz="1400" b="1" dirty="0" smtClean="0"/>
              <a:t> de dependencia para </a:t>
            </a:r>
            <a:r>
              <a:rPr lang="es-ES" sz="1400" b="1" dirty="0" err="1" smtClean="0"/>
              <a:t>app</a:t>
            </a:r>
            <a:r>
              <a:rPr lang="es-ES" sz="1400" b="1" dirty="0" smtClean="0"/>
              <a:t> </a:t>
            </a:r>
            <a:r>
              <a:rPr lang="es-ES" sz="1400" b="1" dirty="0" err="1" smtClean="0"/>
              <a:t>dbContext</a:t>
            </a:r>
            <a:endParaRPr lang="es-ES" sz="1400" b="1" dirty="0" smtClean="0"/>
          </a:p>
          <a:p>
            <a:pPr lvl="1">
              <a:buNone/>
            </a:pPr>
            <a:r>
              <a:rPr lang="es-ES" sz="1400" b="1" dirty="0" smtClean="0"/>
              <a:t>        // en el constructor</a:t>
            </a:r>
          </a:p>
          <a:p>
            <a:pPr lvl="1">
              <a:buNone/>
            </a:pPr>
            <a:r>
              <a:rPr lang="es-ES" sz="1400" b="1" dirty="0" smtClean="0"/>
              <a:t>        </a:t>
            </a:r>
            <a:r>
              <a:rPr lang="es-ES" sz="1400" b="1" dirty="0" err="1" smtClean="0"/>
              <a:t>public</a:t>
            </a:r>
            <a:r>
              <a:rPr lang="es-ES" sz="1400" b="1" dirty="0" smtClean="0"/>
              <a:t> </a:t>
            </a:r>
            <a:r>
              <a:rPr lang="es-ES" sz="1400" b="1" dirty="0" err="1" smtClean="0"/>
              <a:t>AmigosController</a:t>
            </a:r>
            <a:r>
              <a:rPr lang="es-ES" sz="1400" b="1" dirty="0" smtClean="0"/>
              <a:t>(</a:t>
            </a:r>
            <a:r>
              <a:rPr lang="es-ES" sz="1400" b="1" dirty="0" err="1" smtClean="0"/>
              <a:t>ApplicationDBContext</a:t>
            </a:r>
            <a:r>
              <a:rPr lang="es-ES" sz="1400" b="1" dirty="0" smtClean="0"/>
              <a:t> contexto)</a:t>
            </a:r>
          </a:p>
          <a:p>
            <a:pPr lvl="1">
              <a:buNone/>
            </a:pPr>
            <a:r>
              <a:rPr lang="es-ES" sz="1400" b="1" dirty="0" smtClean="0"/>
              <a:t>        {</a:t>
            </a:r>
          </a:p>
          <a:p>
            <a:pPr lvl="1">
              <a:buNone/>
            </a:pPr>
            <a:r>
              <a:rPr lang="es-ES" sz="1400" b="1" dirty="0" smtClean="0"/>
              <a:t>           </a:t>
            </a:r>
            <a:r>
              <a:rPr lang="es-ES" sz="1400" b="1" dirty="0" err="1" smtClean="0"/>
              <a:t>this.db</a:t>
            </a:r>
            <a:r>
              <a:rPr lang="es-ES" sz="1400" b="1" dirty="0" smtClean="0"/>
              <a:t>= contexto;</a:t>
            </a:r>
          </a:p>
          <a:p>
            <a:pPr lvl="1">
              <a:buNone/>
            </a:pPr>
            <a:r>
              <a:rPr lang="es-ES" sz="1400" b="1" dirty="0" smtClean="0"/>
              <a:t>        }</a:t>
            </a:r>
          </a:p>
          <a:p>
            <a:pPr lvl="1">
              <a:buNone/>
            </a:pPr>
            <a:r>
              <a:rPr lang="es-ES" sz="1800" dirty="0" smtClean="0"/>
              <a:t>	  </a:t>
            </a:r>
          </a:p>
          <a:p>
            <a:pPr lvl="1">
              <a:buNone/>
            </a:pPr>
            <a:r>
              <a:rPr lang="es-ES" sz="1800" dirty="0" smtClean="0"/>
              <a:t>    }</a:t>
            </a:r>
          </a:p>
          <a:p>
            <a:pPr lvl="1">
              <a:buNone/>
            </a:pPr>
            <a:r>
              <a:rPr lang="es-ES" sz="1800" dirty="0" smtClean="0"/>
              <a:t>}</a:t>
            </a:r>
          </a:p>
          <a:p>
            <a:pPr>
              <a:buNone/>
            </a:pPr>
            <a:endParaRPr lang="es-AR" sz="2000" b="1" dirty="0" smtClean="0"/>
          </a:p>
          <a:p>
            <a:pPr marL="742950" indent="-742950">
              <a:buNone/>
            </a:pPr>
            <a:endParaRPr lang="es-AR" sz="2000" b="1" dirty="0" smtClean="0"/>
          </a:p>
          <a:p>
            <a:pPr marL="742950" indent="-742950">
              <a:buNone/>
            </a:pPr>
            <a:endParaRPr lang="es-ES" sz="2000"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lvl="0"/>
            <a:r>
              <a:rPr lang="en-US" sz="4800" b="1" dirty="0" smtClean="0"/>
              <a:t>.NET CORE 2.2</a:t>
            </a:r>
            <a:endParaRPr lang="es-ES" sz="4800" dirty="0"/>
          </a:p>
        </p:txBody>
      </p:sp>
      <p:sp>
        <p:nvSpPr>
          <p:cNvPr id="3" name="Content Placeholder 2"/>
          <p:cNvSpPr>
            <a:spLocks noGrp="1"/>
          </p:cNvSpPr>
          <p:nvPr>
            <p:ph type="body" sz="quarter" idx="13"/>
          </p:nvPr>
        </p:nvSpPr>
        <p:spPr>
          <a:xfrm>
            <a:off x="214282" y="1357298"/>
            <a:ext cx="8610600" cy="4724400"/>
          </a:xfrm>
          <a:prstGeom prst="rect">
            <a:avLst/>
          </a:prstGeom>
        </p:spPr>
        <p:txBody>
          <a:bodyPr/>
          <a:lstStyle/>
          <a:p>
            <a:pPr marL="742950" indent="-742950">
              <a:buNone/>
            </a:pPr>
            <a:r>
              <a:rPr lang="es-ES" b="1" dirty="0" smtClean="0"/>
              <a:t>.NET </a:t>
            </a:r>
            <a:r>
              <a:rPr lang="es-ES" b="1" dirty="0" err="1" smtClean="0"/>
              <a:t>Core</a:t>
            </a:r>
            <a:r>
              <a:rPr lang="es-ES" b="1" dirty="0" smtClean="0"/>
              <a:t> es un </a:t>
            </a:r>
            <a:r>
              <a:rPr lang="es-ES" b="1" dirty="0" err="1" smtClean="0"/>
              <a:t>framework</a:t>
            </a:r>
            <a:r>
              <a:rPr lang="es-ES" b="1" dirty="0" smtClean="0"/>
              <a:t> rápido, ligero,</a:t>
            </a:r>
          </a:p>
          <a:p>
            <a:pPr marL="742950" indent="-742950">
              <a:buNone/>
            </a:pPr>
            <a:r>
              <a:rPr lang="es-ES" b="1" dirty="0" smtClean="0"/>
              <a:t>modular y de código abierto para crear </a:t>
            </a:r>
          </a:p>
          <a:p>
            <a:pPr marL="742950" indent="-742950">
              <a:buNone/>
            </a:pPr>
            <a:r>
              <a:rPr lang="es-ES" b="1" dirty="0" smtClean="0"/>
              <a:t>aplicaciones y servicios web que se ejecutan en </a:t>
            </a:r>
          </a:p>
          <a:p>
            <a:pPr marL="742950" indent="-742950">
              <a:buNone/>
            </a:pPr>
            <a:r>
              <a:rPr lang="es-ES" b="1" dirty="0" smtClean="0"/>
              <a:t>Windows, Linux y </a:t>
            </a:r>
            <a:r>
              <a:rPr lang="es-ES" b="1" dirty="0" err="1" smtClean="0"/>
              <a:t>Mac.</a:t>
            </a:r>
            <a:r>
              <a:rPr lang="es-ES" b="1" dirty="0" smtClean="0"/>
              <a:t> </a:t>
            </a:r>
          </a:p>
          <a:p>
            <a:pPr marL="742950" indent="-742950">
              <a:buNone/>
            </a:pPr>
            <a:endParaRPr lang="es-ES" b="1" dirty="0" smtClean="0"/>
          </a:p>
          <a:p>
            <a:pPr marL="742950" indent="-742950">
              <a:buNone/>
            </a:pPr>
            <a:r>
              <a:rPr lang="es-ES" b="1" dirty="0" smtClean="0"/>
              <a:t>Por lo tanto, es una plataforma en la que se </a:t>
            </a:r>
          </a:p>
          <a:p>
            <a:pPr marL="742950" indent="-742950">
              <a:buNone/>
            </a:pPr>
            <a:r>
              <a:rPr lang="es-ES" b="1" dirty="0" smtClean="0"/>
              <a:t>ejecuta una aplicación ASP.NET </a:t>
            </a:r>
            <a:r>
              <a:rPr lang="es-ES" b="1" dirty="0" err="1" smtClean="0"/>
              <a:t>Core</a:t>
            </a:r>
            <a:r>
              <a:rPr lang="es-ES" b="1" dirty="0" smtClean="0"/>
              <a:t>.</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000" b="1" dirty="0" err="1" smtClean="0"/>
              <a:t>Controller</a:t>
            </a:r>
            <a:endParaRPr lang="es-ES" sz="4000" b="1" dirty="0" smtClean="0"/>
          </a:p>
        </p:txBody>
      </p:sp>
      <p:sp>
        <p:nvSpPr>
          <p:cNvPr id="3" name="Content Placeholder 2"/>
          <p:cNvSpPr>
            <a:spLocks noGrp="1"/>
          </p:cNvSpPr>
          <p:nvPr>
            <p:ph type="body" sz="quarter" idx="13"/>
          </p:nvPr>
        </p:nvSpPr>
        <p:spPr>
          <a:xfrm>
            <a:off x="0" y="928670"/>
            <a:ext cx="9144000" cy="5786478"/>
          </a:xfrm>
          <a:prstGeom prst="rect">
            <a:avLst/>
          </a:prstGeom>
        </p:spPr>
        <p:txBody>
          <a:bodyPr/>
          <a:lstStyle/>
          <a:p>
            <a:pPr>
              <a:buNone/>
            </a:pPr>
            <a:r>
              <a:rPr lang="es-ES" sz="2000" dirty="0" smtClean="0"/>
              <a:t>Creamos un </a:t>
            </a:r>
            <a:r>
              <a:rPr lang="es-ES" sz="2000" dirty="0" err="1" smtClean="0"/>
              <a:t>Get</a:t>
            </a:r>
            <a:r>
              <a:rPr lang="es-ES" sz="2000" dirty="0" smtClean="0"/>
              <a:t>, para que con ese recurso obtenemos un listado de todos los amigos:</a:t>
            </a:r>
          </a:p>
          <a:p>
            <a:pPr>
              <a:buNone/>
            </a:pPr>
            <a:endParaRPr lang="es-ES" sz="3200" dirty="0" smtClean="0"/>
          </a:p>
          <a:p>
            <a:pPr>
              <a:buNone/>
            </a:pPr>
            <a:r>
              <a:rPr lang="es-ES" sz="3200" dirty="0" smtClean="0"/>
              <a:t>	  [</a:t>
            </a:r>
            <a:r>
              <a:rPr lang="es-ES" sz="3200" dirty="0" err="1" smtClean="0"/>
              <a:t>HttpGet</a:t>
            </a:r>
            <a:r>
              <a:rPr lang="es-ES" sz="3200" dirty="0" smtClean="0"/>
              <a:t>]</a:t>
            </a:r>
          </a:p>
          <a:p>
            <a:pPr>
              <a:buNone/>
            </a:pPr>
            <a:r>
              <a:rPr lang="es-ES" sz="3200" dirty="0" smtClean="0"/>
              <a:t>	  </a:t>
            </a:r>
            <a:r>
              <a:rPr lang="es-ES" sz="3200" dirty="0" err="1" smtClean="0"/>
              <a:t>public</a:t>
            </a:r>
            <a:r>
              <a:rPr lang="es-ES" sz="3200" dirty="0" smtClean="0"/>
              <a:t> </a:t>
            </a:r>
            <a:r>
              <a:rPr lang="es-ES" sz="3200" dirty="0" err="1" smtClean="0"/>
              <a:t>IEnumerable</a:t>
            </a:r>
            <a:r>
              <a:rPr lang="es-ES" sz="3200" dirty="0" smtClean="0"/>
              <a:t>&lt;Amigo&gt; </a:t>
            </a:r>
            <a:r>
              <a:rPr lang="es-ES" sz="3200" dirty="0" err="1" smtClean="0"/>
              <a:t>get</a:t>
            </a:r>
            <a:r>
              <a:rPr lang="es-ES" sz="3200" dirty="0" smtClean="0"/>
              <a:t>()</a:t>
            </a:r>
          </a:p>
          <a:p>
            <a:pPr>
              <a:buNone/>
            </a:pPr>
            <a:r>
              <a:rPr lang="es-ES" sz="3200" dirty="0" smtClean="0"/>
              <a:t>        {</a:t>
            </a:r>
          </a:p>
          <a:p>
            <a:pPr>
              <a:buNone/>
            </a:pPr>
            <a:r>
              <a:rPr lang="es-ES" sz="3200" dirty="0" smtClean="0"/>
              <a:t>            </a:t>
            </a:r>
            <a:r>
              <a:rPr lang="es-ES" sz="3200" dirty="0" err="1" smtClean="0"/>
              <a:t>return</a:t>
            </a:r>
            <a:r>
              <a:rPr lang="es-ES" sz="3200" dirty="0" smtClean="0"/>
              <a:t> </a:t>
            </a:r>
            <a:r>
              <a:rPr lang="es-ES" sz="3200" dirty="0" err="1" smtClean="0"/>
              <a:t>context.Amigos.ToList</a:t>
            </a:r>
            <a:r>
              <a:rPr lang="es-ES" sz="3200" dirty="0" smtClean="0"/>
              <a:t>();</a:t>
            </a:r>
          </a:p>
          <a:p>
            <a:pPr>
              <a:buNone/>
            </a:pPr>
            <a:r>
              <a:rPr lang="es-ES" sz="3200" dirty="0" smtClean="0"/>
              <a:t>        }</a:t>
            </a:r>
          </a:p>
          <a:p>
            <a:pPr>
              <a:buNone/>
            </a:pPr>
            <a:endParaRPr lang="es-AR" sz="2000" b="1" dirty="0" smtClean="0"/>
          </a:p>
          <a:p>
            <a:pPr marL="742950" indent="-742950">
              <a:buNone/>
            </a:pPr>
            <a:endParaRPr lang="es-AR" sz="2000" b="1" dirty="0" smtClean="0"/>
          </a:p>
          <a:p>
            <a:pPr marL="742950" indent="-742950">
              <a:buNone/>
            </a:pPr>
            <a:endParaRPr lang="es-ES" sz="2000"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000" b="1" dirty="0" smtClean="0"/>
              <a:t>Cambiar api default</a:t>
            </a:r>
          </a:p>
        </p:txBody>
      </p:sp>
      <p:sp>
        <p:nvSpPr>
          <p:cNvPr id="3" name="Content Placeholder 2"/>
          <p:cNvSpPr>
            <a:spLocks noGrp="1"/>
          </p:cNvSpPr>
          <p:nvPr>
            <p:ph type="body" sz="quarter" idx="13"/>
          </p:nvPr>
        </p:nvSpPr>
        <p:spPr>
          <a:xfrm>
            <a:off x="0" y="928670"/>
            <a:ext cx="9144000" cy="5786478"/>
          </a:xfrm>
          <a:prstGeom prst="rect">
            <a:avLst/>
          </a:prstGeom>
        </p:spPr>
        <p:txBody>
          <a:bodyPr/>
          <a:lstStyle/>
          <a:p>
            <a:pPr>
              <a:buNone/>
            </a:pPr>
            <a:r>
              <a:rPr lang="es-ES" sz="2000" dirty="0" smtClean="0"/>
              <a:t>Propiedades del proyecto:</a:t>
            </a:r>
          </a:p>
          <a:p>
            <a:pPr>
              <a:buNone/>
            </a:pPr>
            <a:endParaRPr lang="es-ES" sz="3200" dirty="0" smtClean="0"/>
          </a:p>
          <a:p>
            <a:pPr>
              <a:buNone/>
            </a:pPr>
            <a:endParaRPr lang="es-AR" sz="2000" b="1" dirty="0" smtClean="0"/>
          </a:p>
          <a:p>
            <a:pPr marL="742950" indent="-742950">
              <a:buNone/>
            </a:pPr>
            <a:endParaRPr lang="es-AR" sz="2000" b="1" dirty="0" smtClean="0"/>
          </a:p>
          <a:p>
            <a:pPr marL="742950" indent="-742950">
              <a:buNone/>
            </a:pPr>
            <a:endParaRPr lang="es-ES" sz="2000" dirty="0" smtClean="0"/>
          </a:p>
          <a:p>
            <a:pPr marL="742950" indent="-742950">
              <a:buNone/>
            </a:pPr>
            <a:endParaRPr lang="es-ES" sz="2000" dirty="0" smtClean="0"/>
          </a:p>
          <a:p>
            <a:pPr marL="742950" indent="-742950">
              <a:buNone/>
            </a:pPr>
            <a:endParaRPr lang="es-ES" sz="2000" dirty="0" smtClean="0"/>
          </a:p>
          <a:p>
            <a:pPr marL="742950" indent="-742950">
              <a:buNone/>
            </a:pPr>
            <a:endParaRPr lang="es-ES" sz="2000" dirty="0" smtClean="0"/>
          </a:p>
          <a:p>
            <a:pPr marL="742950" indent="-742950">
              <a:buNone/>
            </a:pPr>
            <a:endParaRPr lang="es-ES" sz="2000" dirty="0" smtClean="0"/>
          </a:p>
          <a:p>
            <a:pPr marL="742950" indent="-742950">
              <a:buNone/>
            </a:pPr>
            <a:endParaRPr lang="es-ES" sz="2000" dirty="0" smtClean="0"/>
          </a:p>
          <a:p>
            <a:pPr marL="742950" indent="-742950">
              <a:buNone/>
            </a:pPr>
            <a:endParaRPr lang="es-ES" sz="2000" dirty="0" smtClean="0"/>
          </a:p>
          <a:p>
            <a:pPr marL="742950" indent="-742950">
              <a:buNone/>
            </a:pPr>
            <a:endParaRPr lang="es-ES" sz="2000" dirty="0" smtClean="0"/>
          </a:p>
          <a:p>
            <a:pPr marL="742950" indent="-742950">
              <a:buNone/>
            </a:pPr>
            <a:r>
              <a:rPr lang="es-ES" sz="2000" dirty="0" smtClean="0"/>
              <a:t>Con esto al ejecutar inicia con api/amigos</a:t>
            </a:r>
          </a:p>
        </p:txBody>
      </p:sp>
      <p:pic>
        <p:nvPicPr>
          <p:cNvPr id="6146" name="Picture 2"/>
          <p:cNvPicPr>
            <a:picLocks noChangeAspect="1" noChangeArrowheads="1"/>
          </p:cNvPicPr>
          <p:nvPr/>
        </p:nvPicPr>
        <p:blipFill>
          <a:blip r:embed="rId3"/>
          <a:srcRect/>
          <a:stretch>
            <a:fillRect/>
          </a:stretch>
        </p:blipFill>
        <p:spPr bwMode="auto">
          <a:xfrm>
            <a:off x="1214432" y="1643050"/>
            <a:ext cx="6143650" cy="3208351"/>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000" b="1" dirty="0" smtClean="0"/>
              <a:t>Cambiar api default</a:t>
            </a:r>
          </a:p>
        </p:txBody>
      </p:sp>
      <p:sp>
        <p:nvSpPr>
          <p:cNvPr id="3" name="Content Placeholder 2"/>
          <p:cNvSpPr>
            <a:spLocks noGrp="1"/>
          </p:cNvSpPr>
          <p:nvPr>
            <p:ph type="body" sz="quarter" idx="13"/>
          </p:nvPr>
        </p:nvSpPr>
        <p:spPr>
          <a:xfrm>
            <a:off x="0" y="928670"/>
            <a:ext cx="9144000" cy="5786478"/>
          </a:xfrm>
          <a:prstGeom prst="rect">
            <a:avLst/>
          </a:prstGeom>
        </p:spPr>
        <p:txBody>
          <a:bodyPr/>
          <a:lstStyle/>
          <a:p>
            <a:pPr>
              <a:buNone/>
            </a:pPr>
            <a:r>
              <a:rPr lang="es-ES" sz="2000" dirty="0" smtClean="0"/>
              <a:t>Al ejecutar da error, debemos agregar constructor en </a:t>
            </a:r>
            <a:r>
              <a:rPr lang="es-ES" sz="2000" dirty="0" err="1" smtClean="0"/>
              <a:t>ApplicationDBContext</a:t>
            </a:r>
            <a:endParaRPr lang="es-ES" sz="2000" dirty="0" smtClean="0"/>
          </a:p>
          <a:p>
            <a:endParaRPr lang="es-ES" sz="2000" dirty="0" smtClean="0"/>
          </a:p>
          <a:p>
            <a:endParaRPr lang="es-ES" sz="2000" dirty="0" smtClean="0"/>
          </a:p>
          <a:p>
            <a:pPr>
              <a:buNone/>
            </a:pPr>
            <a:r>
              <a:rPr lang="es-ES" sz="2000" dirty="0" err="1" smtClean="0"/>
              <a:t>public</a:t>
            </a:r>
            <a:r>
              <a:rPr lang="es-ES" sz="2000" dirty="0" smtClean="0"/>
              <a:t> </a:t>
            </a:r>
            <a:r>
              <a:rPr lang="es-ES" sz="2000" dirty="0" err="1" smtClean="0"/>
              <a:t>ApplicationDBContext</a:t>
            </a:r>
            <a:r>
              <a:rPr lang="es-ES" sz="2000" dirty="0" smtClean="0"/>
              <a:t>(</a:t>
            </a:r>
            <a:r>
              <a:rPr lang="es-ES" sz="2000" dirty="0" err="1" smtClean="0"/>
              <a:t>DbContextOptions</a:t>
            </a:r>
            <a:r>
              <a:rPr lang="es-ES" sz="2000" dirty="0" smtClean="0"/>
              <a:t>&lt;</a:t>
            </a:r>
            <a:r>
              <a:rPr lang="es-ES" sz="2000" dirty="0" err="1" smtClean="0"/>
              <a:t>ApplicationDBContext</a:t>
            </a:r>
            <a:r>
              <a:rPr lang="es-ES" sz="2000" dirty="0" smtClean="0"/>
              <a:t>&gt; opciones)</a:t>
            </a:r>
          </a:p>
          <a:p>
            <a:pPr>
              <a:buNone/>
            </a:pPr>
            <a:r>
              <a:rPr lang="es-ES" sz="2000" dirty="0" smtClean="0"/>
              <a:t>            :base(opciones)</a:t>
            </a:r>
          </a:p>
          <a:p>
            <a:pPr>
              <a:buNone/>
            </a:pPr>
            <a:r>
              <a:rPr lang="es-ES" sz="2000" dirty="0" smtClean="0"/>
              <a:t>        {</a:t>
            </a:r>
          </a:p>
          <a:p>
            <a:pPr>
              <a:buNone/>
            </a:pPr>
            <a:endParaRPr lang="es-ES" sz="2000" dirty="0" smtClean="0"/>
          </a:p>
          <a:p>
            <a:pPr>
              <a:buNone/>
            </a:pPr>
            <a:r>
              <a:rPr lang="es-ES" sz="2000" dirty="0" smtClean="0"/>
              <a:t>        }</a:t>
            </a:r>
          </a:p>
          <a:p>
            <a:pPr>
              <a:buNone/>
            </a:pPr>
            <a:endParaRPr lang="es-ES" sz="2000" dirty="0" smtClean="0"/>
          </a:p>
          <a:p>
            <a:pPr>
              <a:buNone/>
            </a:pPr>
            <a:r>
              <a:rPr lang="es-ES" sz="2000" dirty="0" smtClean="0"/>
              <a:t>Volver a ejecutar, JSON Vacio ( sin registros )</a:t>
            </a:r>
          </a:p>
        </p:txBody>
      </p:sp>
      <p:pic>
        <p:nvPicPr>
          <p:cNvPr id="7170" name="Picture 2"/>
          <p:cNvPicPr>
            <a:picLocks noChangeAspect="1" noChangeArrowheads="1"/>
          </p:cNvPicPr>
          <p:nvPr/>
        </p:nvPicPr>
        <p:blipFill>
          <a:blip r:embed="rId3"/>
          <a:srcRect/>
          <a:stretch>
            <a:fillRect/>
          </a:stretch>
        </p:blipFill>
        <p:spPr bwMode="auto">
          <a:xfrm>
            <a:off x="4214810" y="5143512"/>
            <a:ext cx="3057525" cy="1428750"/>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000" b="1" dirty="0" err="1" smtClean="0"/>
              <a:t>Inyeccion</a:t>
            </a:r>
            <a:r>
              <a:rPr lang="es-ES" sz="4000" b="1" dirty="0" smtClean="0"/>
              <a:t> de datos </a:t>
            </a:r>
            <a:r>
              <a:rPr lang="es-ES" sz="4000" b="1" dirty="0" err="1" smtClean="0"/>
              <a:t>iniciales</a:t>
            </a:r>
            <a:endParaRPr lang="es-ES" sz="4000" b="1" dirty="0" smtClean="0"/>
          </a:p>
        </p:txBody>
      </p:sp>
      <p:sp>
        <p:nvSpPr>
          <p:cNvPr id="3" name="Content Placeholder 2"/>
          <p:cNvSpPr>
            <a:spLocks noGrp="1"/>
          </p:cNvSpPr>
          <p:nvPr>
            <p:ph type="body" sz="quarter" idx="13"/>
          </p:nvPr>
        </p:nvSpPr>
        <p:spPr>
          <a:xfrm>
            <a:off x="0" y="928670"/>
            <a:ext cx="9144000" cy="5786478"/>
          </a:xfrm>
          <a:prstGeom prst="rect">
            <a:avLst/>
          </a:prstGeom>
        </p:spPr>
        <p:txBody>
          <a:bodyPr/>
          <a:lstStyle/>
          <a:p>
            <a:pPr>
              <a:buNone/>
            </a:pPr>
            <a:r>
              <a:rPr lang="es-ES" sz="2000" dirty="0" smtClean="0"/>
              <a:t>Inyectamos </a:t>
            </a:r>
            <a:r>
              <a:rPr lang="es-ES" sz="2000" dirty="0" err="1" smtClean="0"/>
              <a:t>Codigo</a:t>
            </a:r>
            <a:r>
              <a:rPr lang="es-ES" sz="2000" dirty="0" smtClean="0"/>
              <a:t> de prueba en configure, de </a:t>
            </a:r>
            <a:r>
              <a:rPr lang="es-ES" sz="2000" dirty="0" err="1" smtClean="0"/>
              <a:t>startup</a:t>
            </a:r>
            <a:r>
              <a:rPr lang="es-ES" sz="2000" dirty="0" smtClean="0"/>
              <a:t>:</a:t>
            </a:r>
          </a:p>
          <a:p>
            <a:pPr>
              <a:buNone/>
            </a:pPr>
            <a:r>
              <a:rPr lang="es-ES" sz="2000" dirty="0" err="1" smtClean="0"/>
              <a:t>app.UseMvc</a:t>
            </a:r>
            <a:r>
              <a:rPr lang="es-ES" sz="2000" dirty="0" smtClean="0"/>
              <a:t>();</a:t>
            </a:r>
          </a:p>
          <a:p>
            <a:pPr>
              <a:buNone/>
            </a:pPr>
            <a:r>
              <a:rPr lang="es-ES" sz="2000" dirty="0" smtClean="0"/>
              <a:t>            </a:t>
            </a:r>
            <a:r>
              <a:rPr lang="es-ES" sz="2000" dirty="0" err="1" smtClean="0"/>
              <a:t>if</a:t>
            </a:r>
            <a:r>
              <a:rPr lang="es-ES" sz="2000" dirty="0" smtClean="0"/>
              <a:t>(!</a:t>
            </a:r>
            <a:r>
              <a:rPr lang="es-ES" sz="2000" dirty="0" err="1" smtClean="0"/>
              <a:t>contexto.Amigos.Any</a:t>
            </a:r>
            <a:r>
              <a:rPr lang="es-ES" sz="2000" dirty="0" smtClean="0"/>
              <a:t>())</a:t>
            </a:r>
          </a:p>
          <a:p>
            <a:pPr>
              <a:buNone/>
            </a:pPr>
            <a:r>
              <a:rPr lang="es-ES" sz="2000" dirty="0" smtClean="0"/>
              <a:t>            {</a:t>
            </a:r>
          </a:p>
          <a:p>
            <a:pPr>
              <a:buNone/>
            </a:pPr>
            <a:r>
              <a:rPr lang="es-ES" sz="2000" dirty="0" smtClean="0"/>
              <a:t>                </a:t>
            </a:r>
            <a:r>
              <a:rPr lang="es-ES" sz="2000" dirty="0" err="1" smtClean="0"/>
              <a:t>contexto.Amigos.AddRange</a:t>
            </a:r>
            <a:r>
              <a:rPr lang="es-ES" sz="2000" dirty="0" smtClean="0"/>
              <a:t>(new </a:t>
            </a:r>
            <a:r>
              <a:rPr lang="es-ES" sz="2000" dirty="0" err="1" smtClean="0"/>
              <a:t>List</a:t>
            </a:r>
            <a:r>
              <a:rPr lang="es-ES" sz="2000" dirty="0" smtClean="0"/>
              <a:t>&lt;Amigo&gt;()</a:t>
            </a:r>
          </a:p>
          <a:p>
            <a:pPr>
              <a:buNone/>
            </a:pPr>
            <a:r>
              <a:rPr lang="es-ES" sz="2000" dirty="0" smtClean="0"/>
              <a:t>                {</a:t>
            </a:r>
          </a:p>
          <a:p>
            <a:pPr>
              <a:buNone/>
            </a:pPr>
            <a:r>
              <a:rPr lang="es-ES" sz="2000" dirty="0" smtClean="0"/>
              <a:t>                    new Amigo(){ID=1,Apellido="</a:t>
            </a:r>
            <a:r>
              <a:rPr lang="es-ES" sz="2000" dirty="0" err="1" smtClean="0"/>
              <a:t>Montenegro",Nombre</a:t>
            </a:r>
            <a:r>
              <a:rPr lang="es-ES" sz="2000" dirty="0" smtClean="0"/>
              <a:t>="Teresita"},</a:t>
            </a:r>
          </a:p>
          <a:p>
            <a:pPr>
              <a:buNone/>
            </a:pPr>
            <a:r>
              <a:rPr lang="es-ES" sz="2000" dirty="0" smtClean="0"/>
              <a:t>                    new Amigo(){ID=2,Apellido="</a:t>
            </a:r>
            <a:r>
              <a:rPr lang="es-ES" sz="2000" dirty="0" err="1" smtClean="0"/>
              <a:t>Gallego",Nombre</a:t>
            </a:r>
            <a:r>
              <a:rPr lang="es-ES" sz="2000" dirty="0" smtClean="0"/>
              <a:t>="Cristina"}, </a:t>
            </a:r>
          </a:p>
          <a:p>
            <a:pPr>
              <a:buNone/>
            </a:pPr>
            <a:r>
              <a:rPr lang="es-ES" sz="2000" dirty="0" smtClean="0"/>
              <a:t>                    new Amigo(){ID=3,Apellido="</a:t>
            </a:r>
            <a:r>
              <a:rPr lang="es-ES" sz="2000" dirty="0" err="1" smtClean="0"/>
              <a:t>Guarnes",Nombre</a:t>
            </a:r>
            <a:r>
              <a:rPr lang="es-ES" sz="2000" dirty="0" smtClean="0"/>
              <a:t>="Guillermo"},</a:t>
            </a:r>
          </a:p>
          <a:p>
            <a:pPr>
              <a:buNone/>
            </a:pPr>
            <a:r>
              <a:rPr lang="es-ES" sz="2000" dirty="0" smtClean="0"/>
              <a:t>                });</a:t>
            </a:r>
          </a:p>
          <a:p>
            <a:pPr>
              <a:buNone/>
            </a:pPr>
            <a:r>
              <a:rPr lang="es-ES" sz="2000" dirty="0" smtClean="0"/>
              <a:t>                </a:t>
            </a:r>
            <a:r>
              <a:rPr lang="es-ES" sz="2000" dirty="0" err="1" smtClean="0"/>
              <a:t>contexto.SaveChanges</a:t>
            </a:r>
            <a:r>
              <a:rPr lang="es-ES" sz="2000" dirty="0" smtClean="0"/>
              <a:t>(); // guardo registros</a:t>
            </a:r>
          </a:p>
          <a:p>
            <a:pPr>
              <a:buNone/>
            </a:pPr>
            <a:r>
              <a:rPr lang="es-ES" sz="2000" dirty="0" smtClean="0"/>
              <a:t>            }</a:t>
            </a:r>
          </a:p>
          <a:p>
            <a:pPr>
              <a:buNone/>
            </a:pPr>
            <a:endParaRPr lang="es-ES" sz="2000" dirty="0" smtClean="0"/>
          </a:p>
          <a:p>
            <a:pPr>
              <a:buNone/>
            </a:pPr>
            <a:r>
              <a:rPr lang="es-ES" sz="2000" dirty="0" smtClean="0"/>
              <a:t>Nota: agregar </a:t>
            </a:r>
            <a:r>
              <a:rPr lang="es-ES" sz="2000" dirty="0" err="1" smtClean="0"/>
              <a:t>parametro</a:t>
            </a:r>
            <a:r>
              <a:rPr lang="es-ES" sz="2000" dirty="0" smtClean="0"/>
              <a:t> al </a:t>
            </a:r>
            <a:r>
              <a:rPr lang="es-ES" sz="2000" dirty="0" err="1" smtClean="0"/>
              <a:t>metodo</a:t>
            </a:r>
            <a:endParaRPr lang="es-ES" sz="2000" dirty="0" smtClean="0"/>
          </a:p>
          <a:p>
            <a:pPr>
              <a:buNone/>
            </a:pPr>
            <a:r>
              <a:rPr lang="es-ES" sz="1200" dirty="0" smtClean="0"/>
              <a:t> </a:t>
            </a:r>
            <a:r>
              <a:rPr lang="es-ES" sz="1200" dirty="0" err="1" smtClean="0"/>
              <a:t>public</a:t>
            </a:r>
            <a:r>
              <a:rPr lang="es-ES" sz="1200" dirty="0" smtClean="0"/>
              <a:t> </a:t>
            </a:r>
            <a:r>
              <a:rPr lang="es-ES" sz="1200" dirty="0" err="1" smtClean="0"/>
              <a:t>void</a:t>
            </a:r>
            <a:r>
              <a:rPr lang="es-ES" sz="1200" dirty="0" smtClean="0"/>
              <a:t> Configure(</a:t>
            </a:r>
            <a:r>
              <a:rPr lang="es-ES" sz="1200" dirty="0" err="1" smtClean="0"/>
              <a:t>IApplicationBuilder</a:t>
            </a:r>
            <a:r>
              <a:rPr lang="es-ES" sz="1200" dirty="0" smtClean="0"/>
              <a:t> </a:t>
            </a:r>
            <a:r>
              <a:rPr lang="es-ES" sz="1200" dirty="0" err="1" smtClean="0"/>
              <a:t>app</a:t>
            </a:r>
            <a:r>
              <a:rPr lang="es-ES" sz="1200" dirty="0" smtClean="0"/>
              <a:t>, </a:t>
            </a:r>
            <a:r>
              <a:rPr lang="es-ES" sz="1200" dirty="0" err="1" smtClean="0"/>
              <a:t>IHostingEnvironment</a:t>
            </a:r>
            <a:r>
              <a:rPr lang="es-ES" sz="1200" dirty="0" smtClean="0"/>
              <a:t> </a:t>
            </a:r>
            <a:r>
              <a:rPr lang="es-ES" sz="1200" dirty="0" err="1" smtClean="0"/>
              <a:t>env</a:t>
            </a:r>
            <a:r>
              <a:rPr lang="es-ES" sz="1200" dirty="0" smtClean="0"/>
              <a:t> </a:t>
            </a:r>
            <a:r>
              <a:rPr lang="es-ES" sz="1200" dirty="0" smtClean="0">
                <a:solidFill>
                  <a:srgbClr val="FF0000"/>
                </a:solidFill>
              </a:rPr>
              <a:t>,</a:t>
            </a:r>
            <a:r>
              <a:rPr lang="es-ES" sz="1600" b="1" dirty="0" err="1" smtClean="0">
                <a:solidFill>
                  <a:srgbClr val="FF0000"/>
                </a:solidFill>
              </a:rPr>
              <a:t>ApplicationDBContext</a:t>
            </a:r>
            <a:r>
              <a:rPr lang="es-ES" sz="1600" b="1" dirty="0" smtClean="0">
                <a:solidFill>
                  <a:srgbClr val="FF0000"/>
                </a:solidFill>
              </a:rPr>
              <a:t> contexto</a:t>
            </a:r>
            <a:r>
              <a:rPr lang="es-ES" sz="1200" dirty="0" smtClean="0"/>
              <a:t>)</a:t>
            </a:r>
          </a:p>
          <a:p>
            <a:pPr>
              <a:buNone/>
            </a:pPr>
            <a:endParaRPr lang="es-ES" sz="2000"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000" b="1" dirty="0" smtClean="0"/>
              <a:t>Cambiar api default</a:t>
            </a:r>
          </a:p>
        </p:txBody>
      </p:sp>
      <p:sp>
        <p:nvSpPr>
          <p:cNvPr id="3" name="Content Placeholder 2"/>
          <p:cNvSpPr>
            <a:spLocks noGrp="1"/>
          </p:cNvSpPr>
          <p:nvPr>
            <p:ph type="body" sz="quarter" idx="13"/>
          </p:nvPr>
        </p:nvSpPr>
        <p:spPr>
          <a:xfrm>
            <a:off x="0" y="928670"/>
            <a:ext cx="9144000" cy="5786478"/>
          </a:xfrm>
          <a:prstGeom prst="rect">
            <a:avLst/>
          </a:prstGeom>
        </p:spPr>
        <p:txBody>
          <a:bodyPr/>
          <a:lstStyle/>
          <a:p>
            <a:pPr>
              <a:buNone/>
            </a:pPr>
            <a:r>
              <a:rPr lang="es-ES" sz="2000" dirty="0" smtClean="0"/>
              <a:t>Ejecutar y ver listado de amigos:</a:t>
            </a:r>
          </a:p>
          <a:p>
            <a:pPr>
              <a:buNone/>
            </a:pPr>
            <a:endParaRPr lang="es-ES" sz="1200" dirty="0" smtClean="0"/>
          </a:p>
          <a:p>
            <a:pPr>
              <a:buNone/>
            </a:pPr>
            <a:endParaRPr lang="es-ES" sz="2000" dirty="0" smtClean="0"/>
          </a:p>
        </p:txBody>
      </p:sp>
      <p:pic>
        <p:nvPicPr>
          <p:cNvPr id="8194" name="Picture 2"/>
          <p:cNvPicPr>
            <a:picLocks noChangeAspect="1" noChangeArrowheads="1"/>
          </p:cNvPicPr>
          <p:nvPr/>
        </p:nvPicPr>
        <p:blipFill>
          <a:blip r:embed="rId3"/>
          <a:srcRect/>
          <a:stretch>
            <a:fillRect/>
          </a:stretch>
        </p:blipFill>
        <p:spPr bwMode="auto">
          <a:xfrm>
            <a:off x="428596" y="2428868"/>
            <a:ext cx="7848600" cy="1485900"/>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000" b="1" dirty="0" err="1" smtClean="0"/>
              <a:t>Accion</a:t>
            </a:r>
            <a:r>
              <a:rPr lang="es-ES" sz="4000" b="1" dirty="0" smtClean="0"/>
              <a:t> </a:t>
            </a:r>
            <a:r>
              <a:rPr lang="es-ES" sz="4000" b="1" dirty="0" err="1" smtClean="0"/>
              <a:t>Read</a:t>
            </a:r>
            <a:endParaRPr lang="es-ES" sz="4000" b="1" dirty="0" smtClean="0"/>
          </a:p>
        </p:txBody>
      </p:sp>
      <p:sp>
        <p:nvSpPr>
          <p:cNvPr id="3" name="Content Placeholder 2"/>
          <p:cNvSpPr>
            <a:spLocks noGrp="1"/>
          </p:cNvSpPr>
          <p:nvPr>
            <p:ph type="body" sz="quarter" idx="13"/>
          </p:nvPr>
        </p:nvSpPr>
        <p:spPr>
          <a:xfrm>
            <a:off x="0" y="928670"/>
            <a:ext cx="9144000" cy="5786478"/>
          </a:xfrm>
          <a:prstGeom prst="rect">
            <a:avLst/>
          </a:prstGeom>
        </p:spPr>
        <p:txBody>
          <a:bodyPr/>
          <a:lstStyle/>
          <a:p>
            <a:pPr>
              <a:buAutoNum type="arabicPeriod"/>
            </a:pPr>
            <a:r>
              <a:rPr lang="es-ES" sz="2000" dirty="0" smtClean="0"/>
              <a:t>Traer un Amigo</a:t>
            </a:r>
          </a:p>
          <a:p>
            <a:pPr>
              <a:buNone/>
            </a:pPr>
            <a:r>
              <a:rPr lang="es-ES" sz="1600" dirty="0" smtClean="0"/>
              <a:t> </a:t>
            </a:r>
          </a:p>
          <a:p>
            <a:pPr>
              <a:buNone/>
            </a:pPr>
            <a:r>
              <a:rPr lang="es-ES" sz="1600" dirty="0" smtClean="0"/>
              <a:t>        [</a:t>
            </a:r>
            <a:r>
              <a:rPr lang="es-ES" sz="1600" dirty="0" err="1" smtClean="0"/>
              <a:t>HttpGet</a:t>
            </a:r>
            <a:r>
              <a:rPr lang="es-ES" sz="1600" dirty="0" smtClean="0"/>
              <a:t>("{id}")]</a:t>
            </a:r>
          </a:p>
          <a:p>
            <a:pPr>
              <a:buNone/>
            </a:pPr>
            <a:r>
              <a:rPr lang="es-ES" sz="1600" dirty="0" smtClean="0"/>
              <a:t>        </a:t>
            </a:r>
            <a:r>
              <a:rPr lang="es-ES" sz="1600" dirty="0" err="1" smtClean="0"/>
              <a:t>public</a:t>
            </a:r>
            <a:r>
              <a:rPr lang="es-ES" sz="1600" dirty="0" smtClean="0"/>
              <a:t> </a:t>
            </a:r>
            <a:r>
              <a:rPr lang="es-ES" sz="1600" dirty="0" err="1" smtClean="0"/>
              <a:t>IActionResult</a:t>
            </a:r>
            <a:r>
              <a:rPr lang="es-ES" sz="1600" dirty="0" smtClean="0"/>
              <a:t> </a:t>
            </a:r>
            <a:r>
              <a:rPr lang="es-ES" sz="1600" dirty="0" err="1" smtClean="0"/>
              <a:t>getByID</a:t>
            </a:r>
            <a:r>
              <a:rPr lang="es-ES" sz="1600" dirty="0" smtClean="0"/>
              <a:t>(</a:t>
            </a:r>
            <a:r>
              <a:rPr lang="es-ES" sz="1600" dirty="0" err="1" smtClean="0"/>
              <a:t>int</a:t>
            </a:r>
            <a:r>
              <a:rPr lang="es-ES" sz="1600" dirty="0" smtClean="0"/>
              <a:t>? id)</a:t>
            </a:r>
          </a:p>
          <a:p>
            <a:pPr>
              <a:buNone/>
            </a:pPr>
            <a:r>
              <a:rPr lang="es-ES" sz="1600" dirty="0" smtClean="0"/>
              <a:t>        {</a:t>
            </a:r>
          </a:p>
          <a:p>
            <a:pPr>
              <a:buNone/>
            </a:pPr>
            <a:r>
              <a:rPr lang="es-ES" sz="1600" dirty="0" smtClean="0"/>
              <a:t>            </a:t>
            </a:r>
            <a:r>
              <a:rPr lang="es-ES" sz="1600" dirty="0" err="1" smtClean="0"/>
              <a:t>var</a:t>
            </a:r>
            <a:r>
              <a:rPr lang="es-ES" sz="1600" dirty="0" smtClean="0"/>
              <a:t> amigo = </a:t>
            </a:r>
            <a:r>
              <a:rPr lang="es-ES" sz="1600" dirty="0" err="1" smtClean="0"/>
              <a:t>context.Amigos.Find</a:t>
            </a:r>
            <a:r>
              <a:rPr lang="es-ES" sz="1600" dirty="0" smtClean="0"/>
              <a:t>(id);</a:t>
            </a:r>
          </a:p>
          <a:p>
            <a:pPr>
              <a:buNone/>
            </a:pPr>
            <a:r>
              <a:rPr lang="es-ES" sz="1600" dirty="0" smtClean="0"/>
              <a:t>            </a:t>
            </a:r>
            <a:r>
              <a:rPr lang="es-ES" sz="1600" dirty="0" err="1" smtClean="0"/>
              <a:t>if</a:t>
            </a:r>
            <a:r>
              <a:rPr lang="es-ES" sz="1600" dirty="0" smtClean="0"/>
              <a:t>(amigo==</a:t>
            </a:r>
            <a:r>
              <a:rPr lang="es-ES" sz="1600" dirty="0" err="1" smtClean="0"/>
              <a:t>null</a:t>
            </a:r>
            <a:r>
              <a:rPr lang="es-ES" sz="1600" dirty="0" smtClean="0"/>
              <a:t>)</a:t>
            </a:r>
          </a:p>
          <a:p>
            <a:pPr>
              <a:buNone/>
            </a:pPr>
            <a:r>
              <a:rPr lang="es-ES" sz="1600" dirty="0" smtClean="0"/>
              <a:t>            {</a:t>
            </a:r>
          </a:p>
          <a:p>
            <a:pPr>
              <a:buNone/>
            </a:pPr>
            <a:r>
              <a:rPr lang="es-ES" sz="1600" dirty="0" smtClean="0"/>
              <a:t>                </a:t>
            </a:r>
            <a:r>
              <a:rPr lang="es-ES" sz="1600" dirty="0" err="1" smtClean="0"/>
              <a:t>return</a:t>
            </a:r>
            <a:r>
              <a:rPr lang="es-ES" sz="1600" dirty="0" smtClean="0"/>
              <a:t> </a:t>
            </a:r>
            <a:r>
              <a:rPr lang="es-ES" sz="1600" dirty="0" err="1" smtClean="0"/>
              <a:t>NotFound</a:t>
            </a:r>
            <a:r>
              <a:rPr lang="es-ES" sz="1600" dirty="0" smtClean="0"/>
              <a:t>();</a:t>
            </a:r>
          </a:p>
          <a:p>
            <a:pPr>
              <a:buNone/>
            </a:pPr>
            <a:r>
              <a:rPr lang="es-ES" sz="1600" dirty="0" smtClean="0"/>
              <a:t>            }</a:t>
            </a:r>
          </a:p>
          <a:p>
            <a:pPr>
              <a:buNone/>
            </a:pPr>
            <a:r>
              <a:rPr lang="es-ES" sz="1600" dirty="0" smtClean="0"/>
              <a:t>            </a:t>
            </a:r>
            <a:r>
              <a:rPr lang="es-ES" sz="1600" dirty="0" err="1" smtClean="0"/>
              <a:t>return</a:t>
            </a:r>
            <a:r>
              <a:rPr lang="es-ES" sz="1600" dirty="0" smtClean="0"/>
              <a:t> Ok(amigo);</a:t>
            </a:r>
          </a:p>
          <a:p>
            <a:pPr>
              <a:buNone/>
            </a:pPr>
            <a:r>
              <a:rPr lang="es-ES" sz="1600" dirty="0" smtClean="0"/>
              <a:t>        }</a:t>
            </a:r>
          </a:p>
          <a:p>
            <a:pPr>
              <a:buAutoNum type="arabicPeriod"/>
            </a:pPr>
            <a:endParaRPr lang="es-ES" sz="2000" dirty="0" smtClean="0"/>
          </a:p>
          <a:p>
            <a:pPr>
              <a:buNone/>
            </a:pPr>
            <a:endParaRPr lang="es-ES" sz="1200" dirty="0" smtClean="0"/>
          </a:p>
          <a:p>
            <a:pPr>
              <a:buNone/>
            </a:pPr>
            <a:endParaRPr lang="es-ES" sz="2000" dirty="0" smtClean="0"/>
          </a:p>
        </p:txBody>
      </p:sp>
      <p:pic>
        <p:nvPicPr>
          <p:cNvPr id="9218" name="Picture 2"/>
          <p:cNvPicPr>
            <a:picLocks noChangeAspect="1" noChangeArrowheads="1"/>
          </p:cNvPicPr>
          <p:nvPr/>
        </p:nvPicPr>
        <p:blipFill>
          <a:blip r:embed="rId3"/>
          <a:srcRect/>
          <a:stretch>
            <a:fillRect/>
          </a:stretch>
        </p:blipFill>
        <p:spPr bwMode="auto">
          <a:xfrm>
            <a:off x="3286116" y="4572008"/>
            <a:ext cx="4524375" cy="1466850"/>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000" b="1" dirty="0" smtClean="0"/>
              <a:t>Cliente Web </a:t>
            </a:r>
            <a:r>
              <a:rPr lang="es-ES" sz="4000" b="1" dirty="0" err="1" smtClean="0"/>
              <a:t>Form</a:t>
            </a:r>
            <a:r>
              <a:rPr lang="es-ES" sz="4000" b="1" dirty="0" smtClean="0"/>
              <a:t> – Test </a:t>
            </a:r>
          </a:p>
        </p:txBody>
      </p:sp>
      <p:sp>
        <p:nvSpPr>
          <p:cNvPr id="3" name="Content Placeholder 2"/>
          <p:cNvSpPr>
            <a:spLocks noGrp="1"/>
          </p:cNvSpPr>
          <p:nvPr>
            <p:ph type="body" sz="quarter" idx="13"/>
          </p:nvPr>
        </p:nvSpPr>
        <p:spPr>
          <a:xfrm>
            <a:off x="0" y="928670"/>
            <a:ext cx="9144000" cy="5786478"/>
          </a:xfrm>
          <a:prstGeom prst="rect">
            <a:avLst/>
          </a:prstGeom>
        </p:spPr>
        <p:txBody>
          <a:bodyPr/>
          <a:lstStyle/>
          <a:p>
            <a:pPr>
              <a:buNone/>
            </a:pPr>
            <a:r>
              <a:rPr lang="es-ES" sz="4000" dirty="0" smtClean="0"/>
              <a:t>Crear Proyecto </a:t>
            </a:r>
            <a:r>
              <a:rPr lang="es-ES" sz="4000" dirty="0" err="1" smtClean="0"/>
              <a:t>asp</a:t>
            </a:r>
            <a:r>
              <a:rPr lang="es-ES" sz="4000" dirty="0" smtClean="0"/>
              <a:t> net – vacio</a:t>
            </a:r>
          </a:p>
          <a:p>
            <a:pPr>
              <a:buNone/>
            </a:pPr>
            <a:r>
              <a:rPr lang="es-ES" sz="4000" dirty="0" smtClean="0"/>
              <a:t>Agregar </a:t>
            </a:r>
            <a:r>
              <a:rPr lang="es-ES" sz="4000" dirty="0" err="1" smtClean="0"/>
              <a:t>webform</a:t>
            </a:r>
            <a:endParaRPr lang="es-ES" sz="4000" dirty="0" smtClean="0"/>
          </a:p>
          <a:p>
            <a:pPr>
              <a:buNone/>
            </a:pPr>
            <a:endParaRPr lang="es-ES" sz="4000" dirty="0" smtClean="0"/>
          </a:p>
          <a:p>
            <a:pPr>
              <a:buNone/>
            </a:pPr>
            <a:r>
              <a:rPr lang="es-ES" sz="4000" dirty="0" smtClean="0"/>
              <a:t>Instalar:</a:t>
            </a:r>
          </a:p>
          <a:p>
            <a:pPr>
              <a:buNone/>
            </a:pPr>
            <a:r>
              <a:rPr lang="es-ES" sz="4000" dirty="0" err="1" smtClean="0"/>
              <a:t>Newtonsoft.Json</a:t>
            </a:r>
            <a:endParaRPr lang="es-ES" sz="4000" dirty="0" smtClean="0"/>
          </a:p>
          <a:p>
            <a:pPr>
              <a:buNone/>
            </a:pPr>
            <a:r>
              <a:rPr lang="es-ES" sz="4000" dirty="0" err="1" smtClean="0"/>
              <a:t>Microsoft.Net.Http</a:t>
            </a:r>
            <a:endParaRPr lang="es-ES" sz="4000" dirty="0" smtClean="0"/>
          </a:p>
          <a:p>
            <a:pPr>
              <a:buNone/>
            </a:pPr>
            <a:endParaRPr lang="es-ES" sz="4000" dirty="0" smtClean="0"/>
          </a:p>
          <a:p>
            <a:pPr>
              <a:buNone/>
            </a:pPr>
            <a:endParaRPr lang="es-ES" sz="4000"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000" b="1" dirty="0" smtClean="0"/>
              <a:t>Cliente - Test</a:t>
            </a:r>
          </a:p>
        </p:txBody>
      </p:sp>
      <p:sp>
        <p:nvSpPr>
          <p:cNvPr id="3" name="Content Placeholder 2"/>
          <p:cNvSpPr>
            <a:spLocks noGrp="1"/>
          </p:cNvSpPr>
          <p:nvPr>
            <p:ph type="body" sz="quarter" idx="13"/>
          </p:nvPr>
        </p:nvSpPr>
        <p:spPr>
          <a:xfrm>
            <a:off x="0" y="928670"/>
            <a:ext cx="9144000" cy="5786478"/>
          </a:xfrm>
          <a:prstGeom prst="rect">
            <a:avLst/>
          </a:prstGeom>
        </p:spPr>
        <p:txBody>
          <a:bodyPr/>
          <a:lstStyle/>
          <a:p>
            <a:pPr>
              <a:buNone/>
            </a:pPr>
            <a:r>
              <a:rPr lang="en-US" sz="1100" dirty="0" smtClean="0"/>
              <a:t>protected void </a:t>
            </a:r>
            <a:r>
              <a:rPr lang="en-US" sz="1100" dirty="0" err="1" smtClean="0"/>
              <a:t>Page_Load</a:t>
            </a:r>
            <a:r>
              <a:rPr lang="en-US" sz="1100" dirty="0" smtClean="0"/>
              <a:t>(object </a:t>
            </a:r>
            <a:r>
              <a:rPr lang="en-US" sz="1100" dirty="0" err="1" smtClean="0"/>
              <a:t>sender,EventArgs</a:t>
            </a:r>
            <a:r>
              <a:rPr lang="en-US" sz="1100" dirty="0" smtClean="0"/>
              <a:t> e)</a:t>
            </a:r>
          </a:p>
          <a:p>
            <a:pPr>
              <a:buNone/>
            </a:pPr>
            <a:r>
              <a:rPr lang="es-ES" sz="1100" dirty="0" smtClean="0"/>
              <a:t>        {</a:t>
            </a:r>
          </a:p>
          <a:p>
            <a:pPr>
              <a:buNone/>
            </a:pPr>
            <a:r>
              <a:rPr lang="es-ES" sz="1100" dirty="0" smtClean="0"/>
              <a:t>            </a:t>
            </a:r>
            <a:r>
              <a:rPr lang="es-ES" sz="1100" dirty="0" err="1" smtClean="0"/>
              <a:t>VerAmigos</a:t>
            </a:r>
            <a:r>
              <a:rPr lang="es-ES" sz="1100" dirty="0" smtClean="0"/>
              <a:t>();</a:t>
            </a:r>
          </a:p>
          <a:p>
            <a:pPr>
              <a:buNone/>
            </a:pPr>
            <a:r>
              <a:rPr lang="es-ES" sz="1100" dirty="0" smtClean="0"/>
              <a:t>        }</a:t>
            </a:r>
          </a:p>
          <a:p>
            <a:pPr>
              <a:buNone/>
            </a:pPr>
            <a:r>
              <a:rPr lang="es-ES" sz="1100" dirty="0" smtClean="0"/>
              <a:t>        </a:t>
            </a:r>
            <a:r>
              <a:rPr lang="es-ES" sz="1100" dirty="0" err="1" smtClean="0"/>
              <a:t>void</a:t>
            </a:r>
            <a:r>
              <a:rPr lang="es-ES" sz="1100" dirty="0" smtClean="0"/>
              <a:t> </a:t>
            </a:r>
            <a:r>
              <a:rPr lang="es-ES" sz="1100" dirty="0" err="1" smtClean="0"/>
              <a:t>VerAmigos</a:t>
            </a:r>
            <a:r>
              <a:rPr lang="es-ES" sz="1100" dirty="0" smtClean="0"/>
              <a:t>()</a:t>
            </a:r>
          </a:p>
          <a:p>
            <a:pPr>
              <a:buNone/>
            </a:pPr>
            <a:r>
              <a:rPr lang="es-ES" sz="1100" dirty="0" smtClean="0"/>
              <a:t>        {</a:t>
            </a:r>
          </a:p>
          <a:p>
            <a:pPr>
              <a:buNone/>
            </a:pPr>
            <a:r>
              <a:rPr lang="en-US" sz="1100" dirty="0" smtClean="0"/>
              <a:t>            </a:t>
            </a:r>
            <a:r>
              <a:rPr lang="en-US" sz="1100" dirty="0" err="1" smtClean="0"/>
              <a:t>var</a:t>
            </a:r>
            <a:r>
              <a:rPr lang="en-US" sz="1100" dirty="0" smtClean="0"/>
              <a:t> t = </a:t>
            </a:r>
            <a:r>
              <a:rPr lang="en-US" sz="1100" dirty="0" err="1" smtClean="0"/>
              <a:t>Task.Run</a:t>
            </a:r>
            <a:r>
              <a:rPr lang="en-US" sz="1100" dirty="0" smtClean="0"/>
              <a:t>(() =&gt; </a:t>
            </a:r>
            <a:r>
              <a:rPr lang="en-US" sz="1100" dirty="0" err="1" smtClean="0"/>
              <a:t>GetURI</a:t>
            </a:r>
            <a:r>
              <a:rPr lang="en-US" sz="1100" dirty="0" smtClean="0"/>
              <a:t>(new Uri("https://localhost:44368/api/amigos")));</a:t>
            </a:r>
          </a:p>
          <a:p>
            <a:pPr>
              <a:buNone/>
            </a:pPr>
            <a:r>
              <a:rPr lang="es-ES" sz="1100" dirty="0" smtClean="0"/>
              <a:t>            </a:t>
            </a:r>
            <a:r>
              <a:rPr lang="es-ES" sz="1100" dirty="0" err="1" smtClean="0"/>
              <a:t>t.Wait</a:t>
            </a:r>
            <a:r>
              <a:rPr lang="es-ES" sz="1100" dirty="0" smtClean="0"/>
              <a:t>();</a:t>
            </a:r>
          </a:p>
          <a:p>
            <a:pPr>
              <a:buNone/>
            </a:pPr>
            <a:r>
              <a:rPr lang="es-ES" sz="1100" dirty="0" smtClean="0"/>
              <a:t>            </a:t>
            </a:r>
            <a:r>
              <a:rPr lang="es-ES" sz="1100" dirty="0" err="1" smtClean="0"/>
              <a:t>JArray</a:t>
            </a:r>
            <a:r>
              <a:rPr lang="es-ES" sz="1100" dirty="0" smtClean="0"/>
              <a:t> j = </a:t>
            </a:r>
            <a:r>
              <a:rPr lang="es-ES" sz="1100" dirty="0" err="1" smtClean="0"/>
              <a:t>JArray.Parse</a:t>
            </a:r>
            <a:r>
              <a:rPr lang="es-ES" sz="1100" dirty="0" smtClean="0"/>
              <a:t>(</a:t>
            </a:r>
            <a:r>
              <a:rPr lang="es-ES" sz="1100" dirty="0" err="1" smtClean="0"/>
              <a:t>t.Result</a:t>
            </a:r>
            <a:r>
              <a:rPr lang="es-ES" sz="1100" dirty="0" smtClean="0"/>
              <a:t>);</a:t>
            </a:r>
          </a:p>
          <a:p>
            <a:pPr>
              <a:buNone/>
            </a:pPr>
            <a:r>
              <a:rPr lang="es-ES" sz="1100" dirty="0" smtClean="0"/>
              <a:t>            </a:t>
            </a:r>
            <a:r>
              <a:rPr lang="es-ES" sz="1100" dirty="0" err="1" smtClean="0"/>
              <a:t>DataTable</a:t>
            </a:r>
            <a:r>
              <a:rPr lang="es-ES" sz="1100" dirty="0" smtClean="0"/>
              <a:t> </a:t>
            </a:r>
            <a:r>
              <a:rPr lang="es-ES" sz="1100" dirty="0" err="1" smtClean="0"/>
              <a:t>dt</a:t>
            </a:r>
            <a:r>
              <a:rPr lang="es-ES" sz="1100" dirty="0" smtClean="0"/>
              <a:t> = </a:t>
            </a:r>
            <a:r>
              <a:rPr lang="es-ES" sz="1100" dirty="0" err="1" smtClean="0"/>
              <a:t>JsonConvert.DeserializeObject</a:t>
            </a:r>
            <a:r>
              <a:rPr lang="es-ES" sz="1100" dirty="0" smtClean="0"/>
              <a:t>&lt;</a:t>
            </a:r>
            <a:r>
              <a:rPr lang="es-ES" sz="1100" dirty="0" err="1" smtClean="0"/>
              <a:t>DataTable</a:t>
            </a:r>
            <a:r>
              <a:rPr lang="es-ES" sz="1100" dirty="0" smtClean="0"/>
              <a:t>&gt;(</a:t>
            </a:r>
            <a:r>
              <a:rPr lang="es-ES" sz="1100" dirty="0" err="1" smtClean="0"/>
              <a:t>JsonConvert.SerializeObject</a:t>
            </a:r>
            <a:r>
              <a:rPr lang="es-ES" sz="1100" dirty="0" smtClean="0"/>
              <a:t>(j));</a:t>
            </a:r>
          </a:p>
          <a:p>
            <a:pPr>
              <a:buNone/>
            </a:pPr>
            <a:r>
              <a:rPr lang="es-ES" sz="1100" dirty="0" smtClean="0"/>
              <a:t>            GridView1.DataSource = </a:t>
            </a:r>
            <a:r>
              <a:rPr lang="es-ES" sz="1100" dirty="0" err="1" smtClean="0"/>
              <a:t>dt</a:t>
            </a:r>
            <a:r>
              <a:rPr lang="es-ES" sz="1100" dirty="0" smtClean="0"/>
              <a:t>;</a:t>
            </a:r>
          </a:p>
          <a:p>
            <a:pPr>
              <a:buNone/>
            </a:pPr>
            <a:r>
              <a:rPr lang="es-ES" sz="1100" dirty="0" smtClean="0"/>
              <a:t>            GridView1.DataBind();</a:t>
            </a:r>
          </a:p>
          <a:p>
            <a:pPr>
              <a:buNone/>
            </a:pPr>
            <a:endParaRPr lang="es-ES" sz="1100" dirty="0" smtClean="0"/>
          </a:p>
          <a:p>
            <a:pPr>
              <a:buNone/>
            </a:pPr>
            <a:r>
              <a:rPr lang="es-ES" sz="1100" dirty="0" smtClean="0"/>
              <a:t>        }</a:t>
            </a:r>
          </a:p>
          <a:p>
            <a:pPr>
              <a:buNone/>
            </a:pPr>
            <a:r>
              <a:rPr lang="en-US" sz="1100" dirty="0" smtClean="0"/>
              <a:t>        static </a:t>
            </a:r>
            <a:r>
              <a:rPr lang="en-US" sz="1100" dirty="0" err="1" smtClean="0"/>
              <a:t>async</a:t>
            </a:r>
            <a:r>
              <a:rPr lang="en-US" sz="1100" dirty="0" smtClean="0"/>
              <a:t> Task&lt;string&gt; </a:t>
            </a:r>
            <a:r>
              <a:rPr lang="en-US" sz="1100" dirty="0" err="1" smtClean="0"/>
              <a:t>GetURI</a:t>
            </a:r>
            <a:r>
              <a:rPr lang="en-US" sz="1100" dirty="0" smtClean="0"/>
              <a:t>(Uri u)</a:t>
            </a:r>
          </a:p>
          <a:p>
            <a:pPr>
              <a:buNone/>
            </a:pPr>
            <a:r>
              <a:rPr lang="es-ES" sz="1100" dirty="0" smtClean="0"/>
              <a:t>        {</a:t>
            </a:r>
          </a:p>
          <a:p>
            <a:pPr>
              <a:buNone/>
            </a:pPr>
            <a:r>
              <a:rPr lang="es-ES" sz="1100" dirty="0" smtClean="0"/>
              <a:t>            </a:t>
            </a:r>
            <a:r>
              <a:rPr lang="es-ES" sz="1100" dirty="0" err="1" smtClean="0"/>
              <a:t>var</a:t>
            </a:r>
            <a:r>
              <a:rPr lang="es-ES" sz="1100" dirty="0" smtClean="0"/>
              <a:t> response = </a:t>
            </a:r>
            <a:r>
              <a:rPr lang="es-ES" sz="1100" dirty="0" err="1" smtClean="0"/>
              <a:t>string.Empty</a:t>
            </a:r>
            <a:r>
              <a:rPr lang="es-ES" sz="1100" dirty="0" smtClean="0"/>
              <a:t>;</a:t>
            </a:r>
          </a:p>
          <a:p>
            <a:pPr>
              <a:buNone/>
            </a:pPr>
            <a:r>
              <a:rPr lang="es-ES" sz="1100" dirty="0" smtClean="0"/>
              <a:t>            </a:t>
            </a:r>
            <a:r>
              <a:rPr lang="es-ES" sz="1100" dirty="0" err="1" smtClean="0"/>
              <a:t>using</a:t>
            </a:r>
            <a:r>
              <a:rPr lang="es-ES" sz="1100" dirty="0" smtClean="0"/>
              <a:t>(</a:t>
            </a:r>
            <a:r>
              <a:rPr lang="es-ES" sz="1100" dirty="0" err="1" smtClean="0"/>
              <a:t>var</a:t>
            </a:r>
            <a:r>
              <a:rPr lang="es-ES" sz="1100" dirty="0" smtClean="0"/>
              <a:t> </a:t>
            </a:r>
            <a:r>
              <a:rPr lang="es-ES" sz="1100" dirty="0" err="1" smtClean="0"/>
              <a:t>client</a:t>
            </a:r>
            <a:r>
              <a:rPr lang="es-ES" sz="1100" dirty="0" smtClean="0"/>
              <a:t> = new </a:t>
            </a:r>
            <a:r>
              <a:rPr lang="es-ES" sz="1100" dirty="0" err="1" smtClean="0"/>
              <a:t>HttpClient</a:t>
            </a:r>
            <a:r>
              <a:rPr lang="es-ES" sz="1100" dirty="0" smtClean="0"/>
              <a:t>())</a:t>
            </a:r>
          </a:p>
          <a:p>
            <a:pPr>
              <a:buNone/>
            </a:pPr>
            <a:r>
              <a:rPr lang="es-ES" sz="1100" dirty="0" smtClean="0"/>
              <a:t>            {</a:t>
            </a:r>
          </a:p>
          <a:p>
            <a:pPr>
              <a:buNone/>
            </a:pPr>
            <a:r>
              <a:rPr lang="es-ES" sz="1100" dirty="0" smtClean="0"/>
              <a:t>                </a:t>
            </a:r>
            <a:r>
              <a:rPr lang="es-ES" sz="1100" dirty="0" err="1" smtClean="0"/>
              <a:t>HttpResponseMessage</a:t>
            </a:r>
            <a:r>
              <a:rPr lang="es-ES" sz="1100" dirty="0" smtClean="0"/>
              <a:t> </a:t>
            </a:r>
            <a:r>
              <a:rPr lang="es-ES" sz="1100" dirty="0" err="1" smtClean="0"/>
              <a:t>result</a:t>
            </a:r>
            <a:r>
              <a:rPr lang="es-ES" sz="1100" dirty="0" smtClean="0"/>
              <a:t> = </a:t>
            </a:r>
            <a:r>
              <a:rPr lang="es-ES" sz="1100" dirty="0" err="1" smtClean="0"/>
              <a:t>await</a:t>
            </a:r>
            <a:r>
              <a:rPr lang="es-ES" sz="1100" dirty="0" smtClean="0"/>
              <a:t> </a:t>
            </a:r>
            <a:r>
              <a:rPr lang="es-ES" sz="1100" dirty="0" err="1" smtClean="0"/>
              <a:t>client.GetAsync</a:t>
            </a:r>
            <a:r>
              <a:rPr lang="es-ES" sz="1100" dirty="0" smtClean="0"/>
              <a:t>(u);</a:t>
            </a:r>
          </a:p>
          <a:p>
            <a:pPr>
              <a:buNone/>
            </a:pPr>
            <a:r>
              <a:rPr lang="es-ES" sz="1100" dirty="0" smtClean="0"/>
              <a:t>                </a:t>
            </a:r>
            <a:r>
              <a:rPr lang="es-ES" sz="1100" dirty="0" err="1" smtClean="0"/>
              <a:t>if</a:t>
            </a:r>
            <a:r>
              <a:rPr lang="es-ES" sz="1100" dirty="0" smtClean="0"/>
              <a:t>(</a:t>
            </a:r>
            <a:r>
              <a:rPr lang="es-ES" sz="1100" dirty="0" err="1" smtClean="0"/>
              <a:t>result.IsSuccessStatusCode</a:t>
            </a:r>
            <a:r>
              <a:rPr lang="es-ES" sz="1100" dirty="0" smtClean="0"/>
              <a:t>)</a:t>
            </a:r>
          </a:p>
          <a:p>
            <a:pPr>
              <a:buNone/>
            </a:pPr>
            <a:r>
              <a:rPr lang="es-ES" sz="1100" dirty="0" smtClean="0"/>
              <a:t>                {</a:t>
            </a:r>
          </a:p>
          <a:p>
            <a:pPr>
              <a:buNone/>
            </a:pPr>
            <a:r>
              <a:rPr lang="es-ES" sz="1100" dirty="0" smtClean="0"/>
              <a:t>                    response = </a:t>
            </a:r>
            <a:r>
              <a:rPr lang="es-ES" sz="1100" dirty="0" err="1" smtClean="0"/>
              <a:t>await</a:t>
            </a:r>
            <a:r>
              <a:rPr lang="es-ES" sz="1100" dirty="0" smtClean="0"/>
              <a:t> </a:t>
            </a:r>
            <a:r>
              <a:rPr lang="es-ES" sz="1100" dirty="0" err="1" smtClean="0"/>
              <a:t>result.Content.ReadAsStringAsync</a:t>
            </a:r>
            <a:r>
              <a:rPr lang="es-ES" sz="1100" dirty="0" smtClean="0"/>
              <a:t>();</a:t>
            </a:r>
          </a:p>
          <a:p>
            <a:pPr>
              <a:buNone/>
            </a:pPr>
            <a:r>
              <a:rPr lang="es-ES" sz="1100" dirty="0" smtClean="0"/>
              <a:t>                }</a:t>
            </a:r>
          </a:p>
          <a:p>
            <a:pPr>
              <a:buNone/>
            </a:pPr>
            <a:r>
              <a:rPr lang="es-ES" sz="1100" dirty="0" smtClean="0"/>
              <a:t>            }</a:t>
            </a:r>
          </a:p>
          <a:p>
            <a:pPr>
              <a:buNone/>
            </a:pPr>
            <a:r>
              <a:rPr lang="es-ES" sz="1100" dirty="0" smtClean="0"/>
              <a:t>            </a:t>
            </a:r>
            <a:r>
              <a:rPr lang="es-ES" sz="1100" dirty="0" err="1" smtClean="0"/>
              <a:t>return</a:t>
            </a:r>
            <a:r>
              <a:rPr lang="es-ES" sz="1100" dirty="0" smtClean="0"/>
              <a:t> response;</a:t>
            </a:r>
          </a:p>
          <a:p>
            <a:pPr>
              <a:buNone/>
            </a:pPr>
            <a:r>
              <a:rPr lang="es-ES" sz="1100" dirty="0" smtClean="0"/>
              <a:t>        }</a:t>
            </a:r>
          </a:p>
          <a:p>
            <a:pPr>
              <a:buNone/>
            </a:pPr>
            <a:r>
              <a:rPr lang="es-ES" sz="1100" dirty="0" smtClean="0"/>
              <a:t>    }</a:t>
            </a:r>
          </a:p>
          <a:p>
            <a:pPr>
              <a:buNone/>
            </a:pPr>
            <a:endParaRPr lang="es-ES" sz="1100" dirty="0" smtClean="0"/>
          </a:p>
          <a:p>
            <a:pPr>
              <a:buNone/>
            </a:pPr>
            <a:endParaRPr lang="es-ES" sz="1100"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000" b="1" dirty="0" smtClean="0"/>
              <a:t>Cliente - Test</a:t>
            </a:r>
          </a:p>
        </p:txBody>
      </p:sp>
      <p:sp>
        <p:nvSpPr>
          <p:cNvPr id="3" name="Content Placeholder 2"/>
          <p:cNvSpPr>
            <a:spLocks noGrp="1"/>
          </p:cNvSpPr>
          <p:nvPr>
            <p:ph type="body" sz="quarter" idx="13"/>
          </p:nvPr>
        </p:nvSpPr>
        <p:spPr>
          <a:xfrm>
            <a:off x="0" y="928670"/>
            <a:ext cx="9144000" cy="5786478"/>
          </a:xfrm>
          <a:prstGeom prst="rect">
            <a:avLst/>
          </a:prstGeom>
        </p:spPr>
        <p:txBody>
          <a:bodyPr/>
          <a:lstStyle/>
          <a:p>
            <a:pPr>
              <a:buNone/>
            </a:pPr>
            <a:r>
              <a:rPr lang="es-ES" sz="1800" b="1" dirty="0" smtClean="0"/>
              <a:t>Crear Clase Amigo, </a:t>
            </a:r>
            <a:r>
              <a:rPr lang="es-ES" sz="1800" b="1" dirty="0" err="1" smtClean="0"/>
              <a:t>idem</a:t>
            </a:r>
            <a:r>
              <a:rPr lang="es-ES" sz="1800" b="1" dirty="0" smtClean="0"/>
              <a:t> Servicio</a:t>
            </a:r>
          </a:p>
          <a:p>
            <a:pPr>
              <a:buNone/>
            </a:pPr>
            <a:endParaRPr lang="es-ES" sz="1100" b="1" dirty="0" smtClean="0"/>
          </a:p>
          <a:p>
            <a:pPr>
              <a:buNone/>
            </a:pPr>
            <a:endParaRPr lang="es-ES" sz="1100" b="1" dirty="0" smtClean="0"/>
          </a:p>
          <a:p>
            <a:pPr>
              <a:buNone/>
            </a:pPr>
            <a:r>
              <a:rPr lang="es-ES" sz="1600" b="1" dirty="0" err="1" smtClean="0"/>
              <a:t>void</a:t>
            </a:r>
            <a:r>
              <a:rPr lang="es-ES" sz="1600" b="1" dirty="0" smtClean="0"/>
              <a:t> </a:t>
            </a:r>
            <a:r>
              <a:rPr lang="es-ES" sz="1600" b="1" dirty="0" err="1" smtClean="0"/>
              <a:t>VerAmigos</a:t>
            </a:r>
            <a:r>
              <a:rPr lang="es-ES" sz="1600" b="1" dirty="0" smtClean="0"/>
              <a:t>(</a:t>
            </a:r>
            <a:r>
              <a:rPr lang="es-ES" sz="1600" b="1" dirty="0" err="1" smtClean="0"/>
              <a:t>int</a:t>
            </a:r>
            <a:r>
              <a:rPr lang="es-ES" sz="1600" b="1" dirty="0" smtClean="0"/>
              <a:t> id)</a:t>
            </a:r>
          </a:p>
          <a:p>
            <a:pPr>
              <a:buNone/>
            </a:pPr>
            <a:r>
              <a:rPr lang="es-ES" sz="1600" b="1" dirty="0" smtClean="0"/>
              <a:t>        {</a:t>
            </a:r>
          </a:p>
          <a:p>
            <a:pPr>
              <a:buNone/>
            </a:pPr>
            <a:r>
              <a:rPr lang="es-ES" sz="1600" b="1" dirty="0" smtClean="0"/>
              <a:t>            </a:t>
            </a:r>
            <a:r>
              <a:rPr lang="es-ES" sz="1600" b="1" dirty="0" err="1" smtClean="0"/>
              <a:t>string</a:t>
            </a:r>
            <a:r>
              <a:rPr lang="es-ES" sz="1600" b="1" dirty="0" smtClean="0"/>
              <a:t> </a:t>
            </a:r>
            <a:r>
              <a:rPr lang="es-ES" sz="1600" b="1" dirty="0" err="1" smtClean="0"/>
              <a:t>url</a:t>
            </a:r>
            <a:r>
              <a:rPr lang="es-ES" sz="1600" b="1" dirty="0" smtClean="0"/>
              <a:t>= "https://localhost:44312/api/amigos";</a:t>
            </a:r>
          </a:p>
          <a:p>
            <a:pPr>
              <a:buNone/>
            </a:pPr>
            <a:r>
              <a:rPr lang="es-ES" sz="1600" b="1" dirty="0" smtClean="0"/>
              <a:t>            </a:t>
            </a:r>
            <a:r>
              <a:rPr lang="es-ES" sz="1600" b="1" dirty="0" err="1" smtClean="0"/>
              <a:t>var</a:t>
            </a:r>
            <a:r>
              <a:rPr lang="es-ES" sz="1600" b="1" dirty="0" smtClean="0"/>
              <a:t> t = </a:t>
            </a:r>
            <a:r>
              <a:rPr lang="es-ES" sz="1600" b="1" dirty="0" err="1" smtClean="0"/>
              <a:t>Task.Run</a:t>
            </a:r>
            <a:r>
              <a:rPr lang="es-ES" sz="1600" b="1" dirty="0" smtClean="0"/>
              <a:t>(() =&gt; </a:t>
            </a:r>
            <a:r>
              <a:rPr lang="es-ES" sz="1600" b="1" dirty="0" err="1" smtClean="0"/>
              <a:t>GetURI</a:t>
            </a:r>
            <a:r>
              <a:rPr lang="es-ES" sz="1600" b="1" dirty="0" smtClean="0"/>
              <a:t>(new Uri(</a:t>
            </a:r>
            <a:r>
              <a:rPr lang="es-ES" sz="1600" b="1" dirty="0" err="1" smtClean="0"/>
              <a:t>url</a:t>
            </a:r>
            <a:r>
              <a:rPr lang="es-ES" sz="1600" b="1" dirty="0" smtClean="0"/>
              <a:t>)));</a:t>
            </a:r>
          </a:p>
          <a:p>
            <a:pPr>
              <a:buNone/>
            </a:pPr>
            <a:r>
              <a:rPr lang="es-ES" sz="1600" b="1" dirty="0" smtClean="0"/>
              <a:t>            </a:t>
            </a:r>
            <a:r>
              <a:rPr lang="es-ES" sz="1600" b="1" dirty="0" err="1" smtClean="0"/>
              <a:t>t.Wait</a:t>
            </a:r>
            <a:r>
              <a:rPr lang="es-ES" sz="1600" b="1" dirty="0" smtClean="0"/>
              <a:t>();</a:t>
            </a:r>
          </a:p>
          <a:p>
            <a:pPr>
              <a:buNone/>
            </a:pPr>
            <a:r>
              <a:rPr lang="es-ES" sz="1600" b="1" dirty="0" smtClean="0"/>
              <a:t>            </a:t>
            </a:r>
            <a:r>
              <a:rPr lang="es-ES" sz="1600" b="1" dirty="0" err="1" smtClean="0"/>
              <a:t>List</a:t>
            </a:r>
            <a:r>
              <a:rPr lang="es-ES" sz="1600" b="1" dirty="0" smtClean="0"/>
              <a:t>&lt;Amigo&gt; </a:t>
            </a:r>
            <a:r>
              <a:rPr lang="es-ES" sz="1600" b="1" dirty="0" err="1" smtClean="0"/>
              <a:t>friends</a:t>
            </a:r>
            <a:r>
              <a:rPr lang="es-ES" sz="1600" b="1" dirty="0" smtClean="0"/>
              <a:t> = </a:t>
            </a:r>
            <a:r>
              <a:rPr lang="es-ES" sz="1600" b="1" dirty="0" err="1" smtClean="0"/>
              <a:t>JsonConvert.DeserializeObject</a:t>
            </a:r>
            <a:r>
              <a:rPr lang="es-ES" sz="1600" b="1" dirty="0" smtClean="0"/>
              <a:t>&lt;</a:t>
            </a:r>
            <a:r>
              <a:rPr lang="es-ES" sz="1600" b="1" dirty="0" err="1" smtClean="0"/>
              <a:t>List</a:t>
            </a:r>
            <a:r>
              <a:rPr lang="es-ES" sz="1600" b="1" dirty="0" smtClean="0"/>
              <a:t>&lt;Amigo&gt;&gt;(</a:t>
            </a:r>
            <a:r>
              <a:rPr lang="es-ES" sz="1600" b="1" dirty="0" err="1" smtClean="0"/>
              <a:t>t.Result.ToString</a:t>
            </a:r>
            <a:r>
              <a:rPr lang="es-ES" sz="1600" b="1" dirty="0" smtClean="0"/>
              <a:t>());</a:t>
            </a:r>
          </a:p>
          <a:p>
            <a:pPr>
              <a:buNone/>
            </a:pPr>
            <a:r>
              <a:rPr lang="es-ES" sz="1600" b="1" dirty="0" smtClean="0"/>
              <a:t>            </a:t>
            </a:r>
            <a:r>
              <a:rPr lang="es-ES" sz="1600" b="1" dirty="0" err="1" smtClean="0"/>
              <a:t>if</a:t>
            </a:r>
            <a:r>
              <a:rPr lang="es-ES" sz="1600" b="1" dirty="0" smtClean="0"/>
              <a:t>(id!=0)</a:t>
            </a:r>
          </a:p>
          <a:p>
            <a:pPr>
              <a:buNone/>
            </a:pPr>
            <a:r>
              <a:rPr lang="es-ES" sz="1600" b="1" dirty="0" smtClean="0"/>
              <a:t>            {</a:t>
            </a:r>
          </a:p>
          <a:p>
            <a:pPr>
              <a:buNone/>
            </a:pPr>
            <a:r>
              <a:rPr lang="en-US" sz="1600" b="1" dirty="0" smtClean="0"/>
              <a:t>                friends = (from f in friends</a:t>
            </a:r>
          </a:p>
          <a:p>
            <a:pPr>
              <a:buNone/>
            </a:pPr>
            <a:r>
              <a:rPr lang="es-ES" sz="1600" b="1" dirty="0" smtClean="0"/>
              <a:t>                          </a:t>
            </a:r>
            <a:r>
              <a:rPr lang="es-ES" sz="1600" b="1" dirty="0" err="1" smtClean="0"/>
              <a:t>where</a:t>
            </a:r>
            <a:r>
              <a:rPr lang="es-ES" sz="1600" b="1" dirty="0" smtClean="0"/>
              <a:t> f.ID == id</a:t>
            </a:r>
          </a:p>
          <a:p>
            <a:pPr>
              <a:buNone/>
            </a:pPr>
            <a:r>
              <a:rPr lang="es-ES" sz="1600" b="1" dirty="0" smtClean="0"/>
              <a:t>                           </a:t>
            </a:r>
            <a:r>
              <a:rPr lang="es-ES" sz="1600" b="1" dirty="0" err="1" smtClean="0"/>
              <a:t>select</a:t>
            </a:r>
            <a:r>
              <a:rPr lang="es-ES" sz="1600" b="1" dirty="0" smtClean="0"/>
              <a:t> f).</a:t>
            </a:r>
            <a:r>
              <a:rPr lang="es-ES" sz="1600" b="1" dirty="0" err="1" smtClean="0"/>
              <a:t>ToList</a:t>
            </a:r>
            <a:r>
              <a:rPr lang="es-ES" sz="1600" b="1" dirty="0" smtClean="0"/>
              <a:t>();</a:t>
            </a:r>
          </a:p>
          <a:p>
            <a:pPr>
              <a:buNone/>
            </a:pPr>
            <a:r>
              <a:rPr lang="es-ES" sz="1600" b="1" dirty="0" smtClean="0"/>
              <a:t>            }</a:t>
            </a:r>
          </a:p>
          <a:p>
            <a:pPr>
              <a:buNone/>
            </a:pPr>
            <a:r>
              <a:rPr lang="es-ES" sz="1600" b="1" dirty="0" smtClean="0"/>
              <a:t>            GridView1.DataSource = </a:t>
            </a:r>
            <a:r>
              <a:rPr lang="es-ES" sz="1600" b="1" dirty="0" err="1" smtClean="0"/>
              <a:t>friends</a:t>
            </a:r>
            <a:r>
              <a:rPr lang="es-ES" sz="1600" b="1" dirty="0" smtClean="0"/>
              <a:t>;</a:t>
            </a:r>
          </a:p>
          <a:p>
            <a:pPr>
              <a:buNone/>
            </a:pPr>
            <a:r>
              <a:rPr lang="es-ES" sz="1600" b="1" dirty="0" smtClean="0"/>
              <a:t>            GridView1.DataBind();</a:t>
            </a:r>
          </a:p>
          <a:p>
            <a:pPr>
              <a:buNone/>
            </a:pPr>
            <a:endParaRPr lang="es-ES" sz="1600" b="1" dirty="0" smtClean="0"/>
          </a:p>
          <a:p>
            <a:pPr>
              <a:buNone/>
            </a:pPr>
            <a:r>
              <a:rPr lang="es-ES" sz="1600" b="1" dirty="0" smtClean="0"/>
              <a:t>        }</a:t>
            </a:r>
          </a:p>
          <a:p>
            <a:pPr>
              <a:buNone/>
            </a:pPr>
            <a:endParaRPr lang="es-ES" sz="11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marL="742950" indent="-742950"/>
            <a:r>
              <a:rPr lang="es-ES" sz="4000" b="1" dirty="0" smtClean="0"/>
              <a:t>Cliente - Test</a:t>
            </a:r>
          </a:p>
        </p:txBody>
      </p:sp>
      <p:sp>
        <p:nvSpPr>
          <p:cNvPr id="3" name="Content Placeholder 2"/>
          <p:cNvSpPr>
            <a:spLocks noGrp="1"/>
          </p:cNvSpPr>
          <p:nvPr>
            <p:ph type="body" sz="quarter" idx="13"/>
          </p:nvPr>
        </p:nvSpPr>
        <p:spPr>
          <a:xfrm>
            <a:off x="0" y="928670"/>
            <a:ext cx="9144000" cy="5786478"/>
          </a:xfrm>
          <a:prstGeom prst="rect">
            <a:avLst/>
          </a:prstGeom>
        </p:spPr>
        <p:txBody>
          <a:bodyPr/>
          <a:lstStyle/>
          <a:p>
            <a:pPr>
              <a:buNone/>
            </a:pPr>
            <a:endParaRPr lang="es-ES" sz="2400" b="1" dirty="0" smtClean="0"/>
          </a:p>
          <a:p>
            <a:pPr>
              <a:buNone/>
            </a:pPr>
            <a:endParaRPr lang="es-ES" sz="2400" b="1" dirty="0" smtClean="0"/>
          </a:p>
          <a:p>
            <a:pPr>
              <a:buNone/>
            </a:pPr>
            <a:endParaRPr lang="es-ES" sz="2400" b="1" dirty="0" smtClean="0"/>
          </a:p>
          <a:p>
            <a:pPr>
              <a:buNone/>
            </a:pPr>
            <a:r>
              <a:rPr lang="es-ES" sz="2400" b="1" dirty="0" smtClean="0"/>
              <a:t>Agregar </a:t>
            </a:r>
            <a:r>
              <a:rPr lang="es-ES" sz="2400" b="1" dirty="0" err="1" smtClean="0"/>
              <a:t>TextBox</a:t>
            </a:r>
            <a:r>
              <a:rPr lang="es-ES" sz="2400" b="1" dirty="0" smtClean="0"/>
              <a:t>+ </a:t>
            </a:r>
            <a:r>
              <a:rPr lang="es-ES" sz="2400" b="1" dirty="0" err="1" smtClean="0"/>
              <a:t>boton</a:t>
            </a:r>
            <a:r>
              <a:rPr lang="es-ES" sz="2400" b="1" dirty="0" smtClean="0"/>
              <a:t> en </a:t>
            </a:r>
            <a:r>
              <a:rPr lang="es-ES" sz="2400" b="1" dirty="0" err="1" smtClean="0"/>
              <a:t>webForm</a:t>
            </a:r>
            <a:endParaRPr lang="es-ES" sz="2400" b="1" dirty="0" smtClean="0"/>
          </a:p>
          <a:p>
            <a:pPr>
              <a:buNone/>
            </a:pPr>
            <a:endParaRPr lang="es-ES" sz="2400" b="1" dirty="0" smtClean="0"/>
          </a:p>
          <a:p>
            <a:pPr>
              <a:buNone/>
            </a:pPr>
            <a:endParaRPr lang="es-ES" sz="2400" b="1" dirty="0" smtClean="0"/>
          </a:p>
          <a:p>
            <a:pPr>
              <a:buNone/>
            </a:pPr>
            <a:endParaRPr lang="es-ES" sz="2400" b="1" dirty="0" smtClean="0"/>
          </a:p>
          <a:p>
            <a:pPr>
              <a:buNone/>
            </a:pPr>
            <a:endParaRPr lang="es-ES" sz="2400" b="1" dirty="0" smtClean="0"/>
          </a:p>
          <a:p>
            <a:pPr>
              <a:buNone/>
            </a:pPr>
            <a:r>
              <a:rPr lang="es-ES" sz="2400" b="1" dirty="0" smtClean="0"/>
              <a:t>Ejecutar con diferentes ID</a:t>
            </a:r>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lvl="0"/>
            <a:r>
              <a:rPr lang="en-US" sz="4800" b="1" dirty="0" smtClean="0"/>
              <a:t>.NET CORE 2.2</a:t>
            </a:r>
            <a:endParaRPr lang="es-ES" sz="4800" dirty="0"/>
          </a:p>
        </p:txBody>
      </p:sp>
      <p:sp>
        <p:nvSpPr>
          <p:cNvPr id="3" name="Content Placeholder 2"/>
          <p:cNvSpPr>
            <a:spLocks noGrp="1"/>
          </p:cNvSpPr>
          <p:nvPr>
            <p:ph type="body" sz="quarter" idx="13"/>
          </p:nvPr>
        </p:nvSpPr>
        <p:spPr>
          <a:xfrm>
            <a:off x="214282" y="1071546"/>
            <a:ext cx="8610600" cy="5214974"/>
          </a:xfrm>
          <a:prstGeom prst="rect">
            <a:avLst/>
          </a:prstGeom>
        </p:spPr>
        <p:txBody>
          <a:bodyPr/>
          <a:lstStyle/>
          <a:p>
            <a:r>
              <a:rPr lang="es-ES" b="1" dirty="0" smtClean="0">
                <a:solidFill>
                  <a:srgbClr val="FF0000"/>
                </a:solidFill>
              </a:rPr>
              <a:t>ASP.NET </a:t>
            </a:r>
            <a:r>
              <a:rPr lang="es-ES" b="1" dirty="0" err="1" smtClean="0">
                <a:solidFill>
                  <a:srgbClr val="FF0000"/>
                </a:solidFill>
              </a:rPr>
              <a:t>Core</a:t>
            </a:r>
            <a:r>
              <a:rPr lang="es-ES" b="1" dirty="0" smtClean="0">
                <a:solidFill>
                  <a:srgbClr val="FF0000"/>
                </a:solidFill>
              </a:rPr>
              <a:t> </a:t>
            </a:r>
            <a:r>
              <a:rPr lang="es-ES" b="1" dirty="0" smtClean="0"/>
              <a:t>es un </a:t>
            </a:r>
            <a:r>
              <a:rPr lang="es-ES" b="1" dirty="0" err="1" smtClean="0"/>
              <a:t>framework</a:t>
            </a:r>
            <a:r>
              <a:rPr lang="es-ES" b="1" dirty="0" smtClean="0"/>
              <a:t> web gratuito, de código abierto y optimizado para la nube que puede ejecutarse en Windows, Linux o </a:t>
            </a:r>
            <a:r>
              <a:rPr lang="es-ES" b="1" dirty="0" err="1" smtClean="0"/>
              <a:t>Mac.</a:t>
            </a:r>
            <a:r>
              <a:rPr lang="es-ES" b="1" dirty="0" smtClean="0"/>
              <a:t> </a:t>
            </a:r>
          </a:p>
          <a:p>
            <a:endParaRPr lang="es-ES" b="1" dirty="0" smtClean="0"/>
          </a:p>
          <a:p>
            <a:r>
              <a:rPr lang="es-ES" b="1" dirty="0" smtClean="0"/>
              <a:t>Puede decirse que es la nueva versión de ASP.NET. </a:t>
            </a:r>
          </a:p>
          <a:p>
            <a:endParaRPr lang="es-ES" b="1" dirty="0" smtClean="0"/>
          </a:p>
          <a:p>
            <a:r>
              <a:rPr lang="es-ES" b="1" dirty="0" smtClean="0"/>
              <a:t>Este </a:t>
            </a:r>
            <a:r>
              <a:rPr lang="es-ES" b="1" dirty="0" err="1" smtClean="0"/>
              <a:t>framework</a:t>
            </a:r>
            <a:r>
              <a:rPr lang="es-ES" b="1" dirty="0" smtClean="0"/>
              <a:t> es una reescritura completa desde cero para que sea de código abierto, modular y multiplataforma. </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smtClean="0"/>
              <a:t>ASP.NET </a:t>
            </a:r>
            <a:r>
              <a:rPr lang="es-ES" sz="3600" b="1" dirty="0" err="1" smtClean="0"/>
              <a:t>Core</a:t>
            </a:r>
            <a:r>
              <a:rPr lang="es-ES" sz="3600" b="1" dirty="0" smtClean="0"/>
              <a:t> : Middleware</a:t>
            </a:r>
            <a:endParaRPr lang="es-ES" sz="36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r>
              <a:rPr lang="es-ES" sz="2400" b="1" dirty="0" smtClean="0"/>
              <a:t>ASP.NET </a:t>
            </a:r>
            <a:r>
              <a:rPr lang="es-ES" sz="2400" b="1" dirty="0" err="1" smtClean="0"/>
              <a:t>Core</a:t>
            </a:r>
            <a:r>
              <a:rPr lang="es-ES" sz="2400" b="1" dirty="0" smtClean="0"/>
              <a:t> introdujo un nuevo concepto llamado </a:t>
            </a:r>
            <a:r>
              <a:rPr lang="es-ES" sz="2400" b="1" dirty="0" smtClean="0">
                <a:solidFill>
                  <a:srgbClr val="FF0000"/>
                </a:solidFill>
              </a:rPr>
              <a:t>Middleware</a:t>
            </a:r>
            <a:r>
              <a:rPr lang="es-ES" sz="2400" b="1" dirty="0" smtClean="0"/>
              <a:t>. </a:t>
            </a:r>
          </a:p>
          <a:p>
            <a:endParaRPr lang="es-ES" sz="2400" b="1" dirty="0" smtClean="0"/>
          </a:p>
          <a:p>
            <a:r>
              <a:rPr lang="es-ES" sz="2400" b="1" dirty="0" smtClean="0"/>
              <a:t>Un middleware no es más que un componente (clase) que se ejecuta en cada solicitud en la aplicación ASP.NET </a:t>
            </a:r>
            <a:r>
              <a:rPr lang="es-ES" sz="2400" b="1" dirty="0" err="1" smtClean="0"/>
              <a:t>Core</a:t>
            </a:r>
            <a:r>
              <a:rPr lang="es-ES" sz="2400" b="1" dirty="0" smtClean="0"/>
              <a:t>. </a:t>
            </a:r>
          </a:p>
          <a:p>
            <a:endParaRPr lang="es-ES" sz="2400" b="1" dirty="0" smtClean="0"/>
          </a:p>
          <a:p>
            <a:r>
              <a:rPr lang="es-ES" sz="2400" b="1" dirty="0" smtClean="0"/>
              <a:t>En el ASP.NET clásico, </a:t>
            </a:r>
            <a:r>
              <a:rPr lang="es-ES" sz="2400" b="1" dirty="0" err="1" smtClean="0"/>
              <a:t>HttpHandlers</a:t>
            </a:r>
            <a:r>
              <a:rPr lang="es-ES" sz="2400" b="1" dirty="0" smtClean="0"/>
              <a:t> y </a:t>
            </a:r>
            <a:r>
              <a:rPr lang="es-ES" sz="2400" b="1" dirty="0" err="1" smtClean="0"/>
              <a:t>HttpModules</a:t>
            </a:r>
            <a:r>
              <a:rPr lang="es-ES" sz="2400" b="1" dirty="0" smtClean="0"/>
              <a:t> formaban parte de la canalización de solicitudes. </a:t>
            </a:r>
          </a:p>
          <a:p>
            <a:endParaRPr lang="es-ES" sz="2400" b="1" dirty="0" smtClean="0"/>
          </a:p>
          <a:p>
            <a:r>
              <a:rPr lang="es-ES" sz="2400" b="1" dirty="0" smtClean="0"/>
              <a:t>El middleware es similar a </a:t>
            </a:r>
            <a:r>
              <a:rPr lang="es-ES" sz="2400" b="1" dirty="0" err="1" smtClean="0"/>
              <a:t>HttpHandlers</a:t>
            </a:r>
            <a:r>
              <a:rPr lang="es-ES" sz="2400" b="1" dirty="0" smtClean="0"/>
              <a:t> y </a:t>
            </a:r>
            <a:r>
              <a:rPr lang="es-ES" sz="2400" b="1" dirty="0" err="1" smtClean="0"/>
              <a:t>HttpModules</a:t>
            </a:r>
            <a:r>
              <a:rPr lang="es-ES" sz="2400" b="1" dirty="0" smtClean="0"/>
              <a:t>, donde ambos deben configurarse y ejecutarse en cada solicitud.</a:t>
            </a:r>
          </a:p>
          <a:p>
            <a:pPr lvl="1">
              <a:buNone/>
            </a:pPr>
            <a:r>
              <a:rPr lang="es-ES" b="1" dirty="0" smtClean="0"/>
              <a:t> </a:t>
            </a:r>
          </a:p>
          <a:p>
            <a:pPr marL="742950" indent="-742950">
              <a:buNone/>
            </a:pPr>
            <a:endParaRPr lang="es-AR" sz="24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smtClean="0"/>
              <a:t>ASP.NET </a:t>
            </a:r>
            <a:r>
              <a:rPr lang="es-ES" sz="3600" b="1" dirty="0" err="1" smtClean="0"/>
              <a:t>Core</a:t>
            </a:r>
            <a:r>
              <a:rPr lang="es-ES" sz="3600" b="1" dirty="0" smtClean="0"/>
              <a:t> - Middleware</a:t>
            </a:r>
            <a:endParaRPr lang="es-ES" sz="36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lvl="1">
              <a:buNone/>
            </a:pPr>
            <a:r>
              <a:rPr lang="es-ES" sz="2800" b="1" dirty="0" smtClean="0"/>
              <a:t>Normalmente, habrá múltiples middleware en la</a:t>
            </a:r>
          </a:p>
          <a:p>
            <a:pPr lvl="1">
              <a:buNone/>
            </a:pPr>
            <a:r>
              <a:rPr lang="es-ES" sz="2800" b="1" dirty="0" smtClean="0"/>
              <a:t>aplicación web ASP.NET </a:t>
            </a:r>
            <a:r>
              <a:rPr lang="es-ES" sz="2800" b="1" dirty="0" err="1" smtClean="0"/>
              <a:t>Core</a:t>
            </a:r>
            <a:r>
              <a:rPr lang="es-ES" sz="2800" b="1" dirty="0" smtClean="0"/>
              <a:t>.</a:t>
            </a:r>
          </a:p>
          <a:p>
            <a:pPr lvl="1">
              <a:buNone/>
            </a:pPr>
            <a:r>
              <a:rPr lang="es-ES" sz="2800" b="1" dirty="0" smtClean="0"/>
              <a:t>Puede ser un middleware proporcionado por el </a:t>
            </a:r>
          </a:p>
          <a:p>
            <a:pPr lvl="1">
              <a:buNone/>
            </a:pPr>
            <a:r>
              <a:rPr lang="es-ES" sz="2800" b="1" dirty="0" err="1" smtClean="0"/>
              <a:t>framework</a:t>
            </a:r>
            <a:r>
              <a:rPr lang="es-ES" sz="2800" b="1" dirty="0" smtClean="0"/>
              <a:t>, o agregado a través de </a:t>
            </a:r>
            <a:r>
              <a:rPr lang="es-ES" sz="2800" b="1" dirty="0" err="1" smtClean="0"/>
              <a:t>NuGet</a:t>
            </a:r>
            <a:r>
              <a:rPr lang="es-ES" sz="2800" b="1" dirty="0" smtClean="0"/>
              <a:t>.</a:t>
            </a:r>
          </a:p>
          <a:p>
            <a:pPr lvl="1">
              <a:buNone/>
            </a:pPr>
            <a:r>
              <a:rPr lang="es-ES" sz="2800" b="1" dirty="0" smtClean="0"/>
              <a:t>Podemos establecer el orden de ejecución del </a:t>
            </a:r>
          </a:p>
          <a:p>
            <a:pPr lvl="1">
              <a:buNone/>
            </a:pPr>
            <a:r>
              <a:rPr lang="es-ES" sz="2800" b="1" dirty="0" smtClean="0"/>
              <a:t>middleware en la canalización de </a:t>
            </a:r>
          </a:p>
          <a:p>
            <a:pPr lvl="1">
              <a:buNone/>
            </a:pPr>
            <a:r>
              <a:rPr lang="es-ES" sz="2800" b="1" dirty="0" smtClean="0"/>
              <a:t>solicitudes. </a:t>
            </a:r>
          </a:p>
          <a:p>
            <a:pPr lvl="1">
              <a:buNone/>
            </a:pPr>
            <a:r>
              <a:rPr lang="es-ES" sz="2800" b="1" dirty="0" smtClean="0"/>
              <a:t>Cada middleware agrega o modifica la solicitud </a:t>
            </a:r>
          </a:p>
          <a:p>
            <a:pPr lvl="1">
              <a:buNone/>
            </a:pPr>
            <a:r>
              <a:rPr lang="es-ES" sz="2800" b="1" dirty="0" smtClean="0"/>
              <a:t>http y, opcionalmente, pasa el control al </a:t>
            </a:r>
          </a:p>
          <a:p>
            <a:pPr lvl="1">
              <a:buNone/>
            </a:pPr>
            <a:r>
              <a:rPr lang="es-ES" sz="2800" b="1" dirty="0" smtClean="0"/>
              <a:t>siguiente componente de middleware </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smtClean="0"/>
              <a:t>ASP.NET </a:t>
            </a:r>
            <a:r>
              <a:rPr lang="es-ES" sz="3600" b="1" dirty="0" err="1" smtClean="0"/>
              <a:t>Core</a:t>
            </a:r>
            <a:r>
              <a:rPr lang="es-ES" sz="3600" b="1" dirty="0" smtClean="0"/>
              <a:t> - Middleware</a:t>
            </a:r>
            <a:endParaRPr lang="es-ES" sz="3600" b="1" dirty="0"/>
          </a:p>
        </p:txBody>
      </p:sp>
      <p:pic>
        <p:nvPicPr>
          <p:cNvPr id="4" name="3 Imagen" descr="https://www.tutorialsteacher.com/Content/images/core/middleware-1.png">
            <a:hlinkClick r:id="rId3" tgtFrame="&quot;_blank&quot;"/>
          </p:cNvPr>
          <p:cNvPicPr/>
          <p:nvPr/>
        </p:nvPicPr>
        <p:blipFill>
          <a:blip r:embed="rId4"/>
          <a:srcRect/>
          <a:stretch>
            <a:fillRect/>
          </a:stretch>
        </p:blipFill>
        <p:spPr bwMode="auto">
          <a:xfrm>
            <a:off x="785786" y="1571612"/>
            <a:ext cx="7643866" cy="4214842"/>
          </a:xfrm>
          <a:prstGeom prst="rect">
            <a:avLst/>
          </a:prstGeom>
          <a:noFill/>
          <a:ln w="9525">
            <a:noFill/>
            <a:miter lim="800000"/>
            <a:headEnd/>
            <a:tailEnd/>
          </a:ln>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smtClean="0"/>
              <a:t>Configurar middleware</a:t>
            </a:r>
            <a:endParaRPr lang="es-ES" sz="36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lvl="1">
              <a:buNone/>
            </a:pPr>
            <a:endParaRPr lang="es-ES" sz="3200" b="1" dirty="0" smtClean="0"/>
          </a:p>
          <a:p>
            <a:pPr lvl="1">
              <a:buNone/>
            </a:pPr>
            <a:r>
              <a:rPr lang="es-ES" sz="3200" b="1" dirty="0" smtClean="0"/>
              <a:t>Podemos configurar el middleware en el</a:t>
            </a:r>
          </a:p>
          <a:p>
            <a:pPr lvl="1">
              <a:buNone/>
            </a:pPr>
            <a:r>
              <a:rPr lang="es-ES" sz="3200" b="1" dirty="0" smtClean="0"/>
              <a:t>método </a:t>
            </a:r>
            <a:r>
              <a:rPr lang="es-ES" sz="3200" b="1" dirty="0" smtClean="0">
                <a:solidFill>
                  <a:srgbClr val="FF0000"/>
                </a:solidFill>
              </a:rPr>
              <a:t>Configure</a:t>
            </a:r>
            <a:r>
              <a:rPr lang="es-ES" sz="3200" b="1" dirty="0" smtClean="0"/>
              <a:t> de la clase </a:t>
            </a:r>
            <a:r>
              <a:rPr lang="es-ES" sz="3200" b="1" dirty="0" err="1" smtClean="0">
                <a:solidFill>
                  <a:srgbClr val="FF0000"/>
                </a:solidFill>
              </a:rPr>
              <a:t>Startup</a:t>
            </a:r>
            <a:r>
              <a:rPr lang="es-ES" sz="3200" b="1" dirty="0" smtClean="0"/>
              <a:t> </a:t>
            </a:r>
          </a:p>
          <a:p>
            <a:pPr lvl="1">
              <a:buNone/>
            </a:pPr>
            <a:r>
              <a:rPr lang="es-ES" sz="3200" b="1" dirty="0" smtClean="0"/>
              <a:t>usando la instancia </a:t>
            </a:r>
            <a:r>
              <a:rPr lang="es-ES" sz="3200" b="1" dirty="0" err="1" smtClean="0">
                <a:solidFill>
                  <a:srgbClr val="FF0000"/>
                </a:solidFill>
              </a:rPr>
              <a:t>IApplicationBuilder</a:t>
            </a:r>
            <a:r>
              <a:rPr lang="es-ES" sz="3200" b="1" dirty="0" smtClean="0"/>
              <a:t> .</a:t>
            </a:r>
          </a:p>
          <a:p>
            <a:pPr lvl="1">
              <a:buNone/>
            </a:pPr>
            <a:r>
              <a:rPr lang="es-ES" sz="3200" b="1" dirty="0" smtClean="0"/>
              <a:t>El siguiente ejemplo agrega un solo </a:t>
            </a:r>
          </a:p>
          <a:p>
            <a:pPr lvl="1">
              <a:buNone/>
            </a:pPr>
            <a:r>
              <a:rPr lang="es-ES" sz="3200" b="1" dirty="0" smtClean="0"/>
              <a:t>middleware usando el método </a:t>
            </a:r>
            <a:r>
              <a:rPr lang="es-ES" sz="3200" b="1" dirty="0" err="1" smtClean="0">
                <a:solidFill>
                  <a:srgbClr val="FF0000"/>
                </a:solidFill>
              </a:rPr>
              <a:t>Run</a:t>
            </a:r>
            <a:r>
              <a:rPr lang="es-ES" sz="3200" b="1" dirty="0" smtClean="0"/>
              <a:t> que </a:t>
            </a:r>
          </a:p>
          <a:p>
            <a:pPr lvl="1">
              <a:buNone/>
            </a:pPr>
            <a:r>
              <a:rPr lang="es-ES" sz="3200" b="1" dirty="0" smtClean="0"/>
              <a:t>devuelve una cadena “Hola Mundo!" en </a:t>
            </a:r>
          </a:p>
          <a:p>
            <a:pPr lvl="1">
              <a:buNone/>
            </a:pPr>
            <a:r>
              <a:rPr lang="es-ES" sz="3200" b="1" dirty="0" smtClean="0"/>
              <a:t>cada solicitud</a:t>
            </a:r>
          </a:p>
          <a:p>
            <a:pPr lvl="1">
              <a:buNone/>
            </a:pPr>
            <a:r>
              <a:rPr lang="es-ES" sz="3200" b="1" dirty="0" smtClean="0"/>
              <a:t> </a:t>
            </a:r>
          </a:p>
          <a:p>
            <a:pPr marL="742950" indent="-742950">
              <a:buNone/>
            </a:pPr>
            <a:endParaRPr lang="es-AR" sz="32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smtClean="0"/>
              <a:t>Configurar middleware</a:t>
            </a:r>
            <a:endParaRPr lang="es-ES" sz="36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lvl="1">
              <a:buNone/>
            </a:pPr>
            <a:r>
              <a:rPr lang="es-ES" sz="2000" dirty="0" smtClean="0"/>
              <a:t> </a:t>
            </a:r>
            <a:r>
              <a:rPr lang="es-ES" sz="2000" dirty="0" err="1" smtClean="0"/>
              <a:t>public</a:t>
            </a:r>
            <a:r>
              <a:rPr lang="es-ES" sz="2000" dirty="0" smtClean="0"/>
              <a:t> </a:t>
            </a:r>
            <a:r>
              <a:rPr lang="es-ES" sz="2000" dirty="0" err="1" smtClean="0"/>
              <a:t>class</a:t>
            </a:r>
            <a:r>
              <a:rPr lang="es-ES" sz="2000" dirty="0" smtClean="0"/>
              <a:t> </a:t>
            </a:r>
            <a:r>
              <a:rPr lang="es-ES" sz="2000" dirty="0" err="1" smtClean="0"/>
              <a:t>Startup</a:t>
            </a:r>
            <a:endParaRPr lang="es-ES" sz="2000" dirty="0" smtClean="0"/>
          </a:p>
          <a:p>
            <a:pPr lvl="1">
              <a:buNone/>
            </a:pPr>
            <a:r>
              <a:rPr lang="es-ES" sz="2000" dirty="0" smtClean="0"/>
              <a:t> { </a:t>
            </a:r>
          </a:p>
          <a:p>
            <a:pPr lvl="1">
              <a:buNone/>
            </a:pPr>
            <a:r>
              <a:rPr lang="es-ES" sz="2000" dirty="0" smtClean="0"/>
              <a:t>	</a:t>
            </a:r>
            <a:r>
              <a:rPr lang="es-ES" sz="2000" dirty="0" err="1" smtClean="0"/>
              <a:t>public</a:t>
            </a:r>
            <a:r>
              <a:rPr lang="es-ES" sz="2000" dirty="0" smtClean="0"/>
              <a:t> </a:t>
            </a:r>
            <a:r>
              <a:rPr lang="es-ES" sz="2000" dirty="0" err="1" smtClean="0"/>
              <a:t>Startup</a:t>
            </a:r>
            <a:r>
              <a:rPr lang="es-ES" sz="2000" dirty="0" smtClean="0"/>
              <a:t>() </a:t>
            </a:r>
          </a:p>
          <a:p>
            <a:pPr lvl="1">
              <a:buNone/>
            </a:pPr>
            <a:r>
              <a:rPr lang="es-ES" sz="2000" dirty="0" smtClean="0"/>
              <a:t>	{ } </a:t>
            </a:r>
          </a:p>
          <a:p>
            <a:pPr lvl="1">
              <a:buNone/>
            </a:pPr>
            <a:r>
              <a:rPr lang="es-ES" sz="2000" dirty="0" smtClean="0"/>
              <a:t>	{	</a:t>
            </a:r>
          </a:p>
          <a:p>
            <a:pPr lvl="1">
              <a:buNone/>
            </a:pPr>
            <a:r>
              <a:rPr lang="es-ES" sz="2000" dirty="0" err="1" smtClean="0"/>
              <a:t>public</a:t>
            </a:r>
            <a:r>
              <a:rPr lang="es-ES" sz="2000" dirty="0" smtClean="0"/>
              <a:t> </a:t>
            </a:r>
            <a:r>
              <a:rPr lang="es-ES" sz="2000" dirty="0" err="1" smtClean="0"/>
              <a:t>void</a:t>
            </a:r>
            <a:r>
              <a:rPr lang="es-ES" sz="2000" dirty="0" smtClean="0"/>
              <a:t> Configure(</a:t>
            </a:r>
          </a:p>
          <a:p>
            <a:pPr lvl="1">
              <a:buNone/>
            </a:pPr>
            <a:r>
              <a:rPr lang="es-ES" sz="2000" dirty="0" smtClean="0"/>
              <a:t> </a:t>
            </a:r>
            <a:r>
              <a:rPr lang="es-ES" sz="2000" dirty="0" err="1" smtClean="0"/>
              <a:t>IApplicationBuilder</a:t>
            </a:r>
            <a:r>
              <a:rPr lang="es-ES" sz="2000" dirty="0" smtClean="0"/>
              <a:t> </a:t>
            </a:r>
            <a:r>
              <a:rPr lang="es-ES" sz="2000" dirty="0" err="1" smtClean="0"/>
              <a:t>app</a:t>
            </a:r>
            <a:r>
              <a:rPr lang="es-ES" sz="2000" dirty="0" smtClean="0"/>
              <a:t>, </a:t>
            </a:r>
          </a:p>
          <a:p>
            <a:pPr lvl="1">
              <a:buNone/>
            </a:pPr>
            <a:r>
              <a:rPr lang="es-ES" sz="2000" dirty="0" smtClean="0"/>
              <a:t> </a:t>
            </a:r>
            <a:r>
              <a:rPr lang="es-ES" sz="2000" dirty="0" err="1" smtClean="0"/>
              <a:t>IHostingEnvironment</a:t>
            </a:r>
            <a:r>
              <a:rPr lang="es-ES" sz="2000" dirty="0" smtClean="0"/>
              <a:t> </a:t>
            </a:r>
            <a:r>
              <a:rPr lang="es-ES" sz="2000" dirty="0" err="1" smtClean="0"/>
              <a:t>env</a:t>
            </a:r>
            <a:r>
              <a:rPr lang="es-ES" sz="2000" dirty="0" smtClean="0"/>
              <a:t>, </a:t>
            </a:r>
            <a:r>
              <a:rPr lang="es-ES" sz="2000" dirty="0" err="1" smtClean="0">
                <a:solidFill>
                  <a:srgbClr val="FF0000"/>
                </a:solidFill>
              </a:rPr>
              <a:t>ILoggerFactory</a:t>
            </a:r>
            <a:r>
              <a:rPr lang="es-ES" sz="2000" dirty="0" smtClean="0">
                <a:solidFill>
                  <a:srgbClr val="FF0000"/>
                </a:solidFill>
              </a:rPr>
              <a:t> </a:t>
            </a:r>
            <a:r>
              <a:rPr lang="es-ES" sz="2000" dirty="0" err="1" smtClean="0">
                <a:solidFill>
                  <a:srgbClr val="FF0000"/>
                </a:solidFill>
              </a:rPr>
              <a:t>loggerFactory</a:t>
            </a:r>
            <a:r>
              <a:rPr lang="es-ES" sz="2000" dirty="0" smtClean="0"/>
              <a:t>) </a:t>
            </a:r>
          </a:p>
          <a:p>
            <a:pPr lvl="1">
              <a:buNone/>
            </a:pPr>
            <a:endParaRPr lang="es-ES" sz="2000" dirty="0" smtClean="0"/>
          </a:p>
          <a:p>
            <a:pPr lvl="1">
              <a:buNone/>
            </a:pPr>
            <a:r>
              <a:rPr lang="es-ES" sz="2000" dirty="0" smtClean="0"/>
              <a:t>			</a:t>
            </a:r>
            <a:r>
              <a:rPr lang="es-ES" sz="2000" dirty="0" err="1" smtClean="0">
                <a:solidFill>
                  <a:srgbClr val="FF0000"/>
                </a:solidFill>
              </a:rPr>
              <a:t>app.Run</a:t>
            </a:r>
            <a:r>
              <a:rPr lang="es-ES" sz="2000" dirty="0" smtClean="0">
                <a:solidFill>
                  <a:srgbClr val="FF0000"/>
                </a:solidFill>
              </a:rPr>
              <a:t>( </a:t>
            </a:r>
            <a:r>
              <a:rPr lang="es-ES" sz="2000" dirty="0" err="1" smtClean="0">
                <a:solidFill>
                  <a:srgbClr val="FF0000"/>
                </a:solidFill>
              </a:rPr>
              <a:t>async</a:t>
            </a:r>
            <a:r>
              <a:rPr lang="es-ES" sz="2000" dirty="0" smtClean="0">
                <a:solidFill>
                  <a:srgbClr val="FF0000"/>
                </a:solidFill>
              </a:rPr>
              <a:t> (</a:t>
            </a:r>
            <a:r>
              <a:rPr lang="es-ES" sz="2000" dirty="0" err="1" smtClean="0">
                <a:solidFill>
                  <a:srgbClr val="FF0000"/>
                </a:solidFill>
              </a:rPr>
              <a:t>context</a:t>
            </a:r>
            <a:r>
              <a:rPr lang="es-ES" sz="2000" dirty="0" smtClean="0">
                <a:solidFill>
                  <a:srgbClr val="FF0000"/>
                </a:solidFill>
              </a:rPr>
              <a:t>) =&gt; </a:t>
            </a:r>
          </a:p>
          <a:p>
            <a:pPr lvl="1">
              <a:buNone/>
            </a:pPr>
            <a:r>
              <a:rPr lang="es-ES" sz="2000" dirty="0" smtClean="0">
                <a:solidFill>
                  <a:srgbClr val="FF0000"/>
                </a:solidFill>
              </a:rPr>
              <a:t>			{ </a:t>
            </a:r>
          </a:p>
          <a:p>
            <a:pPr lvl="1">
              <a:buNone/>
            </a:pPr>
            <a:r>
              <a:rPr lang="es-ES" sz="2000" dirty="0" smtClean="0">
                <a:solidFill>
                  <a:srgbClr val="FF0000"/>
                </a:solidFill>
              </a:rPr>
              <a:t>			      </a:t>
            </a:r>
            <a:r>
              <a:rPr lang="es-ES" sz="2000" dirty="0" err="1" smtClean="0">
                <a:solidFill>
                  <a:srgbClr val="FF0000"/>
                </a:solidFill>
              </a:rPr>
              <a:t>await</a:t>
            </a:r>
            <a:r>
              <a:rPr lang="es-ES" sz="2000" dirty="0" smtClean="0">
                <a:solidFill>
                  <a:srgbClr val="FF0000"/>
                </a:solidFill>
              </a:rPr>
              <a:t> </a:t>
            </a:r>
            <a:r>
              <a:rPr lang="es-ES" sz="2000" dirty="0" err="1" smtClean="0">
                <a:solidFill>
                  <a:srgbClr val="FF0000"/>
                </a:solidFill>
              </a:rPr>
              <a:t>context.Response.WriteAsync</a:t>
            </a:r>
            <a:r>
              <a:rPr lang="es-ES" sz="2000" dirty="0" smtClean="0">
                <a:solidFill>
                  <a:srgbClr val="FF0000"/>
                </a:solidFill>
              </a:rPr>
              <a:t>( “Hola Mundo!" ); </a:t>
            </a:r>
          </a:p>
          <a:p>
            <a:pPr lvl="1">
              <a:buNone/>
            </a:pPr>
            <a:r>
              <a:rPr lang="es-ES" sz="2000" dirty="0" smtClean="0">
                <a:solidFill>
                  <a:srgbClr val="FF0000"/>
                </a:solidFill>
              </a:rPr>
              <a:t>			});</a:t>
            </a:r>
          </a:p>
          <a:p>
            <a:pPr lvl="1">
              <a:buNone/>
            </a:pPr>
            <a:r>
              <a:rPr lang="es-ES" sz="2000" dirty="0" smtClean="0"/>
              <a:t>	 // resto del </a:t>
            </a:r>
            <a:r>
              <a:rPr lang="es-ES" sz="2000" dirty="0" err="1" smtClean="0"/>
              <a:t>codigo</a:t>
            </a:r>
            <a:r>
              <a:rPr lang="es-ES" sz="2000" dirty="0" smtClean="0"/>
              <a:t> ya creado </a:t>
            </a:r>
          </a:p>
          <a:p>
            <a:pPr lvl="1">
              <a:buNone/>
            </a:pPr>
            <a:r>
              <a:rPr lang="es-ES" sz="2000" dirty="0" smtClean="0"/>
              <a:t>	}</a:t>
            </a:r>
          </a:p>
          <a:p>
            <a:pPr lvl="1">
              <a:buNone/>
            </a:pPr>
            <a:r>
              <a:rPr lang="es-ES" sz="2000" dirty="0" smtClean="0"/>
              <a:t>} </a:t>
            </a:r>
            <a:r>
              <a:rPr lang="es-ES" sz="2000" b="1" dirty="0" smtClean="0"/>
              <a:t> </a:t>
            </a:r>
          </a:p>
          <a:p>
            <a:pPr marL="742950" indent="-742950">
              <a:buNone/>
            </a:pPr>
            <a:endParaRPr lang="es-AR" sz="20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smtClean="0"/>
              <a:t>Configurar middleware</a:t>
            </a:r>
            <a:endParaRPr lang="es-ES" sz="3600" b="1" dirty="0"/>
          </a:p>
        </p:txBody>
      </p:sp>
      <p:pic>
        <p:nvPicPr>
          <p:cNvPr id="1026" name="Picture 2"/>
          <p:cNvPicPr>
            <a:picLocks noChangeAspect="1" noChangeArrowheads="1"/>
          </p:cNvPicPr>
          <p:nvPr/>
        </p:nvPicPr>
        <p:blipFill>
          <a:blip r:embed="rId3"/>
          <a:srcRect/>
          <a:stretch>
            <a:fillRect/>
          </a:stretch>
        </p:blipFill>
        <p:spPr bwMode="auto">
          <a:xfrm>
            <a:off x="1508267" y="2505074"/>
            <a:ext cx="5540233" cy="2066933"/>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smtClean="0"/>
              <a:t>Configurar middleware</a:t>
            </a:r>
            <a:endParaRPr lang="es-ES" sz="36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marL="742950" indent="-742950">
              <a:buNone/>
            </a:pPr>
            <a:endParaRPr lang="es-ES" b="1" dirty="0" smtClean="0"/>
          </a:p>
          <a:p>
            <a:pPr marL="742950" indent="-742950">
              <a:buNone/>
            </a:pPr>
            <a:r>
              <a:rPr lang="es-ES" b="1" dirty="0" smtClean="0"/>
              <a:t>En el ejemplo anterior, </a:t>
            </a:r>
            <a:r>
              <a:rPr lang="es-ES" b="1" dirty="0" err="1" smtClean="0">
                <a:solidFill>
                  <a:srgbClr val="FF0000"/>
                </a:solidFill>
              </a:rPr>
              <a:t>Run</a:t>
            </a:r>
            <a:r>
              <a:rPr lang="es-ES" b="1" dirty="0" smtClean="0">
                <a:solidFill>
                  <a:srgbClr val="FF0000"/>
                </a:solidFill>
              </a:rPr>
              <a:t>()</a:t>
            </a:r>
            <a:r>
              <a:rPr lang="es-ES" b="1" dirty="0" smtClean="0"/>
              <a:t> es un método de </a:t>
            </a:r>
          </a:p>
          <a:p>
            <a:pPr marL="742950" indent="-742950">
              <a:buNone/>
            </a:pPr>
            <a:r>
              <a:rPr lang="es-ES" b="1" dirty="0" smtClean="0"/>
              <a:t>extensión en la instancia </a:t>
            </a:r>
            <a:r>
              <a:rPr lang="es-ES" b="1" dirty="0" err="1" smtClean="0">
                <a:solidFill>
                  <a:srgbClr val="FF0000"/>
                </a:solidFill>
              </a:rPr>
              <a:t>IApplicationBuilder</a:t>
            </a:r>
            <a:r>
              <a:rPr lang="es-ES" b="1" dirty="0" smtClean="0"/>
              <a:t> que </a:t>
            </a:r>
          </a:p>
          <a:p>
            <a:pPr marL="742950" indent="-742950">
              <a:buNone/>
            </a:pPr>
            <a:r>
              <a:rPr lang="es-ES" b="1" dirty="0" smtClean="0"/>
              <a:t>agrega un middleware de terminal a la canalización</a:t>
            </a:r>
          </a:p>
          <a:p>
            <a:pPr marL="742950" indent="-742950">
              <a:buNone/>
            </a:pPr>
            <a:r>
              <a:rPr lang="es-ES" b="1" dirty="0" smtClean="0"/>
              <a:t>de solicitudes de la aplicación. </a:t>
            </a:r>
          </a:p>
          <a:p>
            <a:pPr marL="742950" indent="-742950">
              <a:buNone/>
            </a:pPr>
            <a:endParaRPr lang="es-ES" b="1" dirty="0" smtClean="0"/>
          </a:p>
          <a:p>
            <a:pPr marL="742950" indent="-742950">
              <a:buNone/>
            </a:pPr>
            <a:r>
              <a:rPr lang="es-ES" b="1" dirty="0" smtClean="0"/>
              <a:t>El middleware configurado anteriormente </a:t>
            </a:r>
          </a:p>
          <a:p>
            <a:pPr marL="742950" indent="-742950">
              <a:buNone/>
            </a:pPr>
            <a:r>
              <a:rPr lang="es-ES" b="1" dirty="0" smtClean="0"/>
              <a:t>devuelve una respuesta con una cadena </a:t>
            </a:r>
          </a:p>
          <a:p>
            <a:pPr marL="742950" indent="-742950">
              <a:buNone/>
            </a:pPr>
            <a:r>
              <a:rPr lang="es-ES" b="1" dirty="0" smtClean="0"/>
              <a:t>"Hola, mundo!" para cada solicitud(</a:t>
            </a:r>
            <a:r>
              <a:rPr lang="es-ES" b="1" dirty="0" err="1" smtClean="0"/>
              <a:t>request</a:t>
            </a:r>
            <a:r>
              <a:rPr lang="es-ES" b="1" dirty="0" smtClean="0"/>
              <a:t>)</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smtClean="0"/>
              <a:t>Configurar múltiples middleware</a:t>
            </a:r>
            <a:endParaRPr lang="es-ES" sz="36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marL="742950" indent="-742950">
              <a:buNone/>
            </a:pPr>
            <a:r>
              <a:rPr lang="es-ES" b="1" dirty="0" smtClean="0"/>
              <a:t>En su mayoría, habrá múltiples componentes de</a:t>
            </a:r>
          </a:p>
          <a:p>
            <a:pPr marL="742950" indent="-742950">
              <a:buNone/>
            </a:pPr>
            <a:r>
              <a:rPr lang="es-ES" b="1" dirty="0" smtClean="0"/>
              <a:t>middleware en la aplicación ASP.NET </a:t>
            </a:r>
            <a:r>
              <a:rPr lang="es-ES" b="1" dirty="0" err="1" smtClean="0"/>
              <a:t>Core</a:t>
            </a:r>
            <a:r>
              <a:rPr lang="es-ES" b="1" dirty="0" smtClean="0"/>
              <a:t> que se</a:t>
            </a:r>
          </a:p>
          <a:p>
            <a:pPr marL="742950" indent="-742950">
              <a:buNone/>
            </a:pPr>
            <a:r>
              <a:rPr lang="es-ES" b="1" dirty="0" smtClean="0"/>
              <a:t>ejecutarán secuencialmente. </a:t>
            </a:r>
          </a:p>
          <a:p>
            <a:pPr marL="742950" indent="-742950">
              <a:buNone/>
            </a:pPr>
            <a:r>
              <a:rPr lang="es-ES" b="1" dirty="0" smtClean="0"/>
              <a:t>El método </a:t>
            </a:r>
            <a:r>
              <a:rPr lang="es-ES" b="1" dirty="0" err="1" smtClean="0">
                <a:solidFill>
                  <a:srgbClr val="FF0000"/>
                </a:solidFill>
              </a:rPr>
              <a:t>Run</a:t>
            </a:r>
            <a:r>
              <a:rPr lang="es-ES" b="1" dirty="0" smtClean="0">
                <a:solidFill>
                  <a:srgbClr val="FF0000"/>
                </a:solidFill>
              </a:rPr>
              <a:t> </a:t>
            </a:r>
            <a:r>
              <a:rPr lang="es-ES" b="1" dirty="0" smtClean="0"/>
              <a:t>agrega un middleware de terminal</a:t>
            </a:r>
          </a:p>
          <a:p>
            <a:pPr marL="742950" indent="-742950">
              <a:buNone/>
            </a:pPr>
            <a:r>
              <a:rPr lang="es-ES" b="1" dirty="0" smtClean="0"/>
              <a:t>para que no pueda llamar al siguiente middleware,</a:t>
            </a:r>
          </a:p>
          <a:p>
            <a:pPr marL="742950" indent="-742950">
              <a:buNone/>
            </a:pPr>
            <a:r>
              <a:rPr lang="es-ES" b="1" dirty="0" smtClean="0"/>
              <a:t>ya que sería el último middleware en una</a:t>
            </a:r>
          </a:p>
          <a:p>
            <a:pPr marL="742950" indent="-742950">
              <a:buNone/>
            </a:pPr>
            <a:r>
              <a:rPr lang="es-ES" b="1" dirty="0" smtClean="0"/>
              <a:t>secuencia. </a:t>
            </a:r>
          </a:p>
          <a:p>
            <a:pPr marL="742950" indent="-742950">
              <a:buNone/>
            </a:pPr>
            <a:endParaRPr lang="es-ES" b="1" dirty="0" smtClean="0"/>
          </a:p>
          <a:p>
            <a:pPr marL="742950" indent="-742950">
              <a:buNone/>
            </a:pPr>
            <a:r>
              <a:rPr lang="es-ES" b="1" dirty="0" smtClean="0"/>
              <a:t>Lo siguiente siempre ejecutará el primer método</a:t>
            </a:r>
          </a:p>
          <a:p>
            <a:pPr marL="742950" indent="-742950">
              <a:buNone/>
            </a:pPr>
            <a:r>
              <a:rPr lang="es-ES" b="1" dirty="0" err="1" smtClean="0">
                <a:solidFill>
                  <a:srgbClr val="FF0000"/>
                </a:solidFill>
              </a:rPr>
              <a:t>Run</a:t>
            </a:r>
            <a:r>
              <a:rPr lang="es-ES" b="1" dirty="0" smtClean="0"/>
              <a:t> y ​​nunca alcanzará el segundo método </a:t>
            </a:r>
            <a:r>
              <a:rPr lang="es-ES" b="1" dirty="0" err="1" smtClean="0">
                <a:solidFill>
                  <a:srgbClr val="FF0000"/>
                </a:solidFill>
              </a:rPr>
              <a:t>Run</a:t>
            </a:r>
            <a:endParaRPr lang="es-AR" b="1" dirty="0" smtClean="0">
              <a:solidFill>
                <a:srgbClr val="FF0000"/>
              </a:solidFill>
            </a:endParaRPr>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smtClean="0"/>
              <a:t>Configurar múltiples middleware</a:t>
            </a:r>
            <a:endParaRPr lang="es-ES" sz="36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marL="742950" indent="-742950">
              <a:buNone/>
            </a:pPr>
            <a:r>
              <a:rPr lang="es-ES" sz="2000" dirty="0" smtClean="0"/>
              <a:t> </a:t>
            </a:r>
            <a:r>
              <a:rPr lang="es-ES" sz="2000" dirty="0" err="1" smtClean="0"/>
              <a:t>public</a:t>
            </a:r>
            <a:r>
              <a:rPr lang="es-ES" sz="2000" dirty="0" smtClean="0"/>
              <a:t> </a:t>
            </a:r>
            <a:r>
              <a:rPr lang="es-ES" sz="2000" dirty="0" err="1" smtClean="0"/>
              <a:t>void</a:t>
            </a:r>
            <a:r>
              <a:rPr lang="es-ES" sz="2000" dirty="0" smtClean="0"/>
              <a:t> Configure</a:t>
            </a:r>
          </a:p>
          <a:p>
            <a:pPr marL="742950" indent="-742950">
              <a:buNone/>
            </a:pPr>
            <a:r>
              <a:rPr lang="es-ES" sz="2000" dirty="0" smtClean="0"/>
              <a:t>	( </a:t>
            </a:r>
            <a:r>
              <a:rPr lang="es-ES" sz="2000" dirty="0" err="1" smtClean="0"/>
              <a:t>IApplicationBuilder</a:t>
            </a:r>
            <a:r>
              <a:rPr lang="es-ES" sz="2000" dirty="0" smtClean="0"/>
              <a:t> </a:t>
            </a:r>
            <a:r>
              <a:rPr lang="es-ES" sz="2000" dirty="0" err="1" smtClean="0"/>
              <a:t>app</a:t>
            </a:r>
            <a:r>
              <a:rPr lang="es-ES" sz="2000" dirty="0" smtClean="0"/>
              <a:t>, </a:t>
            </a:r>
            <a:r>
              <a:rPr lang="es-ES" sz="2000" dirty="0" err="1" smtClean="0"/>
              <a:t>IHostingEnvironment</a:t>
            </a:r>
            <a:r>
              <a:rPr lang="es-ES" sz="2000" dirty="0" smtClean="0"/>
              <a:t> </a:t>
            </a:r>
            <a:r>
              <a:rPr lang="es-ES" sz="2000" dirty="0" err="1" smtClean="0"/>
              <a:t>env</a:t>
            </a:r>
            <a:r>
              <a:rPr lang="es-ES" sz="2000" dirty="0" smtClean="0"/>
              <a:t>) </a:t>
            </a:r>
          </a:p>
          <a:p>
            <a:pPr marL="742950" indent="-742950">
              <a:buNone/>
            </a:pPr>
            <a:r>
              <a:rPr lang="es-ES" sz="2000" dirty="0" smtClean="0"/>
              <a:t>{ </a:t>
            </a:r>
          </a:p>
          <a:p>
            <a:pPr marL="742950" indent="-742950">
              <a:buNone/>
            </a:pPr>
            <a:r>
              <a:rPr lang="es-ES" sz="2000" dirty="0" smtClean="0"/>
              <a:t>	</a:t>
            </a:r>
            <a:r>
              <a:rPr lang="es-ES" sz="2000" dirty="0" err="1" smtClean="0"/>
              <a:t>app.Run</a:t>
            </a:r>
            <a:r>
              <a:rPr lang="es-ES" sz="2000" dirty="0" smtClean="0"/>
              <a:t>( </a:t>
            </a:r>
            <a:r>
              <a:rPr lang="es-ES" sz="2000" dirty="0" err="1" smtClean="0"/>
              <a:t>async</a:t>
            </a:r>
            <a:r>
              <a:rPr lang="es-ES" sz="2000" dirty="0" smtClean="0"/>
              <a:t> (</a:t>
            </a:r>
            <a:r>
              <a:rPr lang="es-ES" sz="2000" dirty="0" err="1" smtClean="0"/>
              <a:t>context</a:t>
            </a:r>
            <a:r>
              <a:rPr lang="es-ES" sz="2000" dirty="0" smtClean="0"/>
              <a:t>) =&gt; </a:t>
            </a:r>
          </a:p>
          <a:p>
            <a:pPr marL="742950" indent="-742950">
              <a:buNone/>
            </a:pPr>
            <a:r>
              <a:rPr lang="es-ES" sz="2000" dirty="0" smtClean="0"/>
              <a:t>	{ </a:t>
            </a:r>
            <a:r>
              <a:rPr lang="es-ES" sz="2000" dirty="0" err="1" smtClean="0"/>
              <a:t>await</a:t>
            </a:r>
            <a:r>
              <a:rPr lang="es-ES" sz="2000" dirty="0" smtClean="0"/>
              <a:t> </a:t>
            </a:r>
            <a:r>
              <a:rPr lang="es-ES" sz="2000" dirty="0" err="1" smtClean="0"/>
              <a:t>context.Response.WriteAsync</a:t>
            </a:r>
            <a:r>
              <a:rPr lang="es-ES" sz="2000" dirty="0" smtClean="0"/>
              <a:t>( “Hola Mundo desde primer Middleware" ); });</a:t>
            </a:r>
          </a:p>
          <a:p>
            <a:pPr>
              <a:buNone/>
            </a:pPr>
            <a:r>
              <a:rPr lang="es-ES" sz="2000" b="1" dirty="0" smtClean="0"/>
              <a:t>           // segundo middleware ( no se ejecuta )</a:t>
            </a:r>
          </a:p>
          <a:p>
            <a:pPr>
              <a:buNone/>
            </a:pPr>
            <a:r>
              <a:rPr lang="es-ES" sz="2000" b="1" dirty="0" smtClean="0">
                <a:solidFill>
                  <a:srgbClr val="FF0000"/>
                </a:solidFill>
              </a:rPr>
              <a:t>            </a:t>
            </a:r>
            <a:r>
              <a:rPr lang="es-ES" sz="2000" b="1" dirty="0" err="1" smtClean="0">
                <a:solidFill>
                  <a:srgbClr val="FF0000"/>
                </a:solidFill>
              </a:rPr>
              <a:t>app.Run</a:t>
            </a:r>
            <a:r>
              <a:rPr lang="es-ES" sz="2000" b="1" dirty="0" smtClean="0">
                <a:solidFill>
                  <a:srgbClr val="FF0000"/>
                </a:solidFill>
              </a:rPr>
              <a:t>( </a:t>
            </a:r>
            <a:r>
              <a:rPr lang="es-ES" sz="2000" b="1" dirty="0" err="1" smtClean="0">
                <a:solidFill>
                  <a:srgbClr val="FF0000"/>
                </a:solidFill>
              </a:rPr>
              <a:t>async</a:t>
            </a:r>
            <a:r>
              <a:rPr lang="es-ES" sz="2000" b="1" dirty="0" smtClean="0">
                <a:solidFill>
                  <a:srgbClr val="FF0000"/>
                </a:solidFill>
              </a:rPr>
              <a:t> (</a:t>
            </a:r>
            <a:r>
              <a:rPr lang="es-ES" sz="2000" b="1" dirty="0" err="1" smtClean="0">
                <a:solidFill>
                  <a:srgbClr val="FF0000"/>
                </a:solidFill>
              </a:rPr>
              <a:t>context</a:t>
            </a:r>
            <a:r>
              <a:rPr lang="es-ES" sz="2000" b="1" dirty="0" smtClean="0">
                <a:solidFill>
                  <a:srgbClr val="FF0000"/>
                </a:solidFill>
              </a:rPr>
              <a:t>) =&gt;</a:t>
            </a:r>
          </a:p>
          <a:p>
            <a:pPr>
              <a:buNone/>
            </a:pPr>
            <a:r>
              <a:rPr lang="es-ES" sz="2000" b="1" dirty="0" smtClean="0">
                <a:solidFill>
                  <a:srgbClr val="FF0000"/>
                </a:solidFill>
              </a:rPr>
              <a:t>            {</a:t>
            </a:r>
          </a:p>
          <a:p>
            <a:pPr>
              <a:buNone/>
            </a:pPr>
            <a:r>
              <a:rPr lang="es-ES" sz="2000" b="1" dirty="0" smtClean="0">
                <a:solidFill>
                  <a:srgbClr val="FF0000"/>
                </a:solidFill>
              </a:rPr>
              <a:t>                </a:t>
            </a:r>
            <a:r>
              <a:rPr lang="es-ES" sz="2000" b="1" dirty="0" err="1" smtClean="0">
                <a:solidFill>
                  <a:srgbClr val="FF0000"/>
                </a:solidFill>
              </a:rPr>
              <a:t>await</a:t>
            </a:r>
            <a:r>
              <a:rPr lang="es-ES" sz="2000" b="1" dirty="0" smtClean="0">
                <a:solidFill>
                  <a:srgbClr val="FF0000"/>
                </a:solidFill>
              </a:rPr>
              <a:t> </a:t>
            </a:r>
            <a:r>
              <a:rPr lang="es-ES" sz="2000" b="1" dirty="0" err="1" smtClean="0">
                <a:solidFill>
                  <a:srgbClr val="FF0000"/>
                </a:solidFill>
              </a:rPr>
              <a:t>context.Response.WriteAsync</a:t>
            </a:r>
            <a:r>
              <a:rPr lang="es-ES" sz="2000" b="1" dirty="0" smtClean="0">
                <a:solidFill>
                  <a:srgbClr val="FF0000"/>
                </a:solidFill>
              </a:rPr>
              <a:t>("Hola Mundo desde segundo Middleware " );</a:t>
            </a:r>
          </a:p>
          <a:p>
            <a:pPr>
              <a:buNone/>
            </a:pPr>
            <a:r>
              <a:rPr lang="es-ES" sz="2000" b="1" dirty="0" smtClean="0">
                <a:solidFill>
                  <a:srgbClr val="FF0000"/>
                </a:solidFill>
              </a:rPr>
              <a:t>            });</a:t>
            </a:r>
          </a:p>
          <a:p>
            <a:pPr marL="742950" indent="-742950">
              <a:buNone/>
            </a:pPr>
            <a:r>
              <a:rPr lang="es-ES" sz="2000" dirty="0" smtClean="0"/>
              <a:t>Para configurar el middleware múltiple, use el método de extensión Use() . Es similar al método </a:t>
            </a:r>
            <a:r>
              <a:rPr lang="es-ES" sz="2000" dirty="0" err="1" smtClean="0"/>
              <a:t>Run</a:t>
            </a:r>
            <a:r>
              <a:rPr lang="es-ES" sz="2000" dirty="0" smtClean="0"/>
              <a:t>() , excepto que incluye el  parámetro </a:t>
            </a:r>
            <a:r>
              <a:rPr lang="es-ES" sz="2000" dirty="0" err="1" smtClean="0">
                <a:solidFill>
                  <a:srgbClr val="FF0000"/>
                </a:solidFill>
              </a:rPr>
              <a:t>Next</a:t>
            </a:r>
            <a:r>
              <a:rPr lang="es-ES" sz="2000" dirty="0" smtClean="0"/>
              <a:t> para invocar el siguiente middleware en la secuencia. Ejemplo:</a:t>
            </a:r>
          </a:p>
          <a:p>
            <a:pPr marL="742950" indent="-742950">
              <a:buNone/>
            </a:pPr>
            <a:endParaRPr lang="es-AR" sz="20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dirty="0" smtClean="0"/>
              <a:t>Ejemplo: Use ()</a:t>
            </a:r>
            <a:endParaRPr lang="es-ES" sz="3600"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marL="742950" indent="-742950">
              <a:buNone/>
            </a:pPr>
            <a:r>
              <a:rPr lang="es-ES" sz="2000" dirty="0" err="1" smtClean="0"/>
              <a:t>public</a:t>
            </a:r>
            <a:r>
              <a:rPr lang="es-ES" sz="2000" dirty="0" smtClean="0"/>
              <a:t> </a:t>
            </a:r>
            <a:r>
              <a:rPr lang="es-ES" sz="2000" dirty="0" err="1" smtClean="0"/>
              <a:t>void</a:t>
            </a:r>
            <a:r>
              <a:rPr lang="es-ES" sz="2000" dirty="0" smtClean="0"/>
              <a:t> Configure</a:t>
            </a:r>
          </a:p>
          <a:p>
            <a:pPr marL="742950" indent="-742950">
              <a:buNone/>
            </a:pPr>
            <a:r>
              <a:rPr lang="es-ES" sz="2000" dirty="0" smtClean="0"/>
              <a:t>( </a:t>
            </a:r>
            <a:r>
              <a:rPr lang="es-ES" sz="2000" dirty="0" err="1" smtClean="0"/>
              <a:t>IApplicationBuilder</a:t>
            </a:r>
            <a:r>
              <a:rPr lang="es-ES" sz="2000" dirty="0" smtClean="0"/>
              <a:t> </a:t>
            </a:r>
            <a:r>
              <a:rPr lang="es-ES" sz="2000" dirty="0" err="1" smtClean="0"/>
              <a:t>app</a:t>
            </a:r>
            <a:r>
              <a:rPr lang="es-ES" sz="2000" dirty="0" smtClean="0"/>
              <a:t>, </a:t>
            </a:r>
            <a:r>
              <a:rPr lang="es-ES" sz="2000" dirty="0" err="1" smtClean="0"/>
              <a:t>IHostingEnvironment</a:t>
            </a:r>
            <a:r>
              <a:rPr lang="es-ES" sz="2000" dirty="0" smtClean="0"/>
              <a:t> </a:t>
            </a:r>
            <a:r>
              <a:rPr lang="es-ES" sz="2000" dirty="0" err="1" smtClean="0"/>
              <a:t>env</a:t>
            </a:r>
            <a:r>
              <a:rPr lang="es-ES" sz="2000" dirty="0" smtClean="0"/>
              <a:t>)</a:t>
            </a:r>
          </a:p>
          <a:p>
            <a:pPr marL="742950" indent="-742950">
              <a:buNone/>
            </a:pPr>
            <a:r>
              <a:rPr lang="es-ES" sz="2000" dirty="0" smtClean="0"/>
              <a:t> { </a:t>
            </a:r>
          </a:p>
          <a:p>
            <a:pPr marL="742950" indent="-742950">
              <a:buNone/>
            </a:pPr>
            <a:r>
              <a:rPr lang="es-ES" sz="2000" dirty="0" smtClean="0"/>
              <a:t>	</a:t>
            </a:r>
            <a:r>
              <a:rPr lang="es-ES" sz="2000" dirty="0" err="1" smtClean="0">
                <a:solidFill>
                  <a:srgbClr val="FF0000"/>
                </a:solidFill>
              </a:rPr>
              <a:t>app.Use</a:t>
            </a:r>
            <a:r>
              <a:rPr lang="es-ES" sz="2000" dirty="0" smtClean="0"/>
              <a:t>( </a:t>
            </a:r>
            <a:r>
              <a:rPr lang="es-ES" sz="2000" dirty="0" err="1" smtClean="0"/>
              <a:t>async</a:t>
            </a:r>
            <a:r>
              <a:rPr lang="es-ES" sz="2000" dirty="0" smtClean="0"/>
              <a:t> (</a:t>
            </a:r>
            <a:r>
              <a:rPr lang="es-ES" sz="2000" dirty="0" err="1" smtClean="0"/>
              <a:t>context</a:t>
            </a:r>
            <a:r>
              <a:rPr lang="es-ES" sz="2000" dirty="0" smtClean="0"/>
              <a:t>, </a:t>
            </a:r>
            <a:r>
              <a:rPr lang="es-ES" sz="2000" dirty="0" err="1" smtClean="0">
                <a:solidFill>
                  <a:srgbClr val="FF0000"/>
                </a:solidFill>
              </a:rPr>
              <a:t>next</a:t>
            </a:r>
            <a:r>
              <a:rPr lang="es-ES" sz="2000" dirty="0" smtClean="0"/>
              <a:t>) =&gt;</a:t>
            </a:r>
          </a:p>
          <a:p>
            <a:pPr marL="742950" indent="-742950">
              <a:buNone/>
            </a:pPr>
            <a:r>
              <a:rPr lang="es-ES" sz="2000" dirty="0" smtClean="0"/>
              <a:t>	{ </a:t>
            </a:r>
            <a:r>
              <a:rPr lang="es-ES" sz="2000" dirty="0" err="1" smtClean="0"/>
              <a:t>await</a:t>
            </a:r>
            <a:r>
              <a:rPr lang="es-ES" sz="2000" dirty="0" smtClean="0"/>
              <a:t> </a:t>
            </a:r>
            <a:r>
              <a:rPr lang="es-ES" sz="2000" dirty="0" err="1" smtClean="0"/>
              <a:t>context.Response.WriteAsync</a:t>
            </a:r>
            <a:r>
              <a:rPr lang="es-ES" sz="2000" dirty="0" smtClean="0"/>
              <a:t>( “Hola Mundo!” ); </a:t>
            </a:r>
          </a:p>
          <a:p>
            <a:pPr marL="742950" indent="-742950">
              <a:buNone/>
            </a:pPr>
            <a:r>
              <a:rPr lang="es-ES" sz="2000" dirty="0" smtClean="0"/>
              <a:t>	</a:t>
            </a:r>
            <a:r>
              <a:rPr lang="es-ES" sz="2000" dirty="0" err="1" smtClean="0">
                <a:solidFill>
                  <a:srgbClr val="FF0000"/>
                </a:solidFill>
              </a:rPr>
              <a:t>await</a:t>
            </a:r>
            <a:r>
              <a:rPr lang="es-ES" sz="2000" dirty="0" smtClean="0">
                <a:solidFill>
                  <a:srgbClr val="FF0000"/>
                </a:solidFill>
              </a:rPr>
              <a:t> </a:t>
            </a:r>
            <a:r>
              <a:rPr lang="es-ES" sz="2000" dirty="0" err="1" smtClean="0">
                <a:solidFill>
                  <a:srgbClr val="FF0000"/>
                </a:solidFill>
              </a:rPr>
              <a:t>next</a:t>
            </a:r>
            <a:r>
              <a:rPr lang="es-ES" sz="2000" dirty="0" smtClean="0">
                <a:solidFill>
                  <a:srgbClr val="FF0000"/>
                </a:solidFill>
              </a:rPr>
              <a:t>();</a:t>
            </a:r>
          </a:p>
          <a:p>
            <a:pPr marL="742950" indent="-742950">
              <a:buNone/>
            </a:pPr>
            <a:r>
              <a:rPr lang="es-ES" sz="2000" dirty="0" smtClean="0"/>
              <a:t>	 }</a:t>
            </a:r>
          </a:p>
          <a:p>
            <a:pPr marL="742950" indent="-742950">
              <a:buNone/>
            </a:pPr>
            <a:r>
              <a:rPr lang="es-ES" sz="2000" dirty="0" smtClean="0"/>
              <a:t>	); </a:t>
            </a:r>
          </a:p>
          <a:p>
            <a:pPr marL="742950" indent="-742950">
              <a:buNone/>
            </a:pPr>
            <a:r>
              <a:rPr lang="es-ES" sz="2000" dirty="0" smtClean="0"/>
              <a:t>	</a:t>
            </a:r>
            <a:r>
              <a:rPr lang="es-ES" sz="2000" dirty="0" err="1" smtClean="0"/>
              <a:t>app.Run</a:t>
            </a:r>
            <a:r>
              <a:rPr lang="es-ES" sz="2000" dirty="0" smtClean="0"/>
              <a:t>( </a:t>
            </a:r>
            <a:r>
              <a:rPr lang="es-ES" sz="2000" dirty="0" err="1" smtClean="0"/>
              <a:t>async</a:t>
            </a:r>
            <a:r>
              <a:rPr lang="es-ES" sz="2000" dirty="0" smtClean="0"/>
              <a:t> (</a:t>
            </a:r>
            <a:r>
              <a:rPr lang="es-ES" sz="2000" dirty="0" err="1" smtClean="0"/>
              <a:t>context</a:t>
            </a:r>
            <a:r>
              <a:rPr lang="es-ES" sz="2000" dirty="0" smtClean="0"/>
              <a:t>) =&gt;</a:t>
            </a:r>
          </a:p>
          <a:p>
            <a:pPr marL="742950" indent="-742950">
              <a:buNone/>
            </a:pPr>
            <a:r>
              <a:rPr lang="es-ES" sz="2000" dirty="0" smtClean="0"/>
              <a:t>	 {	</a:t>
            </a:r>
            <a:r>
              <a:rPr lang="es-ES" sz="2000" dirty="0" err="1" smtClean="0"/>
              <a:t>await</a:t>
            </a:r>
            <a:r>
              <a:rPr lang="es-ES" sz="2000" dirty="0" smtClean="0"/>
              <a:t> </a:t>
            </a:r>
            <a:r>
              <a:rPr lang="es-ES" sz="2000" dirty="0" err="1" smtClean="0"/>
              <a:t>context.Response.WriteAsync</a:t>
            </a:r>
            <a:r>
              <a:rPr lang="es-ES" sz="2000" dirty="0" smtClean="0"/>
              <a:t>( "</a:t>
            </a:r>
            <a:r>
              <a:rPr lang="es-ES" sz="2000" b="1" dirty="0" smtClean="0">
                <a:solidFill>
                  <a:srgbClr val="FF0000"/>
                </a:solidFill>
              </a:rPr>
              <a:t> Hola Mundo desde segundo Middleware </a:t>
            </a:r>
            <a:r>
              <a:rPr lang="es-ES" sz="2000" dirty="0" smtClean="0"/>
              <a:t>" );</a:t>
            </a:r>
          </a:p>
          <a:p>
            <a:pPr marL="742950" indent="-742950">
              <a:buNone/>
            </a:pPr>
            <a:r>
              <a:rPr lang="es-ES" sz="2000" dirty="0" smtClean="0"/>
              <a:t>	 });</a:t>
            </a:r>
          </a:p>
          <a:p>
            <a:pPr marL="742950" indent="-742950">
              <a:buNone/>
            </a:pPr>
            <a:r>
              <a:rPr lang="es-ES" sz="2000" dirty="0" smtClean="0"/>
              <a:t> }</a:t>
            </a:r>
            <a:endParaRPr lang="es-AR" sz="20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s-ES" sz="4800" b="1" dirty="0" smtClean="0"/>
              <a:t>¿Por qué ASP.NET </a:t>
            </a:r>
            <a:r>
              <a:rPr lang="es-ES" sz="4800" b="1" dirty="0" err="1" smtClean="0"/>
              <a:t>Core</a:t>
            </a:r>
            <a:r>
              <a:rPr lang="es-ES" sz="4800" b="1" dirty="0" smtClean="0"/>
              <a:t>?</a:t>
            </a:r>
            <a:endParaRPr lang="es-ES" sz="4800" b="1" dirty="0"/>
          </a:p>
        </p:txBody>
      </p:sp>
      <p:sp>
        <p:nvSpPr>
          <p:cNvPr id="3" name="Content Placeholder 2"/>
          <p:cNvSpPr>
            <a:spLocks noGrp="1"/>
          </p:cNvSpPr>
          <p:nvPr>
            <p:ph type="body" sz="quarter" idx="13"/>
          </p:nvPr>
        </p:nvSpPr>
        <p:spPr>
          <a:xfrm>
            <a:off x="214282" y="1142984"/>
            <a:ext cx="8610600" cy="5214974"/>
          </a:xfrm>
          <a:prstGeom prst="rect">
            <a:avLst/>
          </a:prstGeom>
        </p:spPr>
        <p:txBody>
          <a:bodyPr/>
          <a:lstStyle/>
          <a:p>
            <a:pPr lvl="0"/>
            <a:endParaRPr lang="es-ES" b="1" dirty="0" smtClean="0">
              <a:solidFill>
                <a:srgbClr val="FF0000"/>
              </a:solidFill>
            </a:endParaRPr>
          </a:p>
          <a:p>
            <a:pPr lvl="0"/>
            <a:r>
              <a:rPr lang="es-ES" b="1" dirty="0" smtClean="0">
                <a:solidFill>
                  <a:srgbClr val="FF0000"/>
                </a:solidFill>
              </a:rPr>
              <a:t>Admite múltiples plataformas</a:t>
            </a:r>
            <a:r>
              <a:rPr lang="es-ES" b="1" dirty="0" smtClean="0"/>
              <a:t>: las aplicaciones ASP.NET </a:t>
            </a:r>
            <a:r>
              <a:rPr lang="es-ES" b="1" dirty="0" err="1" smtClean="0"/>
              <a:t>Core</a:t>
            </a:r>
            <a:r>
              <a:rPr lang="es-ES" b="1" dirty="0" smtClean="0"/>
              <a:t> pueden ejecutarse en Windows, Linux y </a:t>
            </a:r>
            <a:r>
              <a:rPr lang="es-ES" b="1" dirty="0" err="1" smtClean="0"/>
              <a:t>Mac.</a:t>
            </a:r>
            <a:r>
              <a:rPr lang="es-ES" b="1" dirty="0" smtClean="0"/>
              <a:t> Por lo tanto, no necesita crear diferentes aplicaciones para diferentes plataformas utilizando diferentes </a:t>
            </a:r>
            <a:r>
              <a:rPr lang="es-ES" b="1" dirty="0" err="1" smtClean="0"/>
              <a:t>frameworks</a:t>
            </a:r>
            <a:r>
              <a:rPr lang="es-ES" b="1" dirty="0" smtClean="0"/>
              <a:t>.</a:t>
            </a:r>
          </a:p>
          <a:p>
            <a:pPr lvl="0"/>
            <a:endParaRPr lang="es-ES" b="1" dirty="0" smtClean="0">
              <a:solidFill>
                <a:srgbClr val="FF0000"/>
              </a:solidFill>
            </a:endParaRPr>
          </a:p>
          <a:p>
            <a:pPr lvl="0"/>
            <a:r>
              <a:rPr lang="es-ES" b="1" dirty="0" smtClean="0">
                <a:solidFill>
                  <a:srgbClr val="FF0000"/>
                </a:solidFill>
              </a:rPr>
              <a:t>Rápido</a:t>
            </a:r>
            <a:r>
              <a:rPr lang="es-ES" b="1" dirty="0" smtClean="0"/>
              <a:t>: ASP.NET </a:t>
            </a:r>
            <a:r>
              <a:rPr lang="es-ES" b="1" dirty="0" err="1" smtClean="0"/>
              <a:t>Core</a:t>
            </a:r>
            <a:r>
              <a:rPr lang="es-ES" b="1" dirty="0" smtClean="0"/>
              <a:t> ya no depende de </a:t>
            </a:r>
            <a:r>
              <a:rPr lang="es-ES" b="1" dirty="0" err="1" smtClean="0"/>
              <a:t>System.Web.dll</a:t>
            </a:r>
            <a:r>
              <a:rPr lang="es-ES" b="1" dirty="0" smtClean="0"/>
              <a:t> para la comunicación entre el navegador y el servidor. </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dirty="0" smtClean="0"/>
              <a:t>Ejemplo: Use ()</a:t>
            </a:r>
            <a:endParaRPr lang="es-ES" sz="3600" dirty="0"/>
          </a:p>
        </p:txBody>
      </p:sp>
      <p:pic>
        <p:nvPicPr>
          <p:cNvPr id="2050" name="Picture 2"/>
          <p:cNvPicPr>
            <a:picLocks noChangeAspect="1" noChangeArrowheads="1"/>
          </p:cNvPicPr>
          <p:nvPr/>
        </p:nvPicPr>
        <p:blipFill>
          <a:blip r:embed="rId3"/>
          <a:srcRect/>
          <a:stretch>
            <a:fillRect/>
          </a:stretch>
        </p:blipFill>
        <p:spPr bwMode="auto">
          <a:xfrm>
            <a:off x="1214414" y="2214554"/>
            <a:ext cx="6222108" cy="2066933"/>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800" b="1" dirty="0" smtClean="0"/>
              <a:t>Agregue middleware incorporado a través de </a:t>
            </a:r>
            <a:r>
              <a:rPr lang="es-ES" sz="2800" b="1" dirty="0" err="1" smtClean="0"/>
              <a:t>NuGet</a:t>
            </a:r>
            <a:endParaRPr lang="es-ES" sz="28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marL="742950" indent="-742950">
              <a:buNone/>
            </a:pPr>
            <a:endParaRPr lang="es-ES" sz="2400" b="1" dirty="0" smtClean="0"/>
          </a:p>
          <a:p>
            <a:pPr marL="742950" indent="-742950">
              <a:buNone/>
            </a:pPr>
            <a:r>
              <a:rPr lang="es-ES" sz="2400" b="1" dirty="0" smtClean="0"/>
              <a:t>ASP.NET </a:t>
            </a:r>
            <a:r>
              <a:rPr lang="es-ES" sz="2400" b="1" dirty="0" err="1" smtClean="0"/>
              <a:t>Core</a:t>
            </a:r>
            <a:r>
              <a:rPr lang="es-ES" sz="2400" b="1" dirty="0" smtClean="0"/>
              <a:t> es un </a:t>
            </a:r>
            <a:r>
              <a:rPr lang="es-ES" sz="2400" b="1" dirty="0" err="1" smtClean="0"/>
              <a:t>framework</a:t>
            </a:r>
            <a:r>
              <a:rPr lang="es-ES" sz="2400" b="1" dirty="0" smtClean="0"/>
              <a:t> modular. </a:t>
            </a:r>
          </a:p>
          <a:p>
            <a:pPr marL="742950" indent="-742950">
              <a:buNone/>
            </a:pPr>
            <a:r>
              <a:rPr lang="es-ES" sz="2400" b="1" dirty="0" smtClean="0"/>
              <a:t>Podemos agregar características del lado del servidor que</a:t>
            </a:r>
          </a:p>
          <a:p>
            <a:pPr marL="742950" indent="-742950">
              <a:buNone/>
            </a:pPr>
            <a:r>
              <a:rPr lang="es-ES" sz="2400" b="1" dirty="0" smtClean="0"/>
              <a:t>necesitamos en nuestra aplicación mediante la instalación</a:t>
            </a:r>
          </a:p>
          <a:p>
            <a:pPr marL="742950" indent="-742950">
              <a:buNone/>
            </a:pPr>
            <a:r>
              <a:rPr lang="es-ES" sz="2400" b="1" dirty="0" smtClean="0"/>
              <a:t>de diferentes complementos a través de </a:t>
            </a:r>
            <a:r>
              <a:rPr lang="es-ES" sz="2400" b="1" dirty="0" err="1" smtClean="0"/>
              <a:t>NuGet</a:t>
            </a:r>
            <a:r>
              <a:rPr lang="es-ES" sz="2400" b="1" dirty="0" smtClean="0"/>
              <a:t>. </a:t>
            </a:r>
          </a:p>
          <a:p>
            <a:pPr marL="742950" indent="-742950">
              <a:buNone/>
            </a:pPr>
            <a:endParaRPr lang="es-ES" sz="2400" b="1" dirty="0" smtClean="0"/>
          </a:p>
          <a:p>
            <a:pPr marL="742950" indent="-742950">
              <a:buNone/>
            </a:pPr>
            <a:r>
              <a:rPr lang="es-ES" sz="2400" b="1" dirty="0" smtClean="0"/>
              <a:t>Hay muchos complementos de middleware disponibles que</a:t>
            </a:r>
          </a:p>
          <a:p>
            <a:pPr marL="742950" indent="-742950">
              <a:buNone/>
            </a:pPr>
            <a:r>
              <a:rPr lang="es-ES" sz="2400" b="1" dirty="0" smtClean="0"/>
              <a:t>se pueden usar en nuestra aplicación.</a:t>
            </a:r>
          </a:p>
          <a:p>
            <a:pPr marL="742950" indent="-742950">
              <a:buNone/>
            </a:pPr>
            <a:endParaRPr lang="es-AR" sz="24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800" dirty="0" smtClean="0"/>
              <a:t>Los siguientes son algunos middleware integrados:</a:t>
            </a:r>
            <a:endParaRPr lang="es-ES" sz="2800" dirty="0"/>
          </a:p>
        </p:txBody>
      </p:sp>
      <p:pic>
        <p:nvPicPr>
          <p:cNvPr id="3074" name="Picture 2"/>
          <p:cNvPicPr>
            <a:picLocks noChangeAspect="1" noChangeArrowheads="1"/>
          </p:cNvPicPr>
          <p:nvPr/>
        </p:nvPicPr>
        <p:blipFill>
          <a:blip r:embed="rId3"/>
          <a:srcRect/>
          <a:stretch>
            <a:fillRect/>
          </a:stretch>
        </p:blipFill>
        <p:spPr bwMode="auto">
          <a:xfrm>
            <a:off x="357158" y="1785926"/>
            <a:ext cx="8538825" cy="3714776"/>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800" b="1" dirty="0" smtClean="0"/>
              <a:t>Middleware de diagnóstico</a:t>
            </a:r>
            <a:endParaRPr lang="es-ES" sz="28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r>
              <a:rPr lang="es-ES" sz="2400" b="1" dirty="0" smtClean="0"/>
              <a:t>Instalemos y usemos el middleware de diagnóstico.</a:t>
            </a:r>
          </a:p>
          <a:p>
            <a:pPr>
              <a:buNone/>
            </a:pPr>
            <a:r>
              <a:rPr lang="es-ES" sz="2400" b="1" dirty="0" smtClean="0"/>
              <a:t> El middleware de diagnóstico se usa para informar y </a:t>
            </a:r>
          </a:p>
          <a:p>
            <a:pPr>
              <a:buNone/>
            </a:pPr>
            <a:r>
              <a:rPr lang="es-ES" sz="2400" b="1" dirty="0" smtClean="0"/>
              <a:t>manejar excepciones y errores en ASP.NET </a:t>
            </a:r>
            <a:r>
              <a:rPr lang="es-ES" sz="2400" b="1" dirty="0" err="1" smtClean="0"/>
              <a:t>Core</a:t>
            </a:r>
            <a:r>
              <a:rPr lang="es-ES" sz="2400" b="1" dirty="0" smtClean="0"/>
              <a:t>, y para </a:t>
            </a:r>
          </a:p>
          <a:p>
            <a:pPr>
              <a:buNone/>
            </a:pPr>
            <a:r>
              <a:rPr lang="es-ES" sz="2400" b="1" dirty="0" smtClean="0"/>
              <a:t>diagnosticar errores de migración de </a:t>
            </a:r>
            <a:r>
              <a:rPr lang="es-ES" sz="2400" b="1" dirty="0" err="1" smtClean="0"/>
              <a:t>Entity</a:t>
            </a:r>
            <a:r>
              <a:rPr lang="es-ES" sz="2400" b="1" dirty="0" smtClean="0"/>
              <a:t> Framework </a:t>
            </a:r>
          </a:p>
          <a:p>
            <a:pPr>
              <a:buNone/>
            </a:pPr>
            <a:r>
              <a:rPr lang="es-ES" sz="2400" b="1" dirty="0" err="1" smtClean="0"/>
              <a:t>Core</a:t>
            </a:r>
            <a:r>
              <a:rPr lang="es-ES" sz="2400" b="1" dirty="0" smtClean="0"/>
              <a:t>.</a:t>
            </a:r>
          </a:p>
          <a:p>
            <a:endParaRPr lang="es-ES" sz="2400" b="1" dirty="0" smtClean="0"/>
          </a:p>
          <a:p>
            <a:r>
              <a:rPr lang="es-ES" sz="2400" b="1" dirty="0" smtClean="0"/>
              <a:t>Desde paquetes </a:t>
            </a:r>
            <a:r>
              <a:rPr lang="es-ES" sz="2400" b="1" dirty="0" err="1" smtClean="0"/>
              <a:t>nugget</a:t>
            </a:r>
            <a:r>
              <a:rPr lang="es-ES" sz="2400" b="1" dirty="0" smtClean="0"/>
              <a:t> Instalar: </a:t>
            </a:r>
            <a:r>
              <a:rPr lang="es-ES" sz="2400" b="1" dirty="0" err="1" smtClean="0">
                <a:solidFill>
                  <a:srgbClr val="FF0000"/>
                </a:solidFill>
              </a:rPr>
              <a:t>Microsoft.AspNetCore.Diagnostics</a:t>
            </a:r>
            <a:r>
              <a:rPr lang="es-ES" sz="2400" b="1" dirty="0" smtClean="0"/>
              <a:t>.</a:t>
            </a:r>
          </a:p>
          <a:p>
            <a:endParaRPr lang="es-ES" sz="2400" b="1" dirty="0" smtClean="0"/>
          </a:p>
          <a:p>
            <a:r>
              <a:rPr lang="es-ES" sz="2400" b="1" dirty="0" smtClean="0"/>
              <a:t>Este paquete incluye los siguientes métodos de middleware y extensión:</a:t>
            </a:r>
          </a:p>
          <a:p>
            <a:pPr marL="742950" indent="-742950">
              <a:buNone/>
            </a:pPr>
            <a:endParaRPr lang="es-AR" sz="24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800" b="1" dirty="0" smtClean="0"/>
              <a:t>Middleware de diagnóstico</a:t>
            </a:r>
            <a:endParaRPr lang="es-ES" sz="2800" b="1" dirty="0"/>
          </a:p>
        </p:txBody>
      </p:sp>
      <p:pic>
        <p:nvPicPr>
          <p:cNvPr id="4098" name="Picture 2"/>
          <p:cNvPicPr>
            <a:picLocks noChangeAspect="1" noChangeArrowheads="1"/>
          </p:cNvPicPr>
          <p:nvPr/>
        </p:nvPicPr>
        <p:blipFill>
          <a:blip r:embed="rId3"/>
          <a:srcRect/>
          <a:stretch>
            <a:fillRect/>
          </a:stretch>
        </p:blipFill>
        <p:spPr bwMode="auto">
          <a:xfrm>
            <a:off x="357158" y="1857364"/>
            <a:ext cx="8643998" cy="3571900"/>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800" b="1" dirty="0" smtClean="0"/>
              <a:t>Middleware de diagnóstico</a:t>
            </a:r>
            <a:endParaRPr lang="es-ES" sz="28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r>
              <a:rPr lang="es-ES" sz="3200" b="1" dirty="0" smtClean="0"/>
              <a:t>Podemos llamar a los métodos de extensión Use(*) respectivos para usar el middleware anterior en el método de configuración de la clase </a:t>
            </a:r>
            <a:r>
              <a:rPr lang="es-ES" sz="3200" b="1" dirty="0" err="1" smtClean="0">
                <a:solidFill>
                  <a:srgbClr val="FF0000"/>
                </a:solidFill>
              </a:rPr>
              <a:t>Startup</a:t>
            </a:r>
            <a:r>
              <a:rPr lang="es-ES" sz="3200" b="1" dirty="0" smtClean="0"/>
              <a:t>.</a:t>
            </a:r>
          </a:p>
          <a:p>
            <a:endParaRPr lang="es-ES" sz="3200" b="1" dirty="0" smtClean="0"/>
          </a:p>
          <a:p>
            <a:r>
              <a:rPr lang="es-ES" sz="3200" b="1" dirty="0" smtClean="0"/>
              <a:t>Agreguemos el middleware </a:t>
            </a:r>
            <a:r>
              <a:rPr lang="es-ES" sz="3200" b="1" dirty="0" err="1" smtClean="0"/>
              <a:t>welcomePage</a:t>
            </a:r>
            <a:r>
              <a:rPr lang="es-ES" sz="3200" b="1" dirty="0" smtClean="0"/>
              <a:t> que mostrará la página de bienvenida para la ruta raíz.</a:t>
            </a:r>
          </a:p>
          <a:p>
            <a:pPr marL="742950" indent="-742950">
              <a:buNone/>
            </a:pPr>
            <a:endParaRPr lang="es-AR" sz="32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800" b="1" dirty="0" smtClean="0"/>
              <a:t>Middleware de diagnóstico</a:t>
            </a:r>
            <a:endParaRPr lang="es-ES" sz="28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a:buNone/>
            </a:pPr>
            <a:r>
              <a:rPr lang="es-ES" sz="1800" b="1" dirty="0" err="1" smtClean="0"/>
              <a:t>public</a:t>
            </a:r>
            <a:r>
              <a:rPr lang="es-ES" sz="1800" b="1" dirty="0" smtClean="0"/>
              <a:t> </a:t>
            </a:r>
            <a:r>
              <a:rPr lang="es-ES" sz="1800" b="1" dirty="0" err="1" smtClean="0"/>
              <a:t>void</a:t>
            </a:r>
            <a:r>
              <a:rPr lang="es-ES" sz="1800" b="1" dirty="0" smtClean="0"/>
              <a:t> Configure</a:t>
            </a:r>
          </a:p>
          <a:p>
            <a:pPr>
              <a:buNone/>
            </a:pPr>
            <a:r>
              <a:rPr lang="es-ES" sz="1800" b="1" dirty="0" smtClean="0"/>
              <a:t>( </a:t>
            </a:r>
            <a:r>
              <a:rPr lang="es-ES" sz="1800" b="1" dirty="0" err="1" smtClean="0"/>
              <a:t>IApplicationBuilder</a:t>
            </a:r>
            <a:r>
              <a:rPr lang="es-ES" sz="1800" b="1" dirty="0" smtClean="0"/>
              <a:t> </a:t>
            </a:r>
            <a:r>
              <a:rPr lang="es-ES" sz="1800" b="1" dirty="0" err="1" smtClean="0"/>
              <a:t>app</a:t>
            </a:r>
            <a:r>
              <a:rPr lang="es-ES" sz="1800" b="1" dirty="0" smtClean="0"/>
              <a:t>, </a:t>
            </a:r>
            <a:r>
              <a:rPr lang="es-ES" sz="1800" b="1" dirty="0" err="1" smtClean="0"/>
              <a:t>IHostingEnvironment</a:t>
            </a:r>
            <a:r>
              <a:rPr lang="es-ES" sz="1800" b="1" dirty="0" smtClean="0"/>
              <a:t> </a:t>
            </a:r>
            <a:r>
              <a:rPr lang="es-ES" sz="1800" b="1" dirty="0" err="1" smtClean="0"/>
              <a:t>env</a:t>
            </a:r>
            <a:r>
              <a:rPr lang="es-ES" sz="1800" b="1" dirty="0" smtClean="0"/>
              <a:t>)</a:t>
            </a:r>
          </a:p>
          <a:p>
            <a:pPr>
              <a:buNone/>
            </a:pPr>
            <a:r>
              <a:rPr lang="es-ES" sz="1800" b="1" dirty="0" smtClean="0"/>
              <a:t> { </a:t>
            </a:r>
          </a:p>
          <a:p>
            <a:pPr>
              <a:buNone/>
            </a:pPr>
            <a:r>
              <a:rPr lang="es-ES" sz="1800" b="1" dirty="0" smtClean="0"/>
              <a:t>	</a:t>
            </a:r>
            <a:r>
              <a:rPr lang="es-ES" sz="1800" b="1" dirty="0" err="1" smtClean="0"/>
              <a:t>app.UseWelcomePage</a:t>
            </a:r>
            <a:r>
              <a:rPr lang="es-ES" sz="1800" b="1" dirty="0" smtClean="0"/>
              <a:t>();</a:t>
            </a:r>
          </a:p>
          <a:p>
            <a:pPr>
              <a:buNone/>
            </a:pPr>
            <a:endParaRPr lang="es-ES" sz="1800" b="1" dirty="0" smtClean="0"/>
          </a:p>
          <a:p>
            <a:pPr>
              <a:buNone/>
            </a:pPr>
            <a:r>
              <a:rPr lang="es-ES" sz="3200" b="1" dirty="0" smtClean="0"/>
              <a:t>O</a:t>
            </a:r>
          </a:p>
          <a:p>
            <a:pPr>
              <a:buNone/>
            </a:pPr>
            <a:r>
              <a:rPr lang="es-ES" sz="3200" b="1" dirty="0" smtClean="0"/>
              <a:t> </a:t>
            </a:r>
            <a:r>
              <a:rPr lang="es-ES" sz="1800" b="1" dirty="0" smtClean="0"/>
              <a:t> Propiedades de la aplicación:</a:t>
            </a:r>
          </a:p>
          <a:p>
            <a:pPr>
              <a:buNone/>
            </a:pPr>
            <a:endParaRPr lang="es-ES" sz="1800" b="1" dirty="0" smtClean="0"/>
          </a:p>
        </p:txBody>
      </p:sp>
      <p:pic>
        <p:nvPicPr>
          <p:cNvPr id="1026" name="Picture 2"/>
          <p:cNvPicPr>
            <a:picLocks noChangeAspect="1" noChangeArrowheads="1"/>
          </p:cNvPicPr>
          <p:nvPr/>
        </p:nvPicPr>
        <p:blipFill>
          <a:blip r:embed="rId3"/>
          <a:srcRect/>
          <a:stretch>
            <a:fillRect/>
          </a:stretch>
        </p:blipFill>
        <p:spPr bwMode="auto">
          <a:xfrm>
            <a:off x="1285852" y="3857628"/>
            <a:ext cx="6981825" cy="2352675"/>
          </a:xfrm>
          <a:prstGeom prst="rect">
            <a:avLst/>
          </a:prstGeom>
          <a:noFill/>
          <a:ln w="9525">
            <a:noFill/>
            <a:miter lim="800000"/>
            <a:headEnd/>
            <a:tailEnd/>
          </a:ln>
          <a:effectLst/>
        </p:spPr>
      </p:pic>
      <p:sp>
        <p:nvSpPr>
          <p:cNvPr id="5" name="4 Elipse"/>
          <p:cNvSpPr/>
          <p:nvPr/>
        </p:nvSpPr>
        <p:spPr>
          <a:xfrm>
            <a:off x="3786182" y="5000636"/>
            <a:ext cx="2857520" cy="12144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000" b="1" dirty="0" smtClean="0"/>
              <a:t>Middleware personalizado en la aplicación ASP.NET </a:t>
            </a:r>
            <a:r>
              <a:rPr lang="es-ES" sz="2000" b="1" dirty="0" err="1" smtClean="0"/>
              <a:t>Core</a:t>
            </a:r>
            <a:endParaRPr lang="es-ES" sz="20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endParaRPr lang="es-ES" sz="2000" b="1" dirty="0" smtClean="0"/>
          </a:p>
          <a:p>
            <a:r>
              <a:rPr lang="es-ES" sz="2000" b="1" dirty="0" smtClean="0"/>
              <a:t>El componente de middleware personalizado es como cualquier otra clase .NET con el método </a:t>
            </a:r>
            <a:r>
              <a:rPr lang="es-ES" sz="2000" b="1" dirty="0" err="1" smtClean="0">
                <a:solidFill>
                  <a:srgbClr val="FF0000"/>
                </a:solidFill>
              </a:rPr>
              <a:t>Invoke</a:t>
            </a:r>
            <a:r>
              <a:rPr lang="es-ES" sz="2000" b="1" dirty="0" smtClean="0">
                <a:solidFill>
                  <a:srgbClr val="FF0000"/>
                </a:solidFill>
              </a:rPr>
              <a:t>()</a:t>
            </a:r>
            <a:r>
              <a:rPr lang="es-ES" sz="2000" b="1" dirty="0" smtClean="0"/>
              <a:t> . Sin embargo, para ejecutar el siguiente middleware en una secuencia, debe tener el parámetro de tipo </a:t>
            </a:r>
            <a:r>
              <a:rPr lang="es-ES" sz="2000" b="1" dirty="0" err="1" smtClean="0">
                <a:solidFill>
                  <a:srgbClr val="FF0000"/>
                </a:solidFill>
              </a:rPr>
              <a:t>RequestDelegate</a:t>
            </a:r>
            <a:r>
              <a:rPr lang="es-ES" sz="2000" b="1" dirty="0" smtClean="0"/>
              <a:t> en el constructor.</a:t>
            </a:r>
          </a:p>
          <a:p>
            <a:endParaRPr lang="es-ES" sz="2000" b="1" dirty="0" smtClean="0"/>
          </a:p>
          <a:p>
            <a:r>
              <a:rPr lang="es-ES" sz="2000" b="1" dirty="0" smtClean="0"/>
              <a:t>Visual Studio incluye una plantilla para crear una clase de middleware estándar.</a:t>
            </a:r>
          </a:p>
          <a:p>
            <a:endParaRPr lang="es-ES" sz="2000" b="1" dirty="0" smtClean="0"/>
          </a:p>
          <a:p>
            <a:r>
              <a:rPr lang="es-ES" sz="2000" b="1" dirty="0" smtClean="0"/>
              <a:t>Para esto, haga clic derecho en el proyecto o carpeta donde desea crear la clase de middleware y seleccione Agregar -&gt; Nuevo elemento. </a:t>
            </a:r>
          </a:p>
          <a:p>
            <a:pPr>
              <a:buNone/>
            </a:pPr>
            <a:r>
              <a:rPr lang="es-ES" sz="2000" b="1" dirty="0" smtClean="0"/>
              <a:t>	Esto abrirá la ventana emergente Agregar nuevo elemento.</a:t>
            </a:r>
          </a:p>
          <a:p>
            <a:pPr>
              <a:buNone/>
            </a:pPr>
            <a:r>
              <a:rPr lang="es-ES" sz="2000" b="1" dirty="0" smtClean="0"/>
              <a:t>	Busque la palabra "</a:t>
            </a:r>
            <a:r>
              <a:rPr lang="es-ES" sz="2000" b="1" dirty="0" smtClean="0">
                <a:solidFill>
                  <a:srgbClr val="FF0000"/>
                </a:solidFill>
              </a:rPr>
              <a:t>middleware</a:t>
            </a:r>
            <a:r>
              <a:rPr lang="es-ES" sz="2000" b="1" dirty="0" smtClean="0"/>
              <a:t>" en el cuadro de búsqueda superior derecho como se muestra a continuación.</a:t>
            </a:r>
            <a:endParaRPr lang="es-ES" sz="2000" b="1" dirty="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000" b="1" dirty="0" smtClean="0"/>
              <a:t>Agregue middleware personalizado en la aplicación ASP.NET </a:t>
            </a:r>
            <a:r>
              <a:rPr lang="es-ES" sz="2000" b="1" dirty="0" err="1" smtClean="0"/>
              <a:t>Core</a:t>
            </a:r>
            <a:endParaRPr lang="es-ES" sz="2000" b="1" dirty="0"/>
          </a:p>
        </p:txBody>
      </p:sp>
      <p:pic>
        <p:nvPicPr>
          <p:cNvPr id="5122" name="Picture 2"/>
          <p:cNvPicPr>
            <a:picLocks noChangeAspect="1" noChangeArrowheads="1"/>
          </p:cNvPicPr>
          <p:nvPr/>
        </p:nvPicPr>
        <p:blipFill>
          <a:blip r:embed="rId3"/>
          <a:srcRect/>
          <a:stretch>
            <a:fillRect/>
          </a:stretch>
        </p:blipFill>
        <p:spPr bwMode="auto">
          <a:xfrm>
            <a:off x="366713" y="1571612"/>
            <a:ext cx="8410575" cy="4214842"/>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000" b="1" dirty="0" smtClean="0"/>
              <a:t>Ejemplo: Middleware personalizado</a:t>
            </a:r>
            <a:endParaRPr lang="es-ES" sz="20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a:buNone/>
            </a:pPr>
            <a:r>
              <a:rPr lang="es-ES" sz="1200" b="1" dirty="0" smtClean="0"/>
              <a:t>// Tener instalado </a:t>
            </a:r>
            <a:r>
              <a:rPr lang="es-ES" sz="1200" b="1" dirty="0" err="1" smtClean="0"/>
              <a:t>Microsoft.AspNetCore.Http.Abstractions</a:t>
            </a:r>
            <a:r>
              <a:rPr lang="es-ES" sz="1200" b="1" dirty="0" smtClean="0"/>
              <a:t> </a:t>
            </a:r>
          </a:p>
          <a:p>
            <a:pPr>
              <a:buNone/>
            </a:pPr>
            <a:r>
              <a:rPr lang="es-ES" sz="1200" b="1" dirty="0" smtClean="0"/>
              <a:t> </a:t>
            </a:r>
            <a:r>
              <a:rPr lang="es-ES" sz="1200" b="1" dirty="0" err="1" smtClean="0"/>
              <a:t>public</a:t>
            </a:r>
            <a:r>
              <a:rPr lang="es-ES" sz="1200" b="1" dirty="0" smtClean="0"/>
              <a:t> </a:t>
            </a:r>
            <a:r>
              <a:rPr lang="es-ES" sz="1200" b="1" dirty="0" err="1" smtClean="0"/>
              <a:t>class</a:t>
            </a:r>
            <a:r>
              <a:rPr lang="es-ES" sz="1200" b="1" dirty="0" smtClean="0"/>
              <a:t> </a:t>
            </a:r>
            <a:r>
              <a:rPr lang="es-ES" sz="1200" b="1" dirty="0" err="1" smtClean="0"/>
              <a:t>MyMiddleware</a:t>
            </a:r>
            <a:r>
              <a:rPr lang="es-ES" sz="1200" b="1" dirty="0" smtClean="0"/>
              <a:t> </a:t>
            </a:r>
          </a:p>
          <a:p>
            <a:pPr>
              <a:buNone/>
            </a:pPr>
            <a:r>
              <a:rPr lang="es-ES" sz="1200" b="1" dirty="0" smtClean="0"/>
              <a:t>{ </a:t>
            </a:r>
          </a:p>
          <a:p>
            <a:pPr>
              <a:buNone/>
            </a:pPr>
            <a:r>
              <a:rPr lang="es-ES" sz="1200" b="1" dirty="0" smtClean="0"/>
              <a:t>	</a:t>
            </a:r>
            <a:r>
              <a:rPr lang="es-ES" sz="1200" b="1" dirty="0" err="1" smtClean="0"/>
              <a:t>private</a:t>
            </a:r>
            <a:r>
              <a:rPr lang="es-ES" sz="1200" b="1" dirty="0" smtClean="0"/>
              <a:t> </a:t>
            </a:r>
            <a:r>
              <a:rPr lang="es-ES" sz="1200" b="1" dirty="0" err="1" smtClean="0"/>
              <a:t>readonly</a:t>
            </a:r>
            <a:r>
              <a:rPr lang="es-ES" sz="1200" b="1" dirty="0" smtClean="0"/>
              <a:t> </a:t>
            </a:r>
            <a:r>
              <a:rPr lang="es-ES" sz="1200" b="1" dirty="0" err="1" smtClean="0"/>
              <a:t>RequestDelegate</a:t>
            </a:r>
            <a:r>
              <a:rPr lang="es-ES" sz="1200" b="1" dirty="0" smtClean="0"/>
              <a:t> _</a:t>
            </a:r>
            <a:r>
              <a:rPr lang="es-ES" sz="1200" b="1" dirty="0" err="1" smtClean="0"/>
              <a:t>next</a:t>
            </a:r>
            <a:r>
              <a:rPr lang="es-ES" sz="1200" b="1" dirty="0" smtClean="0"/>
              <a:t>; </a:t>
            </a:r>
          </a:p>
          <a:p>
            <a:pPr>
              <a:buNone/>
            </a:pPr>
            <a:endParaRPr lang="es-ES" sz="1200" b="1" dirty="0" smtClean="0"/>
          </a:p>
          <a:p>
            <a:pPr>
              <a:buNone/>
            </a:pPr>
            <a:r>
              <a:rPr lang="es-ES" sz="1200" b="1" dirty="0" smtClean="0"/>
              <a:t>  </a:t>
            </a:r>
            <a:r>
              <a:rPr lang="es-ES" sz="1200" b="1" dirty="0" err="1" smtClean="0"/>
              <a:t>public</a:t>
            </a:r>
            <a:r>
              <a:rPr lang="es-ES" sz="1200" b="1" dirty="0" smtClean="0"/>
              <a:t> </a:t>
            </a:r>
            <a:r>
              <a:rPr lang="es-ES" sz="1200" b="1" dirty="0" err="1" smtClean="0"/>
              <a:t>MyMiddleware</a:t>
            </a:r>
            <a:r>
              <a:rPr lang="es-ES" sz="1200" b="1" dirty="0" smtClean="0"/>
              <a:t>( </a:t>
            </a:r>
            <a:r>
              <a:rPr lang="es-ES" sz="1200" b="1" dirty="0" err="1" smtClean="0"/>
              <a:t>RequestDelegate</a:t>
            </a:r>
            <a:r>
              <a:rPr lang="es-ES" sz="1200" b="1" dirty="0" smtClean="0"/>
              <a:t> </a:t>
            </a:r>
            <a:r>
              <a:rPr lang="es-ES" sz="1200" b="1" dirty="0" err="1" smtClean="0"/>
              <a:t>next</a:t>
            </a:r>
            <a:r>
              <a:rPr lang="es-ES" sz="1200" b="1" dirty="0" smtClean="0"/>
              <a:t>) </a:t>
            </a:r>
          </a:p>
          <a:p>
            <a:pPr>
              <a:buNone/>
            </a:pPr>
            <a:r>
              <a:rPr lang="es-ES" sz="1200" b="1" dirty="0" smtClean="0"/>
              <a:t>    { </a:t>
            </a:r>
          </a:p>
          <a:p>
            <a:pPr>
              <a:buNone/>
            </a:pPr>
            <a:r>
              <a:rPr lang="es-ES" sz="1200" b="1" dirty="0" smtClean="0"/>
              <a:t>          _</a:t>
            </a:r>
            <a:r>
              <a:rPr lang="es-ES" sz="1200" b="1" dirty="0" err="1" smtClean="0"/>
              <a:t>next</a:t>
            </a:r>
            <a:r>
              <a:rPr lang="es-ES" sz="1200" b="1" dirty="0" smtClean="0"/>
              <a:t> = </a:t>
            </a:r>
            <a:r>
              <a:rPr lang="es-ES" sz="1200" b="1" dirty="0" err="1" smtClean="0"/>
              <a:t>next</a:t>
            </a:r>
            <a:r>
              <a:rPr lang="es-ES" sz="1200" b="1" dirty="0" smtClean="0"/>
              <a:t>; </a:t>
            </a:r>
          </a:p>
          <a:p>
            <a:pPr>
              <a:buNone/>
            </a:pPr>
            <a:r>
              <a:rPr lang="es-ES" sz="1200" b="1" dirty="0" smtClean="0"/>
              <a:t>   } </a:t>
            </a:r>
          </a:p>
          <a:p>
            <a:pPr>
              <a:buNone/>
            </a:pPr>
            <a:r>
              <a:rPr lang="es-ES" sz="1200" b="1" dirty="0" smtClean="0"/>
              <a:t>  </a:t>
            </a:r>
            <a:r>
              <a:rPr lang="es-ES" sz="1200" b="1" dirty="0" err="1" smtClean="0"/>
              <a:t>public</a:t>
            </a:r>
            <a:r>
              <a:rPr lang="es-ES" sz="1200" b="1" dirty="0" smtClean="0"/>
              <a:t> </a:t>
            </a:r>
            <a:r>
              <a:rPr lang="es-ES" sz="1200" b="1" dirty="0" err="1" smtClean="0"/>
              <a:t>Task</a:t>
            </a:r>
            <a:r>
              <a:rPr lang="es-ES" sz="1200" b="1" dirty="0" smtClean="0"/>
              <a:t> </a:t>
            </a:r>
            <a:r>
              <a:rPr lang="es-ES" sz="1200" b="1" dirty="0" err="1" smtClean="0"/>
              <a:t>Invoke</a:t>
            </a:r>
            <a:r>
              <a:rPr lang="es-ES" sz="1200" b="1" dirty="0" smtClean="0"/>
              <a:t>( </a:t>
            </a:r>
            <a:r>
              <a:rPr lang="es-ES" sz="1200" b="1" dirty="0" err="1" smtClean="0"/>
              <a:t>HttpContext</a:t>
            </a:r>
            <a:r>
              <a:rPr lang="es-ES" sz="1200" b="1" dirty="0" smtClean="0"/>
              <a:t> </a:t>
            </a:r>
            <a:r>
              <a:rPr lang="es-ES" sz="1200" b="1" dirty="0" err="1" smtClean="0"/>
              <a:t>httpContext</a:t>
            </a:r>
            <a:r>
              <a:rPr lang="es-ES" sz="1200" b="1" dirty="0" smtClean="0"/>
              <a:t>) </a:t>
            </a:r>
          </a:p>
          <a:p>
            <a:pPr>
              <a:buNone/>
            </a:pPr>
            <a:r>
              <a:rPr lang="es-ES" sz="1200" b="1" dirty="0" smtClean="0"/>
              <a:t>   { </a:t>
            </a:r>
          </a:p>
          <a:p>
            <a:pPr>
              <a:buNone/>
            </a:pPr>
            <a:r>
              <a:rPr lang="es-ES" sz="1200" b="1" dirty="0" smtClean="0"/>
              <a:t>       </a:t>
            </a:r>
            <a:r>
              <a:rPr lang="es-ES" sz="1200" b="1" dirty="0" err="1" smtClean="0"/>
              <a:t>return</a:t>
            </a:r>
            <a:r>
              <a:rPr lang="es-ES" sz="1200" b="1" dirty="0" smtClean="0"/>
              <a:t> _</a:t>
            </a:r>
            <a:r>
              <a:rPr lang="es-ES" sz="1200" b="1" dirty="0" err="1" smtClean="0"/>
              <a:t>next</a:t>
            </a:r>
            <a:r>
              <a:rPr lang="es-ES" sz="1200" b="1" dirty="0" smtClean="0"/>
              <a:t>(</a:t>
            </a:r>
            <a:r>
              <a:rPr lang="es-ES" sz="1200" b="1" dirty="0" err="1" smtClean="0"/>
              <a:t>httpContext</a:t>
            </a:r>
            <a:r>
              <a:rPr lang="es-ES" sz="1200" b="1" dirty="0" smtClean="0"/>
              <a:t>); </a:t>
            </a:r>
          </a:p>
          <a:p>
            <a:pPr>
              <a:buNone/>
            </a:pPr>
            <a:r>
              <a:rPr lang="es-ES" sz="1200" b="1" dirty="0" smtClean="0"/>
              <a:t>   }</a:t>
            </a:r>
          </a:p>
          <a:p>
            <a:pPr>
              <a:buNone/>
            </a:pPr>
            <a:r>
              <a:rPr lang="es-ES" sz="1200" b="1" dirty="0" smtClean="0"/>
              <a:t> } </a:t>
            </a:r>
          </a:p>
          <a:p>
            <a:pPr>
              <a:buNone/>
            </a:pPr>
            <a:r>
              <a:rPr lang="es-ES" sz="1200" b="1" dirty="0" smtClean="0"/>
              <a:t>  // </a:t>
            </a:r>
            <a:r>
              <a:rPr lang="es-ES" sz="1200" b="1" dirty="0" err="1" smtClean="0"/>
              <a:t>metodo</a:t>
            </a:r>
            <a:r>
              <a:rPr lang="es-ES" sz="1200" b="1" dirty="0" smtClean="0"/>
              <a:t> de </a:t>
            </a:r>
            <a:r>
              <a:rPr lang="es-ES" sz="1200" b="1" dirty="0" err="1" smtClean="0"/>
              <a:t>extension</a:t>
            </a:r>
            <a:r>
              <a:rPr lang="es-ES" sz="1200" b="1" dirty="0" smtClean="0"/>
              <a:t> para agregar el  middleware el </a:t>
            </a:r>
            <a:r>
              <a:rPr lang="es-ES" sz="1200" b="1" dirty="0" err="1" smtClean="0"/>
              <a:t>request</a:t>
            </a:r>
            <a:r>
              <a:rPr lang="es-ES" sz="1200" b="1" dirty="0" smtClean="0"/>
              <a:t> HTTP. </a:t>
            </a:r>
          </a:p>
          <a:p>
            <a:pPr>
              <a:buNone/>
            </a:pPr>
            <a:r>
              <a:rPr lang="es-ES" sz="1200" b="1" dirty="0" err="1" smtClean="0"/>
              <a:t>public</a:t>
            </a:r>
            <a:r>
              <a:rPr lang="es-ES" sz="1200" b="1" dirty="0" smtClean="0"/>
              <a:t> </a:t>
            </a:r>
            <a:r>
              <a:rPr lang="es-ES" sz="1200" b="1" dirty="0" err="1" smtClean="0"/>
              <a:t>static</a:t>
            </a:r>
            <a:r>
              <a:rPr lang="es-ES" sz="1200" b="1" dirty="0" smtClean="0"/>
              <a:t> </a:t>
            </a:r>
            <a:r>
              <a:rPr lang="es-ES" sz="1200" b="1" dirty="0" err="1" smtClean="0"/>
              <a:t>class</a:t>
            </a:r>
            <a:r>
              <a:rPr lang="es-ES" sz="1200" b="1" dirty="0" smtClean="0"/>
              <a:t> </a:t>
            </a:r>
            <a:r>
              <a:rPr lang="es-ES" sz="1200" b="1" dirty="0" err="1" smtClean="0"/>
              <a:t>MyMiddlewareExtensions</a:t>
            </a:r>
            <a:r>
              <a:rPr lang="es-ES" sz="1200" b="1" dirty="0" smtClean="0"/>
              <a:t> </a:t>
            </a:r>
          </a:p>
          <a:p>
            <a:pPr>
              <a:buNone/>
            </a:pPr>
            <a:r>
              <a:rPr lang="es-ES" sz="1200" b="1" dirty="0" smtClean="0"/>
              <a:t>  { </a:t>
            </a:r>
          </a:p>
          <a:p>
            <a:pPr>
              <a:buNone/>
            </a:pPr>
            <a:r>
              <a:rPr lang="es-ES" sz="1200" b="1" dirty="0" smtClean="0"/>
              <a:t>     </a:t>
            </a:r>
            <a:r>
              <a:rPr lang="es-ES" sz="1200" b="1" dirty="0" err="1" smtClean="0"/>
              <a:t>public</a:t>
            </a:r>
            <a:r>
              <a:rPr lang="es-ES" sz="1200" b="1" dirty="0" smtClean="0"/>
              <a:t> </a:t>
            </a:r>
            <a:r>
              <a:rPr lang="es-ES" sz="1200" b="1" dirty="0" err="1" smtClean="0"/>
              <a:t>static</a:t>
            </a:r>
            <a:r>
              <a:rPr lang="es-ES" sz="1200" b="1" dirty="0" smtClean="0"/>
              <a:t> </a:t>
            </a:r>
            <a:r>
              <a:rPr lang="es-ES" sz="1200" b="1" dirty="0" err="1" smtClean="0"/>
              <a:t>IApplicationBuilder</a:t>
            </a:r>
            <a:r>
              <a:rPr lang="es-ES" sz="1200" b="1" dirty="0" smtClean="0"/>
              <a:t> </a:t>
            </a:r>
            <a:r>
              <a:rPr lang="es-ES" sz="1200" b="1" dirty="0" err="1" smtClean="0"/>
              <a:t>UseMyMiddleware</a:t>
            </a:r>
            <a:endParaRPr lang="es-ES" sz="1200" b="1" dirty="0" smtClean="0"/>
          </a:p>
          <a:p>
            <a:pPr>
              <a:buNone/>
            </a:pPr>
            <a:r>
              <a:rPr lang="es-ES" sz="1200" b="1" dirty="0" smtClean="0"/>
              <a:t>          ( </a:t>
            </a:r>
            <a:r>
              <a:rPr lang="es-ES" sz="1200" b="1" dirty="0" err="1" smtClean="0"/>
              <a:t>this</a:t>
            </a:r>
            <a:r>
              <a:rPr lang="es-ES" sz="1200" b="1" dirty="0" smtClean="0"/>
              <a:t> </a:t>
            </a:r>
            <a:r>
              <a:rPr lang="es-ES" sz="1200" b="1" dirty="0" err="1" smtClean="0"/>
              <a:t>IApplicationBuilder</a:t>
            </a:r>
            <a:r>
              <a:rPr lang="es-ES" sz="1200" b="1" dirty="0" smtClean="0"/>
              <a:t> </a:t>
            </a:r>
            <a:r>
              <a:rPr lang="es-ES" sz="1200" b="1" dirty="0" err="1" smtClean="0"/>
              <a:t>builder</a:t>
            </a:r>
            <a:r>
              <a:rPr lang="es-ES" sz="1200" b="1" dirty="0" smtClean="0"/>
              <a:t>) </a:t>
            </a:r>
          </a:p>
          <a:p>
            <a:pPr>
              <a:buNone/>
            </a:pPr>
            <a:r>
              <a:rPr lang="es-ES" sz="1200" b="1" dirty="0" smtClean="0"/>
              <a:t>     { </a:t>
            </a:r>
          </a:p>
          <a:p>
            <a:pPr>
              <a:buNone/>
            </a:pPr>
            <a:r>
              <a:rPr lang="es-ES" sz="1200" b="1" dirty="0" smtClean="0"/>
              <a:t>          </a:t>
            </a:r>
            <a:r>
              <a:rPr lang="es-ES" sz="1200" b="1" dirty="0" err="1" smtClean="0"/>
              <a:t>return</a:t>
            </a:r>
            <a:r>
              <a:rPr lang="es-ES" sz="1200" b="1" dirty="0" smtClean="0"/>
              <a:t> </a:t>
            </a:r>
            <a:r>
              <a:rPr lang="es-ES" sz="1200" b="1" dirty="0" err="1" smtClean="0"/>
              <a:t>builder.UseMiddleware</a:t>
            </a:r>
            <a:r>
              <a:rPr lang="es-ES" sz="1200" b="1" dirty="0" smtClean="0"/>
              <a:t>&lt;</a:t>
            </a:r>
            <a:r>
              <a:rPr lang="es-ES" sz="1200" b="1" dirty="0" err="1" smtClean="0"/>
              <a:t>MyMiddleware</a:t>
            </a:r>
            <a:r>
              <a:rPr lang="es-ES" sz="1200" b="1" dirty="0" smtClean="0"/>
              <a:t>&gt;();</a:t>
            </a:r>
          </a:p>
          <a:p>
            <a:pPr>
              <a:buNone/>
            </a:pPr>
            <a:r>
              <a:rPr lang="es-ES" sz="1200" b="1" dirty="0" smtClean="0"/>
              <a:t>  } </a:t>
            </a:r>
          </a:p>
          <a:p>
            <a:pPr>
              <a:buNone/>
            </a:pPr>
            <a:r>
              <a:rPr lang="es-ES" sz="1200" b="1" dirty="0" smtClean="0"/>
              <a:t>}</a:t>
            </a:r>
            <a:endParaRPr lang="es-ES" sz="1200" b="1" dirty="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s-ES" sz="4800" b="1" dirty="0" smtClean="0"/>
              <a:t>ASP.NET </a:t>
            </a:r>
            <a:r>
              <a:rPr lang="es-ES" sz="4800" b="1" dirty="0" err="1" smtClean="0"/>
              <a:t>Core</a:t>
            </a:r>
            <a:endParaRPr lang="es-ES" sz="4800" b="1" dirty="0"/>
          </a:p>
        </p:txBody>
      </p:sp>
      <p:sp>
        <p:nvSpPr>
          <p:cNvPr id="3" name="Content Placeholder 2"/>
          <p:cNvSpPr>
            <a:spLocks noGrp="1"/>
          </p:cNvSpPr>
          <p:nvPr>
            <p:ph type="body" sz="quarter" idx="13"/>
          </p:nvPr>
        </p:nvSpPr>
        <p:spPr>
          <a:xfrm>
            <a:off x="214282" y="1142984"/>
            <a:ext cx="8610600" cy="5214974"/>
          </a:xfrm>
          <a:prstGeom prst="rect">
            <a:avLst/>
          </a:prstGeom>
        </p:spPr>
        <p:txBody>
          <a:bodyPr/>
          <a:lstStyle/>
          <a:p>
            <a:pPr lvl="0"/>
            <a:r>
              <a:rPr lang="es-ES" b="1" dirty="0" smtClean="0">
                <a:solidFill>
                  <a:srgbClr val="FF0000"/>
                </a:solidFill>
              </a:rPr>
              <a:t>Contenedor de </a:t>
            </a:r>
            <a:r>
              <a:rPr lang="es-ES" b="1" dirty="0" err="1" smtClean="0">
                <a:solidFill>
                  <a:srgbClr val="FF0000"/>
                </a:solidFill>
              </a:rPr>
              <a:t>IoC</a:t>
            </a:r>
            <a:r>
              <a:rPr lang="es-ES" b="1" dirty="0" smtClean="0"/>
              <a:t>: incluye un contenedor de </a:t>
            </a:r>
            <a:r>
              <a:rPr lang="es-ES" b="1" dirty="0" err="1" smtClean="0"/>
              <a:t>IoC</a:t>
            </a:r>
            <a:r>
              <a:rPr lang="es-ES" b="1" dirty="0" smtClean="0"/>
              <a:t> incorporado para la inyección de dependencia automática que lo hace </a:t>
            </a:r>
            <a:r>
              <a:rPr lang="es-ES" b="1" dirty="0" err="1" smtClean="0"/>
              <a:t>mantenible</a:t>
            </a:r>
            <a:r>
              <a:rPr lang="es-ES" b="1" dirty="0" smtClean="0"/>
              <a:t> y </a:t>
            </a:r>
            <a:r>
              <a:rPr lang="es-ES" b="1" dirty="0" err="1" smtClean="0"/>
              <a:t>testeable</a:t>
            </a:r>
            <a:r>
              <a:rPr lang="es-ES" b="1" dirty="0" smtClean="0"/>
              <a:t>.</a:t>
            </a:r>
          </a:p>
          <a:p>
            <a:pPr lvl="0"/>
            <a:endParaRPr lang="es-ES" b="1" dirty="0" smtClean="0"/>
          </a:p>
          <a:p>
            <a:pPr lvl="0"/>
            <a:r>
              <a:rPr lang="es-ES" b="1" dirty="0" smtClean="0">
                <a:solidFill>
                  <a:srgbClr val="FF0000"/>
                </a:solidFill>
              </a:rPr>
              <a:t>Integración con </a:t>
            </a:r>
            <a:r>
              <a:rPr lang="es-ES" b="1" dirty="0" err="1" smtClean="0">
                <a:solidFill>
                  <a:srgbClr val="FF0000"/>
                </a:solidFill>
              </a:rPr>
              <a:t>frameworks</a:t>
            </a:r>
            <a:r>
              <a:rPr lang="es-ES" b="1" dirty="0" smtClean="0">
                <a:solidFill>
                  <a:srgbClr val="FF0000"/>
                </a:solidFill>
              </a:rPr>
              <a:t> de interfaz de usuario modernos</a:t>
            </a:r>
            <a:r>
              <a:rPr lang="es-ES" b="1" dirty="0" smtClean="0"/>
              <a:t>: le permite usar y administrar interfaz de usuario como </a:t>
            </a:r>
            <a:r>
              <a:rPr lang="es-ES" b="1" dirty="0" err="1" smtClean="0"/>
              <a:t>AngularJS</a:t>
            </a:r>
            <a:r>
              <a:rPr lang="es-ES" b="1" dirty="0" smtClean="0"/>
              <a:t>, </a:t>
            </a:r>
            <a:r>
              <a:rPr lang="es-ES" b="1" dirty="0" err="1" smtClean="0"/>
              <a:t>ReactJS</a:t>
            </a:r>
            <a:r>
              <a:rPr lang="es-ES" b="1" dirty="0" smtClean="0"/>
              <a:t>, </a:t>
            </a:r>
            <a:r>
              <a:rPr lang="es-ES" b="1" dirty="0" err="1" smtClean="0"/>
              <a:t>Umber</a:t>
            </a:r>
            <a:r>
              <a:rPr lang="es-ES" b="1" dirty="0" smtClean="0"/>
              <a:t>, </a:t>
            </a:r>
            <a:r>
              <a:rPr lang="es-ES" b="1" dirty="0" err="1" smtClean="0"/>
              <a:t>Bootstrap</a:t>
            </a:r>
            <a:r>
              <a:rPr lang="es-ES" b="1" dirty="0" smtClean="0"/>
              <a:t>, etc. utilizando </a:t>
            </a:r>
            <a:r>
              <a:rPr lang="es-ES" b="1" dirty="0" err="1" smtClean="0"/>
              <a:t>Bower</a:t>
            </a:r>
            <a:r>
              <a:rPr lang="es-ES" b="1" dirty="0" smtClean="0"/>
              <a:t> (un administrador de paquetes para la web).</a:t>
            </a:r>
          </a:p>
          <a:p>
            <a:pPr lvl="0">
              <a:buNone/>
            </a:pPr>
            <a:endParaRPr lang="es-ES" b="1" dirty="0" smtClean="0"/>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000" b="1" dirty="0" smtClean="0"/>
              <a:t>Ejemplo: Middleware personalizado</a:t>
            </a:r>
            <a:endParaRPr lang="es-ES" sz="20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a:buNone/>
            </a:pPr>
            <a:r>
              <a:rPr lang="es-ES" sz="4800" dirty="0" smtClean="0"/>
              <a:t>Como puede verse, el método </a:t>
            </a:r>
            <a:r>
              <a:rPr lang="es-ES" sz="4800" dirty="0" err="1" smtClean="0">
                <a:solidFill>
                  <a:srgbClr val="FF0000"/>
                </a:solidFill>
              </a:rPr>
              <a:t>Invoke</a:t>
            </a:r>
            <a:r>
              <a:rPr lang="es-ES" sz="4800" dirty="0" smtClean="0">
                <a:solidFill>
                  <a:srgbClr val="FF0000"/>
                </a:solidFill>
              </a:rPr>
              <a:t>() </a:t>
            </a:r>
            <a:r>
              <a:rPr lang="es-ES" sz="4800" dirty="0" smtClean="0"/>
              <a:t>no es asíncrono. </a:t>
            </a:r>
          </a:p>
          <a:p>
            <a:pPr>
              <a:buNone/>
            </a:pPr>
            <a:endParaRPr lang="es-ES" sz="4800" dirty="0" smtClean="0"/>
          </a:p>
          <a:p>
            <a:pPr>
              <a:buNone/>
            </a:pPr>
            <a:r>
              <a:rPr lang="es-ES" sz="4800" dirty="0" smtClean="0"/>
              <a:t>Por lo tanto, cambiaremos para que sea asíncrono ,antes de llamar a </a:t>
            </a:r>
            <a:r>
              <a:rPr lang="es-ES" sz="4800" dirty="0" err="1" smtClean="0">
                <a:solidFill>
                  <a:srgbClr val="FF0000"/>
                </a:solidFill>
              </a:rPr>
              <a:t>next</a:t>
            </a:r>
            <a:r>
              <a:rPr lang="es-ES" sz="4800" dirty="0" smtClean="0">
                <a:solidFill>
                  <a:srgbClr val="FF0000"/>
                </a:solidFill>
              </a:rPr>
              <a:t>()</a:t>
            </a:r>
            <a:r>
              <a:rPr lang="es-ES" sz="4800" dirty="0" smtClean="0"/>
              <a:t>;</a:t>
            </a:r>
          </a:p>
          <a:p>
            <a:pPr>
              <a:buNone/>
            </a:pPr>
            <a:endParaRPr lang="es-ES" sz="4800" b="1" dirty="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000" b="1" dirty="0" smtClean="0"/>
              <a:t>Ejemplo: Middleware asíncrono</a:t>
            </a:r>
            <a:endParaRPr lang="es-ES" sz="20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a:buNone/>
            </a:pPr>
            <a:r>
              <a:rPr lang="es-ES" sz="1800" dirty="0" err="1" smtClean="0"/>
              <a:t>public</a:t>
            </a:r>
            <a:r>
              <a:rPr lang="es-ES" sz="1800" dirty="0" smtClean="0"/>
              <a:t> </a:t>
            </a:r>
            <a:r>
              <a:rPr lang="es-ES" sz="1800" dirty="0" err="1" smtClean="0"/>
              <a:t>class</a:t>
            </a:r>
            <a:r>
              <a:rPr lang="es-ES" sz="1800" dirty="0" smtClean="0"/>
              <a:t> </a:t>
            </a:r>
            <a:r>
              <a:rPr lang="es-ES" sz="1800" dirty="0" err="1" smtClean="0"/>
              <a:t>MyMiddleware</a:t>
            </a:r>
            <a:r>
              <a:rPr lang="es-ES" sz="1800" dirty="0" smtClean="0"/>
              <a:t> </a:t>
            </a:r>
          </a:p>
          <a:p>
            <a:pPr>
              <a:buNone/>
            </a:pPr>
            <a:r>
              <a:rPr lang="es-ES" sz="1800" dirty="0" smtClean="0"/>
              <a:t>{ </a:t>
            </a:r>
          </a:p>
          <a:p>
            <a:pPr lvl="1">
              <a:buNone/>
            </a:pPr>
            <a:r>
              <a:rPr lang="es-ES" sz="1800" dirty="0" err="1" smtClean="0"/>
              <a:t>private</a:t>
            </a:r>
            <a:r>
              <a:rPr lang="es-ES" sz="1800" dirty="0" smtClean="0"/>
              <a:t> </a:t>
            </a:r>
            <a:r>
              <a:rPr lang="es-ES" sz="1800" dirty="0" err="1" smtClean="0"/>
              <a:t>readonly</a:t>
            </a:r>
            <a:r>
              <a:rPr lang="es-ES" sz="1800" dirty="0" smtClean="0"/>
              <a:t> </a:t>
            </a:r>
            <a:r>
              <a:rPr lang="es-ES" sz="1800" dirty="0" err="1" smtClean="0"/>
              <a:t>RequestDelegate</a:t>
            </a:r>
            <a:r>
              <a:rPr lang="es-ES" sz="1800" dirty="0" smtClean="0"/>
              <a:t> _</a:t>
            </a:r>
            <a:r>
              <a:rPr lang="es-ES" sz="1800" dirty="0" err="1" smtClean="0"/>
              <a:t>next</a:t>
            </a:r>
            <a:r>
              <a:rPr lang="es-ES" sz="1800" dirty="0" smtClean="0"/>
              <a:t>; </a:t>
            </a:r>
          </a:p>
          <a:p>
            <a:pPr lvl="1">
              <a:buNone/>
            </a:pPr>
            <a:r>
              <a:rPr lang="es-ES" sz="1800" dirty="0" err="1" smtClean="0"/>
              <a:t>private</a:t>
            </a:r>
            <a:r>
              <a:rPr lang="es-ES" sz="1800" dirty="0" smtClean="0"/>
              <a:t> </a:t>
            </a:r>
            <a:r>
              <a:rPr lang="es-ES" sz="1800" dirty="0" err="1" smtClean="0"/>
              <a:t>readonly</a:t>
            </a:r>
            <a:r>
              <a:rPr lang="es-ES" sz="1800" dirty="0" smtClean="0"/>
              <a:t> </a:t>
            </a:r>
            <a:r>
              <a:rPr lang="es-ES" sz="1800" dirty="0" err="1" smtClean="0"/>
              <a:t>ILogger</a:t>
            </a:r>
            <a:r>
              <a:rPr lang="es-ES" sz="1800" dirty="0" smtClean="0"/>
              <a:t> _</a:t>
            </a:r>
            <a:r>
              <a:rPr lang="es-ES" sz="1800" dirty="0" err="1" smtClean="0"/>
              <a:t>logger</a:t>
            </a:r>
            <a:r>
              <a:rPr lang="es-ES" sz="1800" dirty="0" smtClean="0"/>
              <a:t>; </a:t>
            </a:r>
          </a:p>
          <a:p>
            <a:pPr lvl="1">
              <a:buNone/>
            </a:pPr>
            <a:r>
              <a:rPr lang="es-ES" sz="1800" dirty="0" err="1" smtClean="0"/>
              <a:t>public</a:t>
            </a:r>
            <a:r>
              <a:rPr lang="es-ES" sz="1800" dirty="0" smtClean="0"/>
              <a:t> </a:t>
            </a:r>
            <a:r>
              <a:rPr lang="es-ES" sz="1800" dirty="0" err="1" smtClean="0"/>
              <a:t>MyMiddleware</a:t>
            </a:r>
            <a:r>
              <a:rPr lang="es-ES" sz="1800" dirty="0" smtClean="0"/>
              <a:t>( </a:t>
            </a:r>
            <a:r>
              <a:rPr lang="es-ES" sz="1800" dirty="0" err="1" smtClean="0"/>
              <a:t>RequestDelegate</a:t>
            </a:r>
            <a:r>
              <a:rPr lang="es-ES" sz="1800" dirty="0" smtClean="0"/>
              <a:t> </a:t>
            </a:r>
            <a:r>
              <a:rPr lang="es-ES" sz="1800" dirty="0" err="1" smtClean="0"/>
              <a:t>next</a:t>
            </a:r>
            <a:r>
              <a:rPr lang="es-ES" sz="1800" dirty="0" smtClean="0"/>
              <a:t>, </a:t>
            </a:r>
            <a:r>
              <a:rPr lang="es-ES" sz="1800" dirty="0" err="1" smtClean="0"/>
              <a:t>ILoggerFactory</a:t>
            </a:r>
            <a:r>
              <a:rPr lang="es-ES" sz="1800" dirty="0" smtClean="0"/>
              <a:t> </a:t>
            </a:r>
            <a:r>
              <a:rPr lang="es-ES" sz="1800" dirty="0" err="1" smtClean="0"/>
              <a:t>logFactory</a:t>
            </a:r>
            <a:r>
              <a:rPr lang="es-ES" sz="1800" dirty="0" smtClean="0"/>
              <a:t>)</a:t>
            </a:r>
          </a:p>
          <a:p>
            <a:pPr lvl="1">
              <a:buNone/>
            </a:pPr>
            <a:r>
              <a:rPr lang="es-ES" sz="1800" dirty="0" smtClean="0"/>
              <a:t> { </a:t>
            </a:r>
          </a:p>
          <a:p>
            <a:pPr lvl="1">
              <a:buNone/>
            </a:pPr>
            <a:r>
              <a:rPr lang="es-ES" sz="1800" dirty="0" smtClean="0"/>
              <a:t>	_</a:t>
            </a:r>
            <a:r>
              <a:rPr lang="es-ES" sz="1800" dirty="0" err="1" smtClean="0"/>
              <a:t>next</a:t>
            </a:r>
            <a:r>
              <a:rPr lang="es-ES" sz="1800" dirty="0" smtClean="0"/>
              <a:t> = </a:t>
            </a:r>
            <a:r>
              <a:rPr lang="es-ES" sz="1800" dirty="0" err="1" smtClean="0"/>
              <a:t>next</a:t>
            </a:r>
            <a:r>
              <a:rPr lang="es-ES" sz="1800" dirty="0" smtClean="0"/>
              <a:t>;</a:t>
            </a:r>
          </a:p>
          <a:p>
            <a:pPr lvl="1">
              <a:buNone/>
            </a:pPr>
            <a:r>
              <a:rPr lang="es-ES" sz="1800" dirty="0" smtClean="0"/>
              <a:t>	 _</a:t>
            </a:r>
            <a:r>
              <a:rPr lang="es-ES" sz="1800" dirty="0" err="1" smtClean="0"/>
              <a:t>logger</a:t>
            </a:r>
            <a:r>
              <a:rPr lang="es-ES" sz="1800" dirty="0" smtClean="0"/>
              <a:t> = </a:t>
            </a:r>
            <a:r>
              <a:rPr lang="es-ES" sz="1800" dirty="0" err="1" smtClean="0"/>
              <a:t>logFactory.CreateLogger</a:t>
            </a:r>
            <a:r>
              <a:rPr lang="es-ES" sz="1800" dirty="0" smtClean="0"/>
              <a:t>( "</a:t>
            </a:r>
            <a:r>
              <a:rPr lang="es-ES" sz="1800" dirty="0" err="1" smtClean="0"/>
              <a:t>MyMiddleware</a:t>
            </a:r>
            <a:r>
              <a:rPr lang="es-ES" sz="1800" dirty="0" smtClean="0"/>
              <a:t>" );</a:t>
            </a:r>
          </a:p>
          <a:p>
            <a:pPr lvl="1">
              <a:buNone/>
            </a:pPr>
            <a:r>
              <a:rPr lang="es-ES" sz="1800" dirty="0" smtClean="0"/>
              <a:t> } </a:t>
            </a:r>
          </a:p>
          <a:p>
            <a:pPr lvl="1">
              <a:buNone/>
            </a:pPr>
            <a:r>
              <a:rPr lang="es-ES" sz="1800" dirty="0" err="1" smtClean="0"/>
              <a:t>public</a:t>
            </a:r>
            <a:r>
              <a:rPr lang="es-ES" sz="1800" dirty="0" smtClean="0"/>
              <a:t> </a:t>
            </a:r>
            <a:r>
              <a:rPr lang="es-ES" sz="1800" dirty="0" err="1" smtClean="0"/>
              <a:t>async</a:t>
            </a:r>
            <a:r>
              <a:rPr lang="es-ES" sz="1800" dirty="0" smtClean="0"/>
              <a:t> </a:t>
            </a:r>
            <a:r>
              <a:rPr lang="es-ES" sz="1800" dirty="0" err="1" smtClean="0"/>
              <a:t>Task</a:t>
            </a:r>
            <a:r>
              <a:rPr lang="es-ES" sz="1800" dirty="0" smtClean="0"/>
              <a:t> </a:t>
            </a:r>
            <a:r>
              <a:rPr lang="es-ES" sz="1800" dirty="0" err="1" smtClean="0"/>
              <a:t>Invoke</a:t>
            </a:r>
            <a:r>
              <a:rPr lang="es-ES" sz="1800" dirty="0" smtClean="0"/>
              <a:t>( </a:t>
            </a:r>
            <a:r>
              <a:rPr lang="es-ES" sz="1800" dirty="0" err="1" smtClean="0"/>
              <a:t>HttpContext</a:t>
            </a:r>
            <a:r>
              <a:rPr lang="es-ES" sz="1800" dirty="0" smtClean="0"/>
              <a:t> </a:t>
            </a:r>
            <a:r>
              <a:rPr lang="es-ES" sz="1800" dirty="0" err="1" smtClean="0"/>
              <a:t>httpContext</a:t>
            </a:r>
            <a:r>
              <a:rPr lang="es-ES" sz="1800" dirty="0" smtClean="0"/>
              <a:t>) </a:t>
            </a:r>
          </a:p>
          <a:p>
            <a:pPr lvl="1">
              <a:buNone/>
            </a:pPr>
            <a:r>
              <a:rPr lang="es-ES" sz="1800" dirty="0" smtClean="0"/>
              <a:t>	{ </a:t>
            </a:r>
          </a:p>
          <a:p>
            <a:pPr lvl="1">
              <a:buNone/>
            </a:pPr>
            <a:r>
              <a:rPr lang="es-ES" sz="1800" dirty="0" smtClean="0"/>
              <a:t>	_</a:t>
            </a:r>
            <a:r>
              <a:rPr lang="es-ES" sz="1800" dirty="0" err="1" smtClean="0"/>
              <a:t>logger.LogInformation</a:t>
            </a:r>
            <a:r>
              <a:rPr lang="es-ES" sz="1800" dirty="0" smtClean="0"/>
              <a:t>( "</a:t>
            </a:r>
            <a:r>
              <a:rPr lang="es-ES" sz="1800" dirty="0" err="1" smtClean="0"/>
              <a:t>MyMiddleware</a:t>
            </a:r>
            <a:r>
              <a:rPr lang="es-ES" sz="1800" dirty="0" smtClean="0"/>
              <a:t> en </a:t>
            </a:r>
            <a:r>
              <a:rPr lang="es-ES" sz="1800" dirty="0" err="1" smtClean="0"/>
              <a:t>ejecucion</a:t>
            </a:r>
            <a:r>
              <a:rPr lang="es-ES" sz="1800" dirty="0" smtClean="0"/>
              <a:t>." ); </a:t>
            </a:r>
          </a:p>
          <a:p>
            <a:pPr lvl="1">
              <a:buNone/>
            </a:pPr>
            <a:r>
              <a:rPr lang="es-ES" sz="1800" dirty="0" smtClean="0"/>
              <a:t>	</a:t>
            </a:r>
            <a:r>
              <a:rPr lang="es-ES" sz="1800" dirty="0" err="1" smtClean="0"/>
              <a:t>await</a:t>
            </a:r>
            <a:r>
              <a:rPr lang="es-ES" sz="1800" dirty="0" smtClean="0"/>
              <a:t> _</a:t>
            </a:r>
            <a:r>
              <a:rPr lang="es-ES" sz="1800" dirty="0" err="1" smtClean="0"/>
              <a:t>next</a:t>
            </a:r>
            <a:r>
              <a:rPr lang="es-ES" sz="1800" dirty="0" smtClean="0"/>
              <a:t>(</a:t>
            </a:r>
            <a:r>
              <a:rPr lang="es-ES" sz="1800" dirty="0" err="1" smtClean="0"/>
              <a:t>httpContext</a:t>
            </a:r>
            <a:r>
              <a:rPr lang="es-ES" sz="1800" dirty="0" smtClean="0"/>
              <a:t>); </a:t>
            </a:r>
          </a:p>
          <a:p>
            <a:pPr lvl="1">
              <a:buNone/>
            </a:pPr>
            <a:r>
              <a:rPr lang="es-ES" sz="1800" dirty="0" smtClean="0"/>
              <a:t>	// invocar </a:t>
            </a:r>
            <a:r>
              <a:rPr lang="es-ES" sz="1800" dirty="0" err="1" smtClean="0"/>
              <a:t>proximo</a:t>
            </a:r>
            <a:r>
              <a:rPr lang="es-ES" sz="1800" dirty="0" smtClean="0"/>
              <a:t>  middleware } </a:t>
            </a:r>
          </a:p>
          <a:p>
            <a:pPr lvl="1">
              <a:buNone/>
            </a:pPr>
            <a:r>
              <a:rPr lang="es-ES" sz="1800" dirty="0" smtClean="0"/>
              <a:t>	</a:t>
            </a:r>
          </a:p>
          <a:p>
            <a:pPr lvl="1">
              <a:buNone/>
            </a:pPr>
            <a:r>
              <a:rPr lang="es-ES" sz="1800" dirty="0" smtClean="0"/>
              <a:t>} </a:t>
            </a:r>
          </a:p>
          <a:p>
            <a:pPr>
              <a:buNone/>
            </a:pPr>
            <a:endParaRPr lang="es-ES" sz="1800"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000" b="1" dirty="0" smtClean="0"/>
              <a:t>Ejemplo: Middleware asíncrono</a:t>
            </a:r>
            <a:endParaRPr lang="es-ES" sz="20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a:buNone/>
            </a:pPr>
            <a:r>
              <a:rPr lang="es-ES" sz="2000" b="1" dirty="0" smtClean="0"/>
              <a:t>Ahora, necesitamos agregar nuestro middleware personalizado en la </a:t>
            </a:r>
          </a:p>
          <a:p>
            <a:pPr>
              <a:buNone/>
            </a:pPr>
            <a:r>
              <a:rPr lang="es-ES" sz="2000" b="1" dirty="0" smtClean="0"/>
              <a:t>solicitud  mediante el uso del método de extensión como se muestra a</a:t>
            </a:r>
          </a:p>
          <a:p>
            <a:pPr>
              <a:buNone/>
            </a:pPr>
            <a:r>
              <a:rPr lang="es-ES" sz="2000" b="1" dirty="0" smtClean="0"/>
              <a:t>continuación.</a:t>
            </a:r>
          </a:p>
          <a:p>
            <a:pPr>
              <a:buNone/>
            </a:pPr>
            <a:endParaRPr lang="es-ES" sz="2000" b="1" dirty="0" smtClean="0"/>
          </a:p>
          <a:p>
            <a:pPr>
              <a:buNone/>
            </a:pPr>
            <a:r>
              <a:rPr lang="es-ES" sz="2000" b="1" dirty="0" smtClean="0"/>
              <a:t>Agregar middleware en clase </a:t>
            </a:r>
            <a:r>
              <a:rPr lang="es-ES" sz="2000" b="1" dirty="0" err="1" smtClean="0"/>
              <a:t>Startup</a:t>
            </a:r>
            <a:endParaRPr lang="es-ES" sz="2000" b="1" dirty="0" smtClean="0"/>
          </a:p>
          <a:p>
            <a:pPr>
              <a:buNone/>
            </a:pPr>
            <a:endParaRPr lang="es-ES" sz="2000" b="1" dirty="0" smtClean="0"/>
          </a:p>
          <a:p>
            <a:pPr>
              <a:buNone/>
            </a:pPr>
            <a:r>
              <a:rPr lang="es-ES" sz="2000" b="1" dirty="0" smtClean="0"/>
              <a:t> </a:t>
            </a:r>
            <a:r>
              <a:rPr lang="es-ES" sz="2000" b="1" dirty="0" err="1" smtClean="0"/>
              <a:t>public</a:t>
            </a:r>
            <a:r>
              <a:rPr lang="es-ES" sz="2000" b="1" dirty="0" smtClean="0"/>
              <a:t> </a:t>
            </a:r>
            <a:r>
              <a:rPr lang="es-ES" sz="2000" b="1" dirty="0" err="1" smtClean="0"/>
              <a:t>void</a:t>
            </a:r>
            <a:r>
              <a:rPr lang="es-ES" sz="2000" b="1" dirty="0" smtClean="0"/>
              <a:t> Configure( </a:t>
            </a:r>
            <a:r>
              <a:rPr lang="es-ES" sz="2000" b="1" dirty="0" err="1" smtClean="0"/>
              <a:t>IApplicationBuilder</a:t>
            </a:r>
            <a:r>
              <a:rPr lang="es-ES" sz="2000" b="1" dirty="0" smtClean="0"/>
              <a:t> </a:t>
            </a:r>
            <a:r>
              <a:rPr lang="es-ES" sz="2000" b="1" dirty="0" err="1" smtClean="0"/>
              <a:t>app</a:t>
            </a:r>
            <a:r>
              <a:rPr lang="es-ES" sz="2000" b="1" dirty="0" smtClean="0"/>
              <a:t>, </a:t>
            </a:r>
            <a:r>
              <a:rPr lang="es-ES" sz="2000" b="1" dirty="0" err="1" smtClean="0"/>
              <a:t>IHostingEnvironment</a:t>
            </a:r>
            <a:r>
              <a:rPr lang="es-ES" sz="2000" b="1" dirty="0" smtClean="0"/>
              <a:t> </a:t>
            </a:r>
            <a:r>
              <a:rPr lang="es-ES" sz="2000" b="1" dirty="0" err="1" smtClean="0"/>
              <a:t>env</a:t>
            </a:r>
            <a:r>
              <a:rPr lang="es-ES" sz="2000" b="1" dirty="0" smtClean="0"/>
              <a:t>)</a:t>
            </a:r>
          </a:p>
          <a:p>
            <a:pPr>
              <a:buNone/>
            </a:pPr>
            <a:r>
              <a:rPr lang="es-ES" sz="2000" b="1" dirty="0" smtClean="0"/>
              <a:t> { </a:t>
            </a:r>
          </a:p>
          <a:p>
            <a:pPr>
              <a:buNone/>
            </a:pPr>
            <a:r>
              <a:rPr lang="es-ES" sz="2000" b="1" dirty="0" smtClean="0">
                <a:solidFill>
                  <a:srgbClr val="FF0000"/>
                </a:solidFill>
              </a:rPr>
              <a:t>   </a:t>
            </a:r>
            <a:r>
              <a:rPr lang="es-ES" sz="2000" b="1" dirty="0" err="1" smtClean="0">
                <a:solidFill>
                  <a:srgbClr val="FF0000"/>
                </a:solidFill>
              </a:rPr>
              <a:t>app.UseMyMiddleware</a:t>
            </a:r>
            <a:r>
              <a:rPr lang="es-ES" sz="2000" b="1" dirty="0" smtClean="0">
                <a:solidFill>
                  <a:srgbClr val="FF0000"/>
                </a:solidFill>
              </a:rPr>
              <a:t>(); </a:t>
            </a:r>
          </a:p>
          <a:p>
            <a:pPr>
              <a:buNone/>
            </a:pPr>
            <a:endParaRPr lang="es-ES" sz="2000" b="1" dirty="0" smtClean="0"/>
          </a:p>
          <a:p>
            <a:pPr>
              <a:buNone/>
            </a:pPr>
            <a:r>
              <a:rPr lang="es-ES" sz="2000" dirty="0" smtClean="0"/>
              <a:t>   </a:t>
            </a:r>
            <a:r>
              <a:rPr lang="es-ES" sz="2000" dirty="0" err="1" smtClean="0"/>
              <a:t>app.Run</a:t>
            </a:r>
            <a:r>
              <a:rPr lang="es-ES" sz="2000" dirty="0" smtClean="0"/>
              <a:t>( </a:t>
            </a:r>
            <a:r>
              <a:rPr lang="es-ES" sz="2000" dirty="0" err="1" smtClean="0"/>
              <a:t>async</a:t>
            </a:r>
            <a:r>
              <a:rPr lang="es-ES" sz="2000" dirty="0" smtClean="0"/>
              <a:t> (</a:t>
            </a:r>
            <a:r>
              <a:rPr lang="es-ES" sz="2000" dirty="0" err="1" smtClean="0"/>
              <a:t>context</a:t>
            </a:r>
            <a:r>
              <a:rPr lang="es-ES" sz="2000" dirty="0" smtClean="0"/>
              <a:t>) =&gt; { </a:t>
            </a:r>
            <a:r>
              <a:rPr lang="es-ES" sz="2000" dirty="0" err="1" smtClean="0"/>
              <a:t>await</a:t>
            </a:r>
            <a:r>
              <a:rPr lang="es-ES" sz="2000" dirty="0" smtClean="0"/>
              <a:t> </a:t>
            </a:r>
            <a:r>
              <a:rPr lang="es-ES" sz="2000" dirty="0" err="1" smtClean="0"/>
              <a:t>context.Response.WriteAsync</a:t>
            </a:r>
            <a:r>
              <a:rPr lang="es-ES" sz="2000" dirty="0" smtClean="0"/>
              <a:t>( “Hola Mundo!" ); });</a:t>
            </a:r>
          </a:p>
          <a:p>
            <a:pPr>
              <a:buNone/>
            </a:pPr>
            <a:r>
              <a:rPr lang="es-ES" sz="2000" b="1" dirty="0" smtClean="0"/>
              <a:t> } </a:t>
            </a:r>
          </a:p>
          <a:p>
            <a:pPr>
              <a:buNone/>
            </a:pPr>
            <a:endParaRPr lang="es-ES" sz="2000" b="1" dirty="0" smtClean="0"/>
          </a:p>
          <a:p>
            <a:pPr>
              <a:buNone/>
            </a:pPr>
            <a:endParaRPr lang="es-ES" sz="2000" b="1" dirty="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000" b="1" dirty="0" smtClean="0"/>
              <a:t>Pagina Predeterminada ( otra forma)</a:t>
            </a:r>
            <a:endParaRPr lang="es-ES" sz="20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a:buNone/>
            </a:pPr>
            <a:r>
              <a:rPr lang="es-ES" sz="2400" b="1" dirty="0" err="1" smtClean="0"/>
              <a:t>namespace</a:t>
            </a:r>
            <a:r>
              <a:rPr lang="es-ES" sz="2400" b="1" dirty="0" smtClean="0"/>
              <a:t> Clase2.Pages</a:t>
            </a:r>
          </a:p>
          <a:p>
            <a:pPr>
              <a:buNone/>
            </a:pPr>
            <a:r>
              <a:rPr lang="es-ES" sz="2400" b="1" dirty="0" smtClean="0"/>
              <a:t>{</a:t>
            </a:r>
          </a:p>
          <a:p>
            <a:pPr>
              <a:buNone/>
            </a:pPr>
            <a:r>
              <a:rPr lang="es-ES" sz="2400" b="1" dirty="0" smtClean="0"/>
              <a:t>    </a:t>
            </a:r>
            <a:r>
              <a:rPr lang="es-ES" sz="2400" b="1" dirty="0" err="1" smtClean="0"/>
              <a:t>public</a:t>
            </a:r>
            <a:r>
              <a:rPr lang="es-ES" sz="2400" b="1" dirty="0" smtClean="0"/>
              <a:t> </a:t>
            </a:r>
            <a:r>
              <a:rPr lang="es-ES" sz="2400" b="1" dirty="0" err="1" smtClean="0"/>
              <a:t>class</a:t>
            </a:r>
            <a:r>
              <a:rPr lang="es-ES" sz="2400" b="1" dirty="0" smtClean="0"/>
              <a:t> </a:t>
            </a:r>
            <a:r>
              <a:rPr lang="es-ES" sz="2400" b="1" dirty="0" err="1" smtClean="0"/>
              <a:t>IndexModel:PageModel</a:t>
            </a:r>
            <a:endParaRPr lang="es-ES" sz="2400" b="1" dirty="0" smtClean="0"/>
          </a:p>
          <a:p>
            <a:pPr>
              <a:buNone/>
            </a:pPr>
            <a:r>
              <a:rPr lang="es-ES" sz="2400" b="1" dirty="0" smtClean="0"/>
              <a:t>    {</a:t>
            </a:r>
          </a:p>
          <a:p>
            <a:pPr>
              <a:buNone/>
            </a:pPr>
            <a:r>
              <a:rPr lang="es-ES" sz="2400" b="1" dirty="0" smtClean="0"/>
              <a:t>        </a:t>
            </a:r>
            <a:r>
              <a:rPr lang="es-ES" sz="2400" b="1" dirty="0" err="1" smtClean="0"/>
              <a:t>public</a:t>
            </a:r>
            <a:r>
              <a:rPr lang="es-ES" sz="2400" b="1" dirty="0" smtClean="0"/>
              <a:t> </a:t>
            </a:r>
            <a:r>
              <a:rPr lang="es-ES" sz="2400" b="1" dirty="0" err="1" smtClean="0">
                <a:solidFill>
                  <a:srgbClr val="FF0000"/>
                </a:solidFill>
              </a:rPr>
              <a:t>IActionResult</a:t>
            </a:r>
            <a:r>
              <a:rPr lang="es-ES" sz="2400" b="1" dirty="0" smtClean="0"/>
              <a:t> </a:t>
            </a:r>
            <a:r>
              <a:rPr lang="es-ES" sz="2400" b="1" dirty="0" err="1" smtClean="0"/>
              <a:t>OnGet</a:t>
            </a:r>
            <a:r>
              <a:rPr lang="es-ES" sz="2400" b="1" dirty="0" smtClean="0"/>
              <a:t>()</a:t>
            </a:r>
          </a:p>
          <a:p>
            <a:pPr>
              <a:buNone/>
            </a:pPr>
            <a:r>
              <a:rPr lang="es-ES" sz="2400" b="1" dirty="0" smtClean="0"/>
              <a:t>        {</a:t>
            </a:r>
          </a:p>
          <a:p>
            <a:pPr>
              <a:buNone/>
            </a:pPr>
            <a:r>
              <a:rPr lang="es-ES" sz="2400" b="1" dirty="0" smtClean="0"/>
              <a:t>            </a:t>
            </a:r>
            <a:r>
              <a:rPr lang="es-ES" sz="2400" b="1" dirty="0" err="1" smtClean="0">
                <a:solidFill>
                  <a:srgbClr val="FF0000"/>
                </a:solidFill>
              </a:rPr>
              <a:t>return</a:t>
            </a:r>
            <a:r>
              <a:rPr lang="es-ES" sz="2400" b="1" dirty="0" smtClean="0">
                <a:solidFill>
                  <a:srgbClr val="FF0000"/>
                </a:solidFill>
              </a:rPr>
              <a:t> </a:t>
            </a:r>
            <a:r>
              <a:rPr lang="es-ES" sz="2400" b="1" dirty="0" err="1" smtClean="0">
                <a:solidFill>
                  <a:srgbClr val="FF0000"/>
                </a:solidFill>
              </a:rPr>
              <a:t>Redirect</a:t>
            </a:r>
            <a:r>
              <a:rPr lang="es-ES" sz="2400" b="1" dirty="0" smtClean="0">
                <a:solidFill>
                  <a:srgbClr val="FF0000"/>
                </a:solidFill>
              </a:rPr>
              <a:t>("/Pagina");</a:t>
            </a:r>
          </a:p>
          <a:p>
            <a:pPr>
              <a:buNone/>
            </a:pPr>
            <a:r>
              <a:rPr lang="es-ES" sz="2400" b="1" dirty="0" smtClean="0"/>
              <a:t>        }</a:t>
            </a:r>
          </a:p>
          <a:p>
            <a:pPr>
              <a:buNone/>
            </a:pPr>
            <a:r>
              <a:rPr lang="es-ES" sz="2400" b="1" dirty="0" smtClean="0"/>
              <a:t>    }</a:t>
            </a:r>
          </a:p>
          <a:p>
            <a:pPr>
              <a:buNone/>
            </a:pPr>
            <a:r>
              <a:rPr lang="es-ES" sz="2400" b="1" dirty="0" smtClean="0"/>
              <a:t>}</a:t>
            </a:r>
            <a:endParaRPr lang="es-ES" sz="2400" b="1" dirty="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s-ES" sz="4800" b="1" dirty="0" smtClean="0"/>
              <a:t>ASP.NET </a:t>
            </a:r>
            <a:r>
              <a:rPr lang="es-ES" sz="4800" b="1" dirty="0" err="1" smtClean="0"/>
              <a:t>Core</a:t>
            </a:r>
            <a:endParaRPr lang="es-ES" sz="4800" b="1" dirty="0"/>
          </a:p>
        </p:txBody>
      </p:sp>
      <p:sp>
        <p:nvSpPr>
          <p:cNvPr id="3" name="Content Placeholder 2"/>
          <p:cNvSpPr>
            <a:spLocks noGrp="1"/>
          </p:cNvSpPr>
          <p:nvPr>
            <p:ph type="body" sz="quarter" idx="13"/>
          </p:nvPr>
        </p:nvSpPr>
        <p:spPr>
          <a:xfrm>
            <a:off x="214282" y="1142984"/>
            <a:ext cx="8610600" cy="5214974"/>
          </a:xfrm>
          <a:prstGeom prst="rect">
            <a:avLst/>
          </a:prstGeom>
        </p:spPr>
        <p:txBody>
          <a:bodyPr/>
          <a:lstStyle/>
          <a:p>
            <a:pPr lvl="0"/>
            <a:r>
              <a:rPr lang="es-ES" b="1" dirty="0" err="1" smtClean="0">
                <a:solidFill>
                  <a:srgbClr val="FF0000"/>
                </a:solidFill>
              </a:rPr>
              <a:t>Hosting</a:t>
            </a:r>
            <a:r>
              <a:rPr lang="es-ES" b="1" dirty="0" smtClean="0"/>
              <a:t>: la aplicación web ASP.NET </a:t>
            </a:r>
            <a:r>
              <a:rPr lang="es-ES" b="1" dirty="0" err="1" smtClean="0"/>
              <a:t>Core</a:t>
            </a:r>
            <a:r>
              <a:rPr lang="es-ES" b="1" dirty="0" smtClean="0"/>
              <a:t> se puede alojar en múltiples plataformas con cualquier servidor web como IIS, Apache, etc. No depende solo de IIS como un .NET Framework estándar.</a:t>
            </a:r>
          </a:p>
          <a:p>
            <a:pPr lvl="0"/>
            <a:endParaRPr lang="es-ES" b="1" dirty="0" smtClean="0"/>
          </a:p>
          <a:p>
            <a:pPr lvl="0"/>
            <a:r>
              <a:rPr lang="es-ES" b="1" dirty="0" smtClean="0">
                <a:solidFill>
                  <a:srgbClr val="FF0000"/>
                </a:solidFill>
              </a:rPr>
              <a:t>Uso compartido de código</a:t>
            </a:r>
            <a:r>
              <a:rPr lang="es-ES" b="1" dirty="0" smtClean="0"/>
              <a:t>: le permite crear una biblioteca de clases que se puede usar con otros </a:t>
            </a:r>
            <a:r>
              <a:rPr lang="es-ES" b="1" dirty="0" err="1" smtClean="0"/>
              <a:t>frameworks</a:t>
            </a:r>
            <a:r>
              <a:rPr lang="es-ES" b="1" dirty="0" smtClean="0"/>
              <a:t> .NET como .NET Framework 4.x etc. Por lo tanto, un único código se puede compartir entre </a:t>
            </a:r>
            <a:r>
              <a:rPr lang="es-ES" b="1" dirty="0" err="1" smtClean="0"/>
              <a:t>frameworks</a:t>
            </a:r>
            <a:r>
              <a:rPr lang="es-ES" b="1" dirty="0" smtClean="0"/>
              <a:t>.</a:t>
            </a:r>
          </a:p>
          <a:p>
            <a:pPr lvl="0">
              <a:buNone/>
            </a:pPr>
            <a:endParaRPr lang="es-ES" b="1" dirty="0" smtClean="0"/>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s-ES" sz="4400" b="1" dirty="0" smtClean="0"/>
              <a:t>ASP.NET </a:t>
            </a:r>
            <a:r>
              <a:rPr lang="es-ES" sz="4400" b="1" dirty="0" err="1" smtClean="0"/>
              <a:t>Core</a:t>
            </a:r>
            <a:r>
              <a:rPr lang="es-ES" sz="4400" b="1" dirty="0" smtClean="0"/>
              <a:t> – Configuración </a:t>
            </a:r>
            <a:endParaRPr lang="es-ES" sz="4400" b="1" dirty="0"/>
          </a:p>
        </p:txBody>
      </p:sp>
      <p:sp>
        <p:nvSpPr>
          <p:cNvPr id="3" name="Content Placeholder 2"/>
          <p:cNvSpPr>
            <a:spLocks noGrp="1"/>
          </p:cNvSpPr>
          <p:nvPr>
            <p:ph type="body" sz="quarter" idx="13"/>
          </p:nvPr>
        </p:nvSpPr>
        <p:spPr>
          <a:xfrm>
            <a:off x="214282" y="1142984"/>
            <a:ext cx="8610600" cy="5214974"/>
          </a:xfrm>
          <a:prstGeom prst="rect">
            <a:avLst/>
          </a:prstGeom>
        </p:spPr>
        <p:txBody>
          <a:bodyPr/>
          <a:lstStyle/>
          <a:p>
            <a:endParaRPr lang="es-ES" b="1" dirty="0" smtClean="0"/>
          </a:p>
          <a:p>
            <a:pPr>
              <a:buNone/>
            </a:pPr>
            <a:r>
              <a:rPr lang="es-ES" b="1" dirty="0" smtClean="0"/>
              <a:t>Para desarrollar en ASP.NET </a:t>
            </a:r>
            <a:r>
              <a:rPr lang="es-ES" b="1" dirty="0" err="1" smtClean="0"/>
              <a:t>Core</a:t>
            </a:r>
            <a:r>
              <a:rPr lang="es-ES" b="1" dirty="0" smtClean="0"/>
              <a:t>, se</a:t>
            </a:r>
          </a:p>
          <a:p>
            <a:pPr>
              <a:buNone/>
            </a:pPr>
            <a:r>
              <a:rPr lang="es-ES" b="1" dirty="0" smtClean="0"/>
              <a:t>debe instalar lo siguiente en su sistema:</a:t>
            </a:r>
          </a:p>
          <a:p>
            <a:pPr lvl="0"/>
            <a:endParaRPr lang="es-ES" b="1" dirty="0" smtClean="0">
              <a:solidFill>
                <a:srgbClr val="FF0000"/>
              </a:solidFill>
            </a:endParaRPr>
          </a:p>
          <a:p>
            <a:pPr lvl="0"/>
            <a:r>
              <a:rPr lang="es-ES" b="1" dirty="0" smtClean="0">
                <a:solidFill>
                  <a:srgbClr val="FF0000"/>
                </a:solidFill>
              </a:rPr>
              <a:t>.NET </a:t>
            </a:r>
            <a:r>
              <a:rPr lang="es-ES" b="1" dirty="0" err="1" smtClean="0">
                <a:solidFill>
                  <a:srgbClr val="FF0000"/>
                </a:solidFill>
              </a:rPr>
              <a:t>Core</a:t>
            </a:r>
            <a:r>
              <a:rPr lang="es-ES" b="1" dirty="0" smtClean="0">
                <a:solidFill>
                  <a:srgbClr val="FF0000"/>
                </a:solidFill>
              </a:rPr>
              <a:t> SDK</a:t>
            </a:r>
          </a:p>
          <a:p>
            <a:pPr lvl="0"/>
            <a:r>
              <a:rPr lang="es-ES" b="1" dirty="0" smtClean="0">
                <a:solidFill>
                  <a:srgbClr val="FF0000"/>
                </a:solidFill>
              </a:rPr>
              <a:t>Entorno de desarrollo integrado (IDE)</a:t>
            </a:r>
          </a:p>
          <a:p>
            <a:pPr lvl="0">
              <a:buNone/>
            </a:pPr>
            <a:endParaRPr lang="es-ES" b="1" dirty="0" smtClean="0">
              <a:solidFill>
                <a:srgbClr val="FF0000"/>
              </a:solidFill>
            </a:endParaRPr>
          </a:p>
          <a:p>
            <a:pPr lvl="0"/>
            <a:r>
              <a:rPr lang="es-ES" sz="2400" dirty="0" smtClean="0">
                <a:hlinkClick r:id="rId3"/>
              </a:rPr>
              <a:t>https://dotnet.microsoft.com/download</a:t>
            </a:r>
            <a:endParaRPr lang="es-ES" sz="2400" dirty="0" smtClean="0"/>
          </a:p>
          <a:p>
            <a:pPr lvl="0"/>
            <a:r>
              <a:rPr lang="es-ES" sz="2400" dirty="0" smtClean="0">
                <a:hlinkClick r:id="rId4"/>
              </a:rPr>
              <a:t>https://app.getpostman.com/app/download/win64</a:t>
            </a:r>
            <a:endParaRPr lang="es-ES" sz="2400" b="1" dirty="0" smtClean="0">
              <a:solidFill>
                <a:srgbClr val="FF0000"/>
              </a:solidFill>
            </a:endParaRPr>
          </a:p>
          <a:p>
            <a:pPr lvl="0">
              <a:buNone/>
            </a:pPr>
            <a:endParaRPr lang="es-ES" b="1" dirty="0" smtClean="0"/>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Module 0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 0 Template</Template>
  <TotalTime>15838</TotalTime>
  <Words>1722</Words>
  <Application>Microsoft Office PowerPoint</Application>
  <PresentationFormat>Presentación en pantalla (4:3)</PresentationFormat>
  <Paragraphs>716</Paragraphs>
  <Slides>73</Slides>
  <Notes>73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73</vt:i4>
      </vt:variant>
    </vt:vector>
  </HeadingPairs>
  <TitlesOfParts>
    <vt:vector size="79" baseType="lpstr">
      <vt:lpstr>Arial</vt:lpstr>
      <vt:lpstr>Calibri</vt:lpstr>
      <vt:lpstr>Segoe UI</vt:lpstr>
      <vt:lpstr>Segoe UI Light</vt:lpstr>
      <vt:lpstr>Wingdings</vt:lpstr>
      <vt:lpstr>Module 0 Template</vt:lpstr>
      <vt:lpstr>PROGRAMACION EN .NET CORE</vt:lpstr>
      <vt:lpstr>CLASE 2</vt:lpstr>
      <vt:lpstr>.NET CORE 2.2</vt:lpstr>
      <vt:lpstr>.NET CORE 2.2</vt:lpstr>
      <vt:lpstr>.NET CORE 2.2</vt:lpstr>
      <vt:lpstr>¿Por qué ASP.NET Core?</vt:lpstr>
      <vt:lpstr>ASP.NET Core</vt:lpstr>
      <vt:lpstr>ASP.NET Core</vt:lpstr>
      <vt:lpstr>ASP.NET Core – Configuración </vt:lpstr>
      <vt:lpstr>ASP.NET Core – Configuración </vt:lpstr>
      <vt:lpstr>Primera aplicación  ASP.NET Core</vt:lpstr>
      <vt:lpstr>Primera aplicación  ASP.NET Core</vt:lpstr>
      <vt:lpstr>Ver archivos generados: </vt:lpstr>
      <vt:lpstr>Clase Startup </vt:lpstr>
      <vt:lpstr>ConfigureServices()</vt:lpstr>
      <vt:lpstr>ConfigureServices()</vt:lpstr>
      <vt:lpstr>Configure()</vt:lpstr>
      <vt:lpstr>Configure()</vt:lpstr>
      <vt:lpstr>ASP.NET Core - Inyección de dependencias</vt:lpstr>
      <vt:lpstr>Contenedor IoC incorporado</vt:lpstr>
      <vt:lpstr>Contenedor IoC incorporado</vt:lpstr>
      <vt:lpstr>interfaces y clases para el contenedor IoC incorporado:</vt:lpstr>
      <vt:lpstr>IServiceCollection</vt:lpstr>
      <vt:lpstr>IServiceProvider</vt:lpstr>
      <vt:lpstr>ServiceCollectionServiceExtensions</vt:lpstr>
      <vt:lpstr>ServiceCollectionContainerBuilderExtensions</vt:lpstr>
      <vt:lpstr>Ejemplo Web api Core</vt:lpstr>
      <vt:lpstr>Ejemplo Web api Core</vt:lpstr>
      <vt:lpstr>Ejemplo Web api Core</vt:lpstr>
      <vt:lpstr>Ejemplo Web api Core</vt:lpstr>
      <vt:lpstr>Ejemplo Web api Core</vt:lpstr>
      <vt:lpstr>Ejemplo Web api Core</vt:lpstr>
      <vt:lpstr>Instalar EntityFrameworkCore</vt:lpstr>
      <vt:lpstr>Usar EntityFrameworkCore</vt:lpstr>
      <vt:lpstr>Usar EntityFramework para datos</vt:lpstr>
      <vt:lpstr>Usar EntityFramework para datos</vt:lpstr>
      <vt:lpstr>Controller</vt:lpstr>
      <vt:lpstr>Controller</vt:lpstr>
      <vt:lpstr>Controller</vt:lpstr>
      <vt:lpstr>Controller</vt:lpstr>
      <vt:lpstr>Cambiar api default</vt:lpstr>
      <vt:lpstr>Cambiar api default</vt:lpstr>
      <vt:lpstr>Inyeccion de datos iniciales</vt:lpstr>
      <vt:lpstr>Cambiar api default</vt:lpstr>
      <vt:lpstr>Accion Read</vt:lpstr>
      <vt:lpstr>Cliente Web Form – Test </vt:lpstr>
      <vt:lpstr>Cliente - Test</vt:lpstr>
      <vt:lpstr>Cliente - Test</vt:lpstr>
      <vt:lpstr>Cliente - Test</vt:lpstr>
      <vt:lpstr>ASP.NET Core : Middleware</vt:lpstr>
      <vt:lpstr>ASP.NET Core - Middleware</vt:lpstr>
      <vt:lpstr>ASP.NET Core - Middleware</vt:lpstr>
      <vt:lpstr>Configurar middleware</vt:lpstr>
      <vt:lpstr>Configurar middleware</vt:lpstr>
      <vt:lpstr>Configurar middleware</vt:lpstr>
      <vt:lpstr>Configurar middleware</vt:lpstr>
      <vt:lpstr>Configurar múltiples middleware</vt:lpstr>
      <vt:lpstr>Configurar múltiples middleware</vt:lpstr>
      <vt:lpstr>Ejemplo: Use ()</vt:lpstr>
      <vt:lpstr>Ejemplo: Use ()</vt:lpstr>
      <vt:lpstr>Agregue middleware incorporado a través de NuGet</vt:lpstr>
      <vt:lpstr>Los siguientes son algunos middleware integrados:</vt:lpstr>
      <vt:lpstr>Middleware de diagnóstico</vt:lpstr>
      <vt:lpstr>Middleware de diagnóstico</vt:lpstr>
      <vt:lpstr>Middleware de diagnóstico</vt:lpstr>
      <vt:lpstr>Middleware de diagnóstico</vt:lpstr>
      <vt:lpstr>Middleware personalizado en la aplicación ASP.NET Core</vt:lpstr>
      <vt:lpstr>Agregue middleware personalizado en la aplicación ASP.NET Core</vt:lpstr>
      <vt:lpstr>Ejemplo: Middleware personalizado</vt:lpstr>
      <vt:lpstr>Ejemplo: Middleware personalizado</vt:lpstr>
      <vt:lpstr>Ejemplo: Middleware asíncrono</vt:lpstr>
      <vt:lpstr>Ejemplo: Middleware asíncrono</vt:lpstr>
      <vt:lpstr>Pagina Predeterminada ( otra forma)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UMA-PC</dc:creator>
  <cp:lastModifiedBy>Usuario de Windows</cp:lastModifiedBy>
  <cp:revision>200</cp:revision>
  <cp:lastPrinted>2012-08-28T00:39:50Z</cp:lastPrinted>
  <dcterms:created xsi:type="dcterms:W3CDTF">2013-03-06T12:06:20Z</dcterms:created>
  <dcterms:modified xsi:type="dcterms:W3CDTF">2019-11-08T12:47:13Z</dcterms:modified>
</cp:coreProperties>
</file>