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7" r:id="rId2"/>
    <p:sldId id="258" r:id="rId3"/>
    <p:sldId id="329" r:id="rId4"/>
    <p:sldId id="331" r:id="rId5"/>
    <p:sldId id="333" r:id="rId6"/>
    <p:sldId id="332" r:id="rId7"/>
    <p:sldId id="334" r:id="rId8"/>
    <p:sldId id="335" r:id="rId9"/>
    <p:sldId id="336" r:id="rId10"/>
    <p:sldId id="337" r:id="rId11"/>
    <p:sldId id="338" r:id="rId12"/>
    <p:sldId id="328" r:id="rId13"/>
    <p:sldId id="306" r:id="rId14"/>
    <p:sldId id="307" r:id="rId15"/>
    <p:sldId id="308" r:id="rId16"/>
    <p:sldId id="311" r:id="rId17"/>
    <p:sldId id="310" r:id="rId18"/>
    <p:sldId id="312" r:id="rId19"/>
    <p:sldId id="309" r:id="rId20"/>
    <p:sldId id="313" r:id="rId21"/>
    <p:sldId id="315" r:id="rId22"/>
    <p:sldId id="314" r:id="rId23"/>
    <p:sldId id="316" r:id="rId24"/>
    <p:sldId id="317" r:id="rId25"/>
    <p:sldId id="318" r:id="rId26"/>
    <p:sldId id="319" r:id="rId27"/>
    <p:sldId id="320" r:id="rId28"/>
    <p:sldId id="321" r:id="rId29"/>
    <p:sldId id="322" r:id="rId30"/>
    <p:sldId id="324" r:id="rId31"/>
    <p:sldId id="323" r:id="rId32"/>
    <p:sldId id="325" r:id="rId33"/>
    <p:sldId id="326" r:id="rId34"/>
    <p:sldId id="327" r:id="rId35"/>
  </p:sldIdLst>
  <p:sldSz cx="9144000" cy="6858000" type="screen4x3"/>
  <p:notesSz cx="6858000" cy="9144000"/>
  <p:embeddedFontLst>
    <p:embeddedFont>
      <p:font typeface="Verdana" panose="020B0604030504040204"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38" autoAdjust="0"/>
    <p:restoredTop sz="45195" autoAdjust="0"/>
  </p:normalViewPr>
  <p:slideViewPr>
    <p:cSldViewPr>
      <p:cViewPr varScale="1">
        <p:scale>
          <a:sx n="73" d="100"/>
          <a:sy n="73" d="100"/>
        </p:scale>
        <p:origin x="116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2" d="100"/>
          <a:sy n="52" d="100"/>
        </p:scale>
        <p:origin x="286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F1F4AF-2A6D-473B-8492-A233F9C35583}" type="datetimeFigureOut">
              <a:rPr lang="en-US" smtClean="0"/>
              <a:pPr/>
              <a:t>11/22/2019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45DC9-12C6-47C0-89B8-2CD897C188AA}" type="slidenum">
              <a:rPr lang="en-US" smtClean="0"/>
              <a:pPr/>
              <a:t>‹Nº›</a:t>
            </a:fld>
            <a:endParaRPr lang="en-US"/>
          </a:p>
        </p:txBody>
      </p:sp>
    </p:spTree>
    <p:extLst>
      <p:ext uri="{BB962C8B-B14F-4D97-AF65-F5344CB8AC3E}">
        <p14:creationId xmlns:p14="http://schemas.microsoft.com/office/powerpoint/2010/main" val="28954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3211345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Times New Roman"/>
                <a:cs typeface="Times New Roman"/>
              </a:rPr>
              <a:t>In this module, students learn about the third major part of the MVC programming model: Views. They will use views to create the user interface for their web application. Only when they understand model classes, controllers, and views can they begin to create functional web applications. Therefore, this module should answer many questions that arose in previous modules.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FBD45DC9-12C6-47C0-89B8-2CD897C188AA}" type="slidenum">
              <a:rPr lang="en-US" smtClean="0"/>
              <a:pPr/>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05: Developing ASP.NET MVC 5 Views</a:t>
            </a:r>
          </a:p>
        </p:txBody>
      </p:sp>
    </p:spTree>
    <p:extLst>
      <p:ext uri="{BB962C8B-B14F-4D97-AF65-F5344CB8AC3E}">
        <p14:creationId xmlns:p14="http://schemas.microsoft.com/office/powerpoint/2010/main" val="405743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12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n-US" dirty="0" smtClean="0"/>
              <a:t>CLASE 4</a:t>
            </a:r>
            <a:endParaRPr lang="en-US" dirty="0"/>
          </a:p>
        </p:txBody>
      </p:sp>
      <p:sp>
        <p:nvSpPr>
          <p:cNvPr id="3" name="Text Placeholder 2"/>
          <p:cNvSpPr>
            <a:spLocks noGrp="1"/>
          </p:cNvSpPr>
          <p:nvPr>
            <p:ph type="body" idx="1"/>
          </p:nvPr>
        </p:nvSpPr>
        <p:spPr/>
        <p:txBody>
          <a:bodyPr/>
          <a:lstStyle/>
          <a:p>
            <a:pPr marL="457200" indent="-457200">
              <a:buFont typeface="+mj-lt"/>
              <a:buAutoNum type="arabicPeriod"/>
            </a:pPr>
            <a:r>
              <a:rPr lang="es-ES" sz="2400" b="1" dirty="0" smtClean="0"/>
              <a:t>¿Qué es un repositorio?</a:t>
            </a:r>
          </a:p>
          <a:p>
            <a:pPr marL="457200" indent="-457200">
              <a:buFont typeface="+mj-lt"/>
              <a:buAutoNum type="arabicPeriod"/>
            </a:pPr>
            <a:r>
              <a:rPr lang="es-ES" sz="2400" b="1" dirty="0" smtClean="0"/>
              <a:t>Crear un proyecto de API web</a:t>
            </a:r>
          </a:p>
          <a:p>
            <a:pPr marL="457200" indent="-457200">
              <a:buFont typeface="+mj-lt"/>
              <a:buAutoNum type="arabicPeriod"/>
            </a:pPr>
            <a:r>
              <a:rPr lang="es-ES" sz="2400" b="1" dirty="0" smtClean="0"/>
              <a:t>Agregar un modelo</a:t>
            </a:r>
          </a:p>
          <a:p>
            <a:pPr marL="457200" indent="-457200">
              <a:buFont typeface="+mj-lt"/>
              <a:buAutoNum type="arabicPeriod"/>
            </a:pPr>
            <a:r>
              <a:rPr lang="es-ES" sz="2400" b="1" dirty="0" smtClean="0"/>
              <a:t>Agregar un controlador (Alumnos) y Contexto</a:t>
            </a:r>
          </a:p>
          <a:p>
            <a:pPr marL="457200" indent="-457200">
              <a:buFont typeface="+mj-lt"/>
              <a:buAutoNum type="arabicPeriod"/>
            </a:pPr>
            <a:r>
              <a:rPr lang="es-ES" sz="2400" b="1" dirty="0" smtClean="0"/>
              <a:t>Crear una base de datos usando migraciones</a:t>
            </a:r>
          </a:p>
          <a:p>
            <a:pPr marL="457200" indent="-457200">
              <a:buFont typeface="+mj-lt"/>
              <a:buAutoNum type="arabicPeriod"/>
            </a:pPr>
            <a:r>
              <a:rPr lang="es-ES" sz="2400" b="1" dirty="0" smtClean="0"/>
              <a:t>Implementación del repositorio</a:t>
            </a:r>
          </a:p>
          <a:p>
            <a:pPr marL="457200" indent="-457200">
              <a:buFont typeface="+mj-lt"/>
              <a:buAutoNum type="arabicPeriod"/>
            </a:pPr>
            <a:r>
              <a:rPr lang="es-ES" sz="2400" b="1" dirty="0" smtClean="0"/>
              <a:t>Agregar un controlador base</a:t>
            </a:r>
          </a:p>
          <a:p>
            <a:pPr marL="457200" indent="-457200">
              <a:buFont typeface="+mj-lt"/>
              <a:buAutoNum type="arabicPeriod"/>
            </a:pPr>
            <a:r>
              <a:rPr lang="es-ES" sz="2400" b="1" dirty="0" smtClean="0"/>
              <a:t>Registro del repositorio con el sistema de inyección de dependencias</a:t>
            </a:r>
          </a:p>
          <a:p>
            <a:pPr marL="457200" indent="-457200">
              <a:buFont typeface="+mj-lt"/>
              <a:buAutoNum type="arabicPeriod"/>
            </a:pPr>
            <a:r>
              <a:rPr lang="es-ES" sz="2400" b="1" dirty="0" smtClean="0"/>
              <a:t>Pruebas</a:t>
            </a:r>
          </a:p>
          <a:p>
            <a:pPr marL="457200" indent="-457200">
              <a:buFont typeface="+mj-lt"/>
              <a:buAutoNum type="arabicPeriod"/>
            </a:pPr>
            <a:r>
              <a:rPr lang="es-ES" sz="2400" b="1" dirty="0" smtClean="0"/>
              <a:t>Agregar un nuevo modelo y un controlador</a:t>
            </a: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err="1" smtClean="0"/>
              <a:t>Conclusion</a:t>
            </a:r>
            <a:endParaRPr lang="es-ES" b="1" dirty="0"/>
          </a:p>
        </p:txBody>
      </p:sp>
      <p:sp>
        <p:nvSpPr>
          <p:cNvPr id="3" name="Text Placeholder 2"/>
          <p:cNvSpPr>
            <a:spLocks noGrp="1"/>
          </p:cNvSpPr>
          <p:nvPr>
            <p:ph type="body" idx="1"/>
          </p:nvPr>
        </p:nvSpPr>
        <p:spPr/>
        <p:txBody>
          <a:bodyPr/>
          <a:lstStyle/>
          <a:p>
            <a:r>
              <a:rPr lang="es-ES" sz="3200" b="1" dirty="0" smtClean="0"/>
              <a:t>Con esto conseguimos que nuestro acceso a la DAL sea totalmente independiente de si hoy utilizamos </a:t>
            </a:r>
            <a:r>
              <a:rPr lang="es-ES" sz="3200" b="1" dirty="0" err="1" smtClean="0"/>
              <a:t>Entity</a:t>
            </a:r>
            <a:r>
              <a:rPr lang="es-ES" sz="3200" b="1" dirty="0" smtClean="0"/>
              <a:t> Framework, o en un futuro otro proveedor. </a:t>
            </a:r>
          </a:p>
          <a:p>
            <a:endParaRPr lang="es-ES" sz="3200" b="1" dirty="0" smtClean="0"/>
          </a:p>
          <a:p>
            <a:r>
              <a:rPr lang="es-ES" sz="3200" b="1" dirty="0" smtClean="0"/>
              <a:t>Solo deberemos reescribir nuestro repositorio que además, tiene todas las consultas centralizadas y no dispersas por el código.</a:t>
            </a:r>
            <a:endParaRPr lang="es-ES" sz="32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AR" b="1" dirty="0" smtClean="0"/>
              <a:t>Demo </a:t>
            </a:r>
            <a:r>
              <a:rPr lang="es-AR" b="1" dirty="0" err="1" smtClean="0"/>
              <a:t>EntityFramework</a:t>
            </a:r>
            <a:r>
              <a:rPr lang="es-AR" b="1" dirty="0" smtClean="0"/>
              <a:t> </a:t>
            </a:r>
            <a:r>
              <a:rPr lang="es-AR" b="1" dirty="0" err="1" smtClean="0"/>
              <a:t>core</a:t>
            </a:r>
            <a:r>
              <a:rPr lang="es-AR" b="1" dirty="0" smtClean="0"/>
              <a:t> + </a:t>
            </a:r>
            <a:r>
              <a:rPr lang="es-AR" b="1" dirty="0" err="1" smtClean="0"/>
              <a:t>Patron</a:t>
            </a:r>
            <a:r>
              <a:rPr lang="es-AR" b="1" dirty="0" smtClean="0"/>
              <a:t> de repositorio</a:t>
            </a:r>
            <a:endParaRPr lang="es-ES" b="1" dirty="0" smtClean="0"/>
          </a:p>
        </p:txBody>
      </p:sp>
      <p:sp>
        <p:nvSpPr>
          <p:cNvPr id="3" name="Text Placeholder 2"/>
          <p:cNvSpPr>
            <a:spLocks noGrp="1"/>
          </p:cNvSpPr>
          <p:nvPr>
            <p:ph type="body" idx="1"/>
          </p:nvPr>
        </p:nvSpPr>
        <p:spPr/>
        <p:txBody>
          <a:bodyPr/>
          <a:lstStyle/>
          <a:p>
            <a:pPr>
              <a:buNone/>
            </a:pPr>
            <a:endParaRPr lang="es-AR" sz="2400" b="1" dirty="0" smtClean="0"/>
          </a:p>
          <a:p>
            <a:pPr>
              <a:buNone/>
            </a:pPr>
            <a:endParaRPr lang="es-AR" sz="2400" b="1" dirty="0"/>
          </a:p>
          <a:p>
            <a:pPr>
              <a:buNone/>
            </a:pPr>
            <a:endParaRPr lang="es-AR" sz="2400" b="1" dirty="0" smtClean="0"/>
          </a:p>
          <a:p>
            <a:pPr>
              <a:buNone/>
            </a:pPr>
            <a:endParaRPr lang="es-AR" sz="2400" b="1" dirty="0"/>
          </a:p>
          <a:p>
            <a:pPr>
              <a:buNone/>
            </a:pPr>
            <a:endParaRPr lang="es-AR" sz="2400" b="1" dirty="0" smtClean="0"/>
          </a:p>
          <a:p>
            <a:pPr>
              <a:buNone/>
            </a:pPr>
            <a:r>
              <a:rPr lang="es-AR" sz="2400" b="1" dirty="0" smtClean="0"/>
              <a:t>Abrir </a:t>
            </a:r>
            <a:r>
              <a:rPr lang="es-AR" sz="2400" b="1" dirty="0" err="1" smtClean="0"/>
              <a:t>doc</a:t>
            </a:r>
            <a:r>
              <a:rPr lang="es-AR" sz="2400" b="1" dirty="0" smtClean="0"/>
              <a:t>:</a:t>
            </a:r>
          </a:p>
          <a:p>
            <a:pPr>
              <a:buNone/>
            </a:pPr>
            <a:r>
              <a:rPr lang="en-US" sz="2400" b="1" dirty="0"/>
              <a:t>20486D_MOD07_DEMO</a:t>
            </a:r>
            <a:endParaRPr lang="en-US" sz="2400" b="1" dirty="0"/>
          </a:p>
        </p:txBody>
      </p:sp>
    </p:spTree>
    <p:extLst>
      <p:ext uri="{BB962C8B-B14F-4D97-AF65-F5344CB8AC3E}">
        <p14:creationId xmlns:p14="http://schemas.microsoft.com/office/powerpoint/2010/main" val="2244101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AR" b="1" dirty="0" smtClean="0"/>
              <a:t>1. Patrón de repositorio</a:t>
            </a:r>
            <a:endParaRPr lang="es-ES" b="1" dirty="0" smtClean="0"/>
          </a:p>
        </p:txBody>
      </p:sp>
      <p:sp>
        <p:nvSpPr>
          <p:cNvPr id="3" name="Text Placeholder 2"/>
          <p:cNvSpPr>
            <a:spLocks noGrp="1"/>
          </p:cNvSpPr>
          <p:nvPr>
            <p:ph type="body" idx="1"/>
          </p:nvPr>
        </p:nvSpPr>
        <p:spPr/>
        <p:txBody>
          <a:bodyPr/>
          <a:lstStyle/>
          <a:p>
            <a:r>
              <a:rPr lang="es-ES" sz="2400" b="1" dirty="0" smtClean="0"/>
              <a:t>El patrón repositorio se encarga de separar la lógica mediante la cual se accede a los datos almacenados para ser mapeados al modelo de mi negocio o dominio de aplicación, realizar las consultas a la base de datos o impactar nuestra entidad del modelo al origen de datos utilizado. </a:t>
            </a:r>
          </a:p>
          <a:p>
            <a:r>
              <a:rPr lang="es-ES" sz="2400" b="1" dirty="0" smtClean="0"/>
              <a:t>En este sentido nos permite que la capa de negocio sea agnóstica en cierta forma de la tecnología de almacenamiento que se utilice.</a:t>
            </a:r>
          </a:p>
          <a:p>
            <a:r>
              <a:rPr lang="es-ES" sz="2400" b="1" dirty="0" smtClean="0"/>
              <a:t>Esto no quiere decir que cada vez que cambio la tecnología de almacenamiento no debo tocar mi repositorio, pero la lógica de negocios no debería tener que modificarse.</a:t>
            </a:r>
          </a:p>
          <a:p>
            <a:pPr>
              <a:buNone/>
            </a:pP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AR" sz="2400" b="1" dirty="0" smtClean="0"/>
              <a:t>1. Patrón de repositorio con inyección de dependencia</a:t>
            </a:r>
            <a:endParaRPr lang="es-ES" sz="2400" b="1" dirty="0" smtClean="0"/>
          </a:p>
        </p:txBody>
      </p:sp>
      <p:sp>
        <p:nvSpPr>
          <p:cNvPr id="3" name="Text Placeholder 2"/>
          <p:cNvSpPr>
            <a:spLocks noGrp="1"/>
          </p:cNvSpPr>
          <p:nvPr>
            <p:ph type="body" idx="1"/>
          </p:nvPr>
        </p:nvSpPr>
        <p:spPr/>
        <p:txBody>
          <a:bodyPr/>
          <a:lstStyle/>
          <a:p>
            <a:r>
              <a:rPr lang="es-ES" sz="2400" dirty="0" smtClean="0"/>
              <a:t>Entre todas las opciones existentes de ORM y de diferentes gestores de bases de datos, viene siendo aún más importante ir creando una capa entre la lógica de la aplicación y la base de datos. Para ello, se suelen utilizar el patrón de </a:t>
            </a:r>
            <a:r>
              <a:rPr lang="es-ES" sz="2400" b="1" dirty="0" smtClean="0">
                <a:solidFill>
                  <a:srgbClr val="FF0000"/>
                </a:solidFill>
              </a:rPr>
              <a:t>repositorios genéricos</a:t>
            </a:r>
            <a:r>
              <a:rPr lang="es-ES" sz="2400" dirty="0" smtClean="0"/>
              <a:t>, con unas cuantas funciones. Estas se mantienen igual, y lo que cambian son sus implementaciones.</a:t>
            </a:r>
          </a:p>
          <a:p>
            <a:endParaRPr lang="es-ES" sz="2400" dirty="0" smtClean="0"/>
          </a:p>
          <a:p>
            <a:r>
              <a:rPr lang="es-ES" sz="2400" dirty="0" smtClean="0"/>
              <a:t>Con .NET </a:t>
            </a:r>
            <a:r>
              <a:rPr lang="es-ES" sz="2400" dirty="0" err="1" smtClean="0"/>
              <a:t>Core</a:t>
            </a:r>
            <a:r>
              <a:rPr lang="es-ES" sz="2400" dirty="0" smtClean="0"/>
              <a:t>, la situación podemos “inyectar” el repositorio encargado. La clase (o un controlador) desconoce quien la implementa, simplemente la usa. </a:t>
            </a:r>
          </a:p>
          <a:p>
            <a:pPr>
              <a:buNone/>
            </a:pP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AR" b="1" dirty="0" smtClean="0"/>
              <a:t>2. </a:t>
            </a:r>
            <a:r>
              <a:rPr lang="es-ES" b="1" dirty="0" smtClean="0"/>
              <a:t>Crear un proyecto de API web</a:t>
            </a:r>
          </a:p>
        </p:txBody>
      </p:sp>
      <p:sp>
        <p:nvSpPr>
          <p:cNvPr id="3" name="Text Placeholder 2"/>
          <p:cNvSpPr>
            <a:spLocks noGrp="1"/>
          </p:cNvSpPr>
          <p:nvPr>
            <p:ph type="body" idx="1"/>
          </p:nvPr>
        </p:nvSpPr>
        <p:spPr/>
        <p:txBody>
          <a:bodyPr/>
          <a:lstStyle/>
          <a:p>
            <a:pPr>
              <a:buNone/>
            </a:pPr>
            <a:endParaRPr lang="es-ES" sz="2400" dirty="0" smtClean="0"/>
          </a:p>
          <a:p>
            <a:pPr>
              <a:buNone/>
            </a:pPr>
            <a:endParaRPr lang="en-US" sz="2400" b="1" dirty="0"/>
          </a:p>
        </p:txBody>
      </p:sp>
      <p:pic>
        <p:nvPicPr>
          <p:cNvPr id="1026" name="Picture 2"/>
          <p:cNvPicPr>
            <a:picLocks noChangeAspect="1" noChangeArrowheads="1"/>
          </p:cNvPicPr>
          <p:nvPr/>
        </p:nvPicPr>
        <p:blipFill>
          <a:blip r:embed="rId3"/>
          <a:srcRect/>
          <a:stretch>
            <a:fillRect/>
          </a:stretch>
        </p:blipFill>
        <p:spPr bwMode="auto">
          <a:xfrm>
            <a:off x="1500166" y="1071546"/>
            <a:ext cx="6096000" cy="2581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928926" y="4143380"/>
            <a:ext cx="2238375" cy="1209675"/>
          </a:xfrm>
          <a:prstGeom prst="rect">
            <a:avLst/>
          </a:prstGeom>
          <a:noFill/>
          <a:ln w="9525">
            <a:noFill/>
            <a:miter lim="800000"/>
            <a:headEnd/>
            <a:tailEnd/>
          </a:ln>
          <a:effectLst/>
        </p:spPr>
      </p:pic>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Instalar EF </a:t>
            </a:r>
            <a:r>
              <a:rPr lang="es-ES" b="1" dirty="0" err="1" smtClean="0"/>
              <a:t>Core</a:t>
            </a:r>
            <a:endParaRPr lang="es-ES" b="1" dirty="0" smtClean="0"/>
          </a:p>
        </p:txBody>
      </p:sp>
      <p:sp>
        <p:nvSpPr>
          <p:cNvPr id="3" name="Text Placeholder 2"/>
          <p:cNvSpPr>
            <a:spLocks noGrp="1"/>
          </p:cNvSpPr>
          <p:nvPr>
            <p:ph type="body" idx="1"/>
          </p:nvPr>
        </p:nvSpPr>
        <p:spPr/>
        <p:txBody>
          <a:bodyPr/>
          <a:lstStyle/>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r>
              <a:rPr lang="en-US" sz="2400" b="1" dirty="0" err="1" smtClean="0"/>
              <a:t>EntityFrameworkCore</a:t>
            </a: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AR" b="1" dirty="0" smtClean="0"/>
              <a:t>3. </a:t>
            </a:r>
            <a:r>
              <a:rPr lang="es-ES" b="1" dirty="0" smtClean="0"/>
              <a:t>Agregar Modelo</a:t>
            </a:r>
          </a:p>
        </p:txBody>
      </p:sp>
      <p:sp>
        <p:nvSpPr>
          <p:cNvPr id="3" name="Text Placeholder 2"/>
          <p:cNvSpPr>
            <a:spLocks noGrp="1"/>
          </p:cNvSpPr>
          <p:nvPr>
            <p:ph type="body" idx="1"/>
          </p:nvPr>
        </p:nvSpPr>
        <p:spPr/>
        <p:txBody>
          <a:bodyPr/>
          <a:lstStyle/>
          <a:p>
            <a:pPr>
              <a:buNone/>
            </a:pPr>
            <a:r>
              <a:rPr lang="es-ES" sz="2400" dirty="0" smtClean="0"/>
              <a:t>Agregar Carpeta </a:t>
            </a:r>
            <a:r>
              <a:rPr lang="es-ES" sz="2400" dirty="0" smtClean="0">
                <a:solidFill>
                  <a:srgbClr val="FF0000"/>
                </a:solidFill>
              </a:rPr>
              <a:t>Data</a:t>
            </a:r>
          </a:p>
          <a:p>
            <a:pPr>
              <a:buNone/>
            </a:pPr>
            <a:r>
              <a:rPr lang="es-ES" sz="2400" dirty="0" smtClean="0"/>
              <a:t>Dentro de esa carpeta Agregar Interfaz </a:t>
            </a:r>
            <a:r>
              <a:rPr lang="es-ES" sz="2400" dirty="0" err="1" smtClean="0"/>
              <a:t>IEntity</a:t>
            </a:r>
            <a:endParaRPr lang="es-ES" sz="2400" dirty="0" smtClean="0"/>
          </a:p>
          <a:p>
            <a:pPr>
              <a:buNone/>
            </a:pPr>
            <a:r>
              <a:rPr lang="en-US" sz="2400" dirty="0" smtClean="0"/>
              <a:t>		</a:t>
            </a:r>
          </a:p>
          <a:p>
            <a:pPr>
              <a:buNone/>
            </a:pPr>
            <a:r>
              <a:rPr lang="en-US" sz="2400" dirty="0" smtClean="0"/>
              <a:t>	</a:t>
            </a:r>
          </a:p>
          <a:p>
            <a:pPr>
              <a:buNone/>
            </a:pPr>
            <a:r>
              <a:rPr lang="en-US" sz="2400" dirty="0" smtClean="0"/>
              <a:t>		</a:t>
            </a:r>
            <a:r>
              <a:rPr lang="en-US" sz="2400" dirty="0" smtClean="0">
                <a:solidFill>
                  <a:srgbClr val="FF0000"/>
                </a:solidFill>
              </a:rPr>
              <a:t>public interface </a:t>
            </a:r>
            <a:r>
              <a:rPr lang="en-US" sz="2400" dirty="0" err="1" smtClean="0">
                <a:solidFill>
                  <a:srgbClr val="FF0000"/>
                </a:solidFill>
              </a:rPr>
              <a:t>IEntity</a:t>
            </a:r>
            <a:r>
              <a:rPr lang="en-US" sz="2400" dirty="0" smtClean="0">
                <a:solidFill>
                  <a:srgbClr val="FF0000"/>
                </a:solidFill>
              </a:rPr>
              <a:t> </a:t>
            </a:r>
          </a:p>
          <a:p>
            <a:pPr>
              <a:buNone/>
            </a:pPr>
            <a:r>
              <a:rPr lang="en-US" sz="2400" dirty="0" smtClean="0">
                <a:solidFill>
                  <a:srgbClr val="FF0000"/>
                </a:solidFill>
              </a:rPr>
              <a:t>		{ </a:t>
            </a:r>
          </a:p>
          <a:p>
            <a:pPr>
              <a:buNone/>
            </a:pP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ID { get; set; }</a:t>
            </a:r>
          </a:p>
          <a:p>
            <a:pPr>
              <a:buNone/>
            </a:pPr>
            <a:r>
              <a:rPr lang="en-US" sz="2400" dirty="0" smtClean="0">
                <a:solidFill>
                  <a:srgbClr val="FF0000"/>
                </a:solidFill>
              </a:rPr>
              <a:t>		 }</a:t>
            </a:r>
            <a:r>
              <a:rPr lang="es-ES" sz="2400" dirty="0" smtClean="0">
                <a:solidFill>
                  <a:srgbClr val="FF0000"/>
                </a:solidFill>
              </a:rPr>
              <a:t> </a:t>
            </a:r>
          </a:p>
          <a:p>
            <a:pPr>
              <a:buNone/>
            </a:pP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AR" b="1" dirty="0" smtClean="0"/>
              <a:t>3. </a:t>
            </a:r>
            <a:r>
              <a:rPr lang="es-ES" b="1" dirty="0" smtClean="0"/>
              <a:t>Agregar Modelo</a:t>
            </a:r>
          </a:p>
        </p:txBody>
      </p:sp>
      <p:sp>
        <p:nvSpPr>
          <p:cNvPr id="3" name="Text Placeholder 2"/>
          <p:cNvSpPr>
            <a:spLocks noGrp="1"/>
          </p:cNvSpPr>
          <p:nvPr>
            <p:ph type="body" idx="1"/>
          </p:nvPr>
        </p:nvSpPr>
        <p:spPr/>
        <p:txBody>
          <a:bodyPr/>
          <a:lstStyle/>
          <a:p>
            <a:pPr>
              <a:buNone/>
            </a:pPr>
            <a:r>
              <a:rPr lang="es-ES" sz="2400" dirty="0" smtClean="0"/>
              <a:t>Agregar Carpeta </a:t>
            </a:r>
            <a:r>
              <a:rPr lang="es-ES" sz="2400" dirty="0" err="1" smtClean="0">
                <a:solidFill>
                  <a:srgbClr val="FF0000"/>
                </a:solidFill>
              </a:rPr>
              <a:t>Models</a:t>
            </a:r>
            <a:r>
              <a:rPr lang="es-ES" sz="2400" dirty="0" smtClean="0"/>
              <a:t> </a:t>
            </a:r>
          </a:p>
          <a:p>
            <a:pPr>
              <a:buNone/>
            </a:pPr>
            <a:endParaRPr lang="es-ES" sz="2400" dirty="0" smtClean="0"/>
          </a:p>
          <a:p>
            <a:pPr>
              <a:buNone/>
            </a:pPr>
            <a:r>
              <a:rPr lang="es-ES" sz="2400" dirty="0" smtClean="0"/>
              <a:t>Agregar Clase Alumno</a:t>
            </a:r>
          </a:p>
          <a:p>
            <a:pPr lvl="1">
              <a:buNone/>
            </a:pPr>
            <a:endParaRPr lang="es-ES" sz="1600" b="1" dirty="0" smtClean="0"/>
          </a:p>
          <a:p>
            <a:pPr lvl="1">
              <a:buNone/>
            </a:pPr>
            <a:r>
              <a:rPr lang="es-ES" sz="1600" b="1" dirty="0" err="1" smtClean="0"/>
              <a:t>namespace</a:t>
            </a:r>
            <a:r>
              <a:rPr lang="es-ES" sz="1600" b="1" dirty="0" smtClean="0"/>
              <a:t> Clase4.Models</a:t>
            </a:r>
          </a:p>
          <a:p>
            <a:pPr lvl="1">
              <a:buNone/>
            </a:pPr>
            <a:r>
              <a:rPr lang="es-ES" sz="1600" b="1" dirty="0" smtClean="0"/>
              <a:t>{</a:t>
            </a:r>
          </a:p>
          <a:p>
            <a:pPr lvl="1">
              <a:buNone/>
            </a:pPr>
            <a:r>
              <a:rPr lang="es-ES" sz="1600" b="1" dirty="0" smtClean="0"/>
              <a:t>    </a:t>
            </a:r>
            <a:r>
              <a:rPr lang="es-ES" sz="1600" b="1" dirty="0" err="1" smtClean="0"/>
              <a:t>public</a:t>
            </a:r>
            <a:r>
              <a:rPr lang="es-ES" sz="1600" b="1" dirty="0" smtClean="0"/>
              <a:t> </a:t>
            </a:r>
            <a:r>
              <a:rPr lang="es-ES" sz="1600" b="1" dirty="0" err="1" smtClean="0"/>
              <a:t>class</a:t>
            </a:r>
            <a:r>
              <a:rPr lang="es-ES" sz="1600" b="1" dirty="0" smtClean="0"/>
              <a:t> </a:t>
            </a:r>
            <a:r>
              <a:rPr lang="es-ES" sz="1600" b="1" dirty="0" err="1" smtClean="0"/>
              <a:t>Alumno:IEntity</a:t>
            </a:r>
            <a:endParaRPr lang="es-ES" sz="1600" b="1" dirty="0" smtClean="0"/>
          </a:p>
          <a:p>
            <a:pPr lvl="1">
              <a:buNone/>
            </a:pPr>
            <a:r>
              <a:rPr lang="es-ES" sz="1600" b="1" dirty="0" smtClean="0"/>
              <a:t>    {</a:t>
            </a:r>
          </a:p>
          <a:p>
            <a:pPr lvl="1">
              <a:buNone/>
            </a:pPr>
            <a:r>
              <a:rPr lang="en-US" sz="1600" b="1" dirty="0" smtClean="0"/>
              <a:t>        public </a:t>
            </a:r>
            <a:r>
              <a:rPr lang="en-US" sz="1600" b="1" dirty="0" err="1" smtClean="0"/>
              <a:t>int</a:t>
            </a:r>
            <a:r>
              <a:rPr lang="en-US" sz="1600" b="1" dirty="0" smtClean="0"/>
              <a:t> ID { get; set; }</a:t>
            </a:r>
          </a:p>
          <a:p>
            <a:pPr lvl="1">
              <a:buNone/>
            </a:pPr>
            <a:r>
              <a:rPr lang="en-US" sz="1600" b="1" dirty="0" smtClean="0"/>
              <a:t>        public string </a:t>
            </a:r>
            <a:r>
              <a:rPr lang="en-US" sz="1600" b="1" dirty="0" err="1" smtClean="0"/>
              <a:t>Apellido</a:t>
            </a:r>
            <a:r>
              <a:rPr lang="en-US" sz="1600" b="1" dirty="0" smtClean="0"/>
              <a:t> { get; set; }</a:t>
            </a:r>
          </a:p>
          <a:p>
            <a:pPr lvl="1">
              <a:buNone/>
            </a:pPr>
            <a:r>
              <a:rPr lang="en-US" sz="1600" b="1" dirty="0" smtClean="0"/>
              <a:t>        public string </a:t>
            </a:r>
            <a:r>
              <a:rPr lang="en-US" sz="1600" b="1" dirty="0" err="1" smtClean="0"/>
              <a:t>Nombre</a:t>
            </a:r>
            <a:r>
              <a:rPr lang="en-US" sz="1600" b="1" dirty="0" smtClean="0"/>
              <a:t> { get; set; }</a:t>
            </a:r>
          </a:p>
          <a:p>
            <a:pPr lvl="1">
              <a:buNone/>
            </a:pPr>
            <a:r>
              <a:rPr lang="en-US" sz="1600" b="1" dirty="0" smtClean="0"/>
              <a:t>        public string Email { get; set; }</a:t>
            </a:r>
          </a:p>
          <a:p>
            <a:pPr lvl="1">
              <a:buNone/>
            </a:pPr>
            <a:r>
              <a:rPr lang="es-ES" sz="1600" b="1" dirty="0" smtClean="0"/>
              <a:t>    }</a:t>
            </a:r>
          </a:p>
          <a:p>
            <a:pPr lvl="1">
              <a:buNone/>
            </a:pPr>
            <a:r>
              <a:rPr lang="es-ES" sz="1600" b="1" dirty="0" smtClean="0"/>
              <a:t>}</a:t>
            </a:r>
          </a:p>
          <a:p>
            <a:pPr lvl="1">
              <a:buNone/>
            </a:pPr>
            <a:r>
              <a:rPr lang="es-ES" sz="1600" b="1" dirty="0" smtClean="0"/>
              <a:t>Compilar</a:t>
            </a:r>
          </a:p>
          <a:p>
            <a:pPr lvl="1">
              <a:buNone/>
            </a:pPr>
            <a:endParaRPr lang="es-ES" sz="1600" b="1" dirty="0" smtClean="0"/>
          </a:p>
          <a:p>
            <a:pPr>
              <a:buNone/>
            </a:pP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4. Agregar un controlador (Alumnos)</a:t>
            </a:r>
          </a:p>
        </p:txBody>
      </p:sp>
      <p:pic>
        <p:nvPicPr>
          <p:cNvPr id="2050" name="Picture 2"/>
          <p:cNvPicPr>
            <a:picLocks noChangeAspect="1" noChangeArrowheads="1"/>
          </p:cNvPicPr>
          <p:nvPr/>
        </p:nvPicPr>
        <p:blipFill>
          <a:blip r:embed="rId3"/>
          <a:srcRect/>
          <a:stretch>
            <a:fillRect/>
          </a:stretch>
        </p:blipFill>
        <p:spPr bwMode="auto">
          <a:xfrm>
            <a:off x="0" y="1142984"/>
            <a:ext cx="6454395" cy="1819282"/>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57158" y="3071810"/>
            <a:ext cx="5581650" cy="1143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2928926" y="4572008"/>
            <a:ext cx="5581650" cy="1981200"/>
          </a:xfrm>
          <a:prstGeom prst="rect">
            <a:avLst/>
          </a:prstGeom>
          <a:noFill/>
          <a:ln w="9525">
            <a:noFill/>
            <a:miter lim="800000"/>
            <a:headEnd/>
            <a:tailEnd/>
          </a:ln>
          <a:effectLst/>
        </p:spPr>
      </p:pic>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4. Agregar un controlador (Alumnos)</a:t>
            </a:r>
          </a:p>
        </p:txBody>
      </p:sp>
      <p:sp>
        <p:nvSpPr>
          <p:cNvPr id="3" name="Text Placeholder 2"/>
          <p:cNvSpPr>
            <a:spLocks noGrp="1"/>
          </p:cNvSpPr>
          <p:nvPr>
            <p:ph type="body" idx="1"/>
          </p:nvPr>
        </p:nvSpPr>
        <p:spPr>
          <a:xfrm>
            <a:off x="458788" y="1021214"/>
            <a:ext cx="8119156" cy="5408181"/>
          </a:xfrm>
        </p:spPr>
        <p:txBody>
          <a:bodyPr/>
          <a:lstStyle/>
          <a:p>
            <a:r>
              <a:rPr lang="es-ES" sz="2400" dirty="0" smtClean="0"/>
              <a:t>Ver </a:t>
            </a:r>
            <a:r>
              <a:rPr lang="es-ES" sz="2400" dirty="0" err="1" smtClean="0"/>
              <a:t>Codigo</a:t>
            </a:r>
            <a:r>
              <a:rPr lang="es-ES" sz="2400" dirty="0" smtClean="0"/>
              <a:t> Generado</a:t>
            </a:r>
          </a:p>
          <a:p>
            <a:pPr>
              <a:buNone/>
            </a:pPr>
            <a:r>
              <a:rPr lang="es-ES" sz="2400" dirty="0" err="1" smtClean="0"/>
              <a:t>Metodos</a:t>
            </a:r>
            <a:r>
              <a:rPr lang="es-ES" sz="2400" dirty="0" smtClean="0"/>
              <a:t> </a:t>
            </a:r>
            <a:r>
              <a:rPr lang="es-ES" sz="2400" dirty="0" err="1" smtClean="0"/>
              <a:t>Asincronicos</a:t>
            </a:r>
            <a:r>
              <a:rPr lang="es-ES" sz="2400" dirty="0" smtClean="0"/>
              <a:t>:</a:t>
            </a:r>
          </a:p>
          <a:p>
            <a:pPr>
              <a:buNone/>
            </a:pPr>
            <a:r>
              <a:rPr lang="es-ES" sz="2400" dirty="0" smtClean="0"/>
              <a:t>	</a:t>
            </a:r>
            <a:r>
              <a:rPr lang="es-ES" sz="1800" b="1" dirty="0" err="1" smtClean="0"/>
              <a:t>HttpGet</a:t>
            </a:r>
            <a:endParaRPr lang="es-ES" sz="1800" b="1" dirty="0" smtClean="0"/>
          </a:p>
          <a:p>
            <a:pPr>
              <a:buNone/>
            </a:pPr>
            <a:r>
              <a:rPr lang="es-ES" sz="1800" b="1" dirty="0" smtClean="0"/>
              <a:t>	</a:t>
            </a:r>
            <a:r>
              <a:rPr lang="es-ES" sz="1800" b="1" dirty="0" err="1" smtClean="0"/>
              <a:t>HttpPost</a:t>
            </a:r>
            <a:endParaRPr lang="es-ES" sz="1800" b="1" dirty="0" smtClean="0"/>
          </a:p>
          <a:p>
            <a:pPr>
              <a:buNone/>
            </a:pPr>
            <a:r>
              <a:rPr lang="es-ES" sz="1800" b="1" dirty="0" smtClean="0"/>
              <a:t>	</a:t>
            </a:r>
            <a:r>
              <a:rPr lang="es-ES" sz="1800" b="1" dirty="0" err="1" smtClean="0"/>
              <a:t>HttpPut</a:t>
            </a:r>
            <a:endParaRPr lang="es-ES" sz="1800" b="1" dirty="0" smtClean="0"/>
          </a:p>
          <a:p>
            <a:pPr>
              <a:buNone/>
            </a:pPr>
            <a:r>
              <a:rPr lang="es-ES" sz="1800" b="1" dirty="0" smtClean="0"/>
              <a:t>	</a:t>
            </a:r>
            <a:r>
              <a:rPr lang="es-ES" sz="1800" b="1" dirty="0" err="1" smtClean="0"/>
              <a:t>HttpDelete</a:t>
            </a:r>
            <a:endParaRPr lang="es-ES" sz="1800" b="1" dirty="0" smtClean="0"/>
          </a:p>
          <a:p>
            <a:pPr>
              <a:buNone/>
            </a:pPr>
            <a:r>
              <a:rPr lang="es-ES" sz="1800" b="1" dirty="0" smtClean="0"/>
              <a:t>Y la clase del contexto:</a:t>
            </a:r>
          </a:p>
          <a:p>
            <a:pPr>
              <a:buNone/>
            </a:pPr>
            <a:r>
              <a:rPr lang="es-ES" sz="1400" dirty="0" err="1" smtClean="0"/>
              <a:t>public</a:t>
            </a:r>
            <a:r>
              <a:rPr lang="es-ES" sz="1400" dirty="0" smtClean="0"/>
              <a:t> </a:t>
            </a:r>
            <a:r>
              <a:rPr lang="es-ES" sz="1400" dirty="0" err="1" smtClean="0"/>
              <a:t>class</a:t>
            </a:r>
            <a:r>
              <a:rPr lang="es-ES" sz="1400" dirty="0" smtClean="0"/>
              <a:t> </a:t>
            </a:r>
            <a:r>
              <a:rPr lang="es-ES" sz="1400" dirty="0" err="1" smtClean="0"/>
              <a:t>MiContext</a:t>
            </a:r>
            <a:r>
              <a:rPr lang="es-ES" sz="1400" dirty="0" smtClean="0"/>
              <a:t> : </a:t>
            </a:r>
            <a:r>
              <a:rPr lang="es-ES" sz="1400" dirty="0" err="1" smtClean="0"/>
              <a:t>DbContext</a:t>
            </a:r>
            <a:endParaRPr lang="es-ES" sz="1400" dirty="0" smtClean="0"/>
          </a:p>
          <a:p>
            <a:pPr>
              <a:buNone/>
            </a:pPr>
            <a:r>
              <a:rPr lang="es-ES" sz="1400" dirty="0" smtClean="0"/>
              <a:t>    {</a:t>
            </a:r>
          </a:p>
          <a:p>
            <a:pPr>
              <a:buNone/>
            </a:pPr>
            <a:r>
              <a:rPr lang="es-ES" sz="1400" dirty="0" smtClean="0"/>
              <a:t>        </a:t>
            </a:r>
            <a:r>
              <a:rPr lang="es-ES" sz="1400" dirty="0" err="1" smtClean="0"/>
              <a:t>public</a:t>
            </a:r>
            <a:r>
              <a:rPr lang="es-ES" sz="1400" dirty="0" smtClean="0"/>
              <a:t> </a:t>
            </a:r>
            <a:r>
              <a:rPr lang="es-ES" sz="1400" dirty="0" err="1" smtClean="0"/>
              <a:t>MiContext</a:t>
            </a:r>
            <a:r>
              <a:rPr lang="es-ES" sz="1400" dirty="0" smtClean="0"/>
              <a:t> (</a:t>
            </a:r>
            <a:r>
              <a:rPr lang="es-ES" sz="1400" dirty="0" err="1" smtClean="0"/>
              <a:t>DbContextOptions</a:t>
            </a:r>
            <a:r>
              <a:rPr lang="es-ES" sz="1400" dirty="0" smtClean="0"/>
              <a:t>&lt;</a:t>
            </a:r>
            <a:r>
              <a:rPr lang="es-ES" sz="1400" dirty="0" err="1" smtClean="0"/>
              <a:t>MiContext</a:t>
            </a:r>
            <a:r>
              <a:rPr lang="es-ES" sz="1400" dirty="0" smtClean="0"/>
              <a:t>&gt; </a:t>
            </a:r>
            <a:r>
              <a:rPr lang="es-ES" sz="1400" dirty="0" err="1" smtClean="0"/>
              <a:t>options</a:t>
            </a:r>
            <a:r>
              <a:rPr lang="es-ES" sz="1400" dirty="0" smtClean="0"/>
              <a:t>)</a:t>
            </a:r>
          </a:p>
          <a:p>
            <a:pPr>
              <a:buNone/>
            </a:pPr>
            <a:r>
              <a:rPr lang="es-ES" sz="1400" dirty="0" smtClean="0"/>
              <a:t>            : base(</a:t>
            </a:r>
            <a:r>
              <a:rPr lang="es-ES" sz="1400" dirty="0" err="1" smtClean="0"/>
              <a:t>options</a:t>
            </a:r>
            <a:r>
              <a:rPr lang="es-ES" sz="1400" dirty="0" smtClean="0"/>
              <a:t>)</a:t>
            </a:r>
          </a:p>
          <a:p>
            <a:pPr>
              <a:buNone/>
            </a:pPr>
            <a:r>
              <a:rPr lang="es-ES" sz="1400" dirty="0" smtClean="0"/>
              <a:t>        {</a:t>
            </a:r>
          </a:p>
          <a:p>
            <a:pPr>
              <a:buNone/>
            </a:pPr>
            <a:r>
              <a:rPr lang="es-ES" sz="1400" dirty="0" smtClean="0"/>
              <a:t>        }</a:t>
            </a:r>
          </a:p>
          <a:p>
            <a:pPr>
              <a:buNone/>
            </a:pPr>
            <a:endParaRPr lang="es-ES" sz="1400" dirty="0" smtClean="0"/>
          </a:p>
          <a:p>
            <a:pPr>
              <a:buNone/>
            </a:pPr>
            <a:r>
              <a:rPr lang="en-US" sz="1400" dirty="0" smtClean="0"/>
              <a:t>        public </a:t>
            </a:r>
            <a:r>
              <a:rPr lang="en-US" sz="1400" dirty="0" err="1" smtClean="0"/>
              <a:t>DbSet</a:t>
            </a:r>
            <a:r>
              <a:rPr lang="en-US" sz="1400" dirty="0" smtClean="0"/>
              <a:t>&lt;Clase4.Models.Alumno&gt; </a:t>
            </a:r>
            <a:r>
              <a:rPr lang="en-US" sz="1400" dirty="0" err="1" smtClean="0"/>
              <a:t>Alumno</a:t>
            </a:r>
            <a:r>
              <a:rPr lang="en-US" sz="1400" dirty="0" smtClean="0"/>
              <a:t> { get; set; }</a:t>
            </a:r>
          </a:p>
          <a:p>
            <a:pPr>
              <a:buNone/>
            </a:pPr>
            <a:r>
              <a:rPr lang="es-ES" sz="1400" dirty="0" smtClean="0"/>
              <a:t>    }</a:t>
            </a:r>
            <a:endParaRPr lang="es-ES" sz="1400" b="1" dirty="0" smtClean="0"/>
          </a:p>
          <a:p>
            <a:pPr>
              <a:buNone/>
            </a:pPr>
            <a:endParaRPr lang="es-ES" sz="1800" b="1" dirty="0" smtClean="0"/>
          </a:p>
          <a:p>
            <a:pPr>
              <a:buNone/>
            </a:pPr>
            <a:endParaRPr lang="es-ES" sz="2400" dirty="0" smtClean="0"/>
          </a:p>
          <a:p>
            <a:pPr>
              <a:buNone/>
            </a:pP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¿Qué es un patrón de repositorio?</a:t>
            </a:r>
            <a:endParaRPr lang="es-ES" b="1" dirty="0"/>
          </a:p>
        </p:txBody>
      </p:sp>
      <p:sp>
        <p:nvSpPr>
          <p:cNvPr id="3" name="Text Placeholder 2"/>
          <p:cNvSpPr>
            <a:spLocks noGrp="1"/>
          </p:cNvSpPr>
          <p:nvPr>
            <p:ph type="body" idx="1"/>
          </p:nvPr>
        </p:nvSpPr>
        <p:spPr>
          <a:xfrm>
            <a:off x="458788" y="1643049"/>
            <a:ext cx="8119156" cy="4525521"/>
          </a:xfrm>
        </p:spPr>
        <p:txBody>
          <a:bodyPr/>
          <a:lstStyle/>
          <a:p>
            <a:r>
              <a:rPr lang="es-ES" sz="3600" dirty="0" smtClean="0"/>
              <a:t>Es un patrón que nos permite diseñar una capa de abstracción dentro de </a:t>
            </a:r>
            <a:r>
              <a:rPr lang="es-ES" sz="3600" b="1" dirty="0" smtClean="0"/>
              <a:t>nuestro sitio web, micro servicio, servicio</a:t>
            </a:r>
            <a:r>
              <a:rPr lang="es-ES" sz="3600" dirty="0" smtClean="0"/>
              <a:t>, </a:t>
            </a:r>
            <a:r>
              <a:rPr lang="es-ES" sz="3600" dirty="0" err="1" smtClean="0"/>
              <a:t>etc</a:t>
            </a:r>
            <a:r>
              <a:rPr lang="es-ES" sz="3600" dirty="0" smtClean="0"/>
              <a:t> para separar el </a:t>
            </a:r>
            <a:r>
              <a:rPr lang="es-ES" sz="3600" b="1" dirty="0" smtClean="0"/>
              <a:t>código que gestiona la lógica de negocio de la capa de acceso a datos </a:t>
            </a:r>
            <a:r>
              <a:rPr lang="es-ES" sz="3600" dirty="0" smtClean="0"/>
              <a:t>o DAL.</a:t>
            </a:r>
            <a:endParaRPr lang="en-US" sz="36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Modificar Cadena de conexión en </a:t>
            </a:r>
            <a:r>
              <a:rPr lang="es-ES" b="1" dirty="0" err="1" smtClean="0"/>
              <a:t>configuracion</a:t>
            </a:r>
            <a:endParaRPr lang="es-ES" b="1" dirty="0" smtClean="0"/>
          </a:p>
        </p:txBody>
      </p:sp>
      <p:sp>
        <p:nvSpPr>
          <p:cNvPr id="3" name="Text Placeholder 2"/>
          <p:cNvSpPr>
            <a:spLocks noGrp="1"/>
          </p:cNvSpPr>
          <p:nvPr>
            <p:ph type="body" idx="1"/>
          </p:nvPr>
        </p:nvSpPr>
        <p:spPr/>
        <p:txBody>
          <a:bodyPr/>
          <a:lstStyle/>
          <a:p>
            <a:pPr>
              <a:buNone/>
            </a:pPr>
            <a:r>
              <a:rPr lang="es-ES" sz="2400" dirty="0" smtClean="0"/>
              <a:t>Archivo: </a:t>
            </a:r>
            <a:r>
              <a:rPr lang="es-ES" sz="2400" dirty="0" err="1" smtClean="0">
                <a:solidFill>
                  <a:srgbClr val="FF0000"/>
                </a:solidFill>
              </a:rPr>
              <a:t>appsettings.json</a:t>
            </a:r>
            <a:endParaRPr lang="es-ES" sz="2400" dirty="0" smtClean="0">
              <a:solidFill>
                <a:srgbClr val="FF0000"/>
              </a:solidFill>
            </a:endParaRPr>
          </a:p>
          <a:p>
            <a:pPr>
              <a:buNone/>
            </a:pPr>
            <a:r>
              <a:rPr lang="es-ES" sz="2000" dirty="0" smtClean="0"/>
              <a:t>{</a:t>
            </a:r>
          </a:p>
          <a:p>
            <a:pPr>
              <a:buNone/>
            </a:pPr>
            <a:r>
              <a:rPr lang="es-ES" sz="2000" dirty="0" smtClean="0"/>
              <a:t>  "</a:t>
            </a:r>
            <a:r>
              <a:rPr lang="es-ES" sz="2000" dirty="0" err="1" smtClean="0"/>
              <a:t>Logging</a:t>
            </a:r>
            <a:r>
              <a:rPr lang="es-ES" sz="2000" dirty="0" smtClean="0"/>
              <a:t>": {</a:t>
            </a:r>
          </a:p>
          <a:p>
            <a:pPr>
              <a:buNone/>
            </a:pPr>
            <a:r>
              <a:rPr lang="es-ES" sz="2000" dirty="0" smtClean="0"/>
              <a:t>    "</a:t>
            </a:r>
            <a:r>
              <a:rPr lang="es-ES" sz="2000" dirty="0" err="1" smtClean="0"/>
              <a:t>LogLevel</a:t>
            </a:r>
            <a:r>
              <a:rPr lang="es-ES" sz="2000" dirty="0" smtClean="0"/>
              <a:t>": {</a:t>
            </a:r>
          </a:p>
          <a:p>
            <a:pPr>
              <a:buNone/>
            </a:pPr>
            <a:r>
              <a:rPr lang="es-ES" sz="2000" dirty="0" smtClean="0"/>
              <a:t>      "Default": "</a:t>
            </a:r>
            <a:r>
              <a:rPr lang="es-ES" sz="2000" dirty="0" err="1" smtClean="0"/>
              <a:t>Warning</a:t>
            </a:r>
            <a:r>
              <a:rPr lang="es-ES" sz="2000" dirty="0" smtClean="0"/>
              <a:t>"</a:t>
            </a:r>
          </a:p>
          <a:p>
            <a:pPr>
              <a:buNone/>
            </a:pPr>
            <a:r>
              <a:rPr lang="es-ES" sz="2000" dirty="0" smtClean="0"/>
              <a:t>    }</a:t>
            </a:r>
          </a:p>
          <a:p>
            <a:pPr>
              <a:buNone/>
            </a:pPr>
            <a:r>
              <a:rPr lang="es-ES" sz="2000" dirty="0" smtClean="0"/>
              <a:t>  },</a:t>
            </a:r>
          </a:p>
          <a:p>
            <a:pPr>
              <a:buNone/>
            </a:pPr>
            <a:r>
              <a:rPr lang="es-ES" sz="2000" dirty="0" smtClean="0"/>
              <a:t>  "</a:t>
            </a:r>
            <a:r>
              <a:rPr lang="es-ES" sz="2000" dirty="0" err="1" smtClean="0"/>
              <a:t>AllowedHosts</a:t>
            </a:r>
            <a:r>
              <a:rPr lang="es-ES" sz="2000" dirty="0" smtClean="0"/>
              <a:t>": "*",</a:t>
            </a:r>
          </a:p>
          <a:p>
            <a:pPr>
              <a:buNone/>
            </a:pPr>
            <a:r>
              <a:rPr lang="es-ES" sz="2000" dirty="0" smtClean="0">
                <a:solidFill>
                  <a:srgbClr val="FF0000"/>
                </a:solidFill>
              </a:rPr>
              <a:t>  "</a:t>
            </a:r>
            <a:r>
              <a:rPr lang="es-ES" sz="2000" dirty="0" err="1" smtClean="0">
                <a:solidFill>
                  <a:srgbClr val="FF0000"/>
                </a:solidFill>
              </a:rPr>
              <a:t>ConnectionStrings</a:t>
            </a:r>
            <a:r>
              <a:rPr lang="es-ES" sz="2000" dirty="0" smtClean="0">
                <a:solidFill>
                  <a:srgbClr val="FF0000"/>
                </a:solidFill>
              </a:rPr>
              <a:t>": {</a:t>
            </a:r>
          </a:p>
          <a:p>
            <a:pPr>
              <a:buNone/>
            </a:pPr>
            <a:r>
              <a:rPr lang="es-ES" sz="2000" dirty="0" smtClean="0">
                <a:solidFill>
                  <a:srgbClr val="FF0000"/>
                </a:solidFill>
              </a:rPr>
              <a:t>    "</a:t>
            </a:r>
            <a:r>
              <a:rPr lang="es-ES" sz="2000" dirty="0" err="1" smtClean="0">
                <a:solidFill>
                  <a:srgbClr val="FF0000"/>
                </a:solidFill>
              </a:rPr>
              <a:t>MiContext</a:t>
            </a:r>
            <a:r>
              <a:rPr lang="es-ES" sz="2000" dirty="0" smtClean="0">
                <a:solidFill>
                  <a:srgbClr val="FF0000"/>
                </a:solidFill>
              </a:rPr>
              <a:t>": </a:t>
            </a:r>
            <a:r>
              <a:rPr lang="es-ES" sz="2000" b="1" dirty="0" smtClean="0">
                <a:solidFill>
                  <a:srgbClr val="FF0000"/>
                </a:solidFill>
              </a:rPr>
              <a:t>"Server=.\\SQLEXPRESS;Database=EducacionIT;Trusted_Connection=True;MultipleActiveResultSets=true"</a:t>
            </a:r>
          </a:p>
          <a:p>
            <a:pPr>
              <a:buNone/>
            </a:pPr>
            <a:r>
              <a:rPr lang="es-ES" sz="2000" dirty="0" smtClean="0"/>
              <a:t>  }</a:t>
            </a:r>
          </a:p>
          <a:p>
            <a:pPr>
              <a:buNone/>
            </a:pPr>
            <a:r>
              <a:rPr lang="es-ES" sz="2000" dirty="0" smtClean="0"/>
              <a:t>}</a:t>
            </a:r>
          </a:p>
          <a:p>
            <a:pPr>
              <a:buNone/>
            </a:pP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5. Crear una base de datos usando migraciones</a:t>
            </a:r>
          </a:p>
        </p:txBody>
      </p:sp>
      <p:sp>
        <p:nvSpPr>
          <p:cNvPr id="3" name="Text Placeholder 2"/>
          <p:cNvSpPr>
            <a:spLocks noGrp="1"/>
          </p:cNvSpPr>
          <p:nvPr>
            <p:ph type="body" idx="1"/>
          </p:nvPr>
        </p:nvSpPr>
        <p:spPr/>
        <p:txBody>
          <a:bodyPr/>
          <a:lstStyle/>
          <a:p>
            <a:pPr>
              <a:buNone/>
            </a:pPr>
            <a:r>
              <a:rPr lang="es-ES" sz="2400" dirty="0" smtClean="0"/>
              <a:t>Desde la consola de </a:t>
            </a:r>
            <a:r>
              <a:rPr lang="es-ES" sz="2400" dirty="0" err="1" smtClean="0"/>
              <a:t>Nugget</a:t>
            </a:r>
            <a:r>
              <a:rPr lang="es-ES" sz="2400" dirty="0" smtClean="0"/>
              <a:t>:</a:t>
            </a:r>
          </a:p>
          <a:p>
            <a:pPr>
              <a:buNone/>
            </a:pPr>
            <a:r>
              <a:rPr lang="es-ES" sz="2400" dirty="0" smtClean="0"/>
              <a:t>PM&gt;</a:t>
            </a:r>
            <a:r>
              <a:rPr lang="es-ES" sz="2400" dirty="0" err="1" smtClean="0"/>
              <a:t>Add-Migration</a:t>
            </a:r>
            <a:r>
              <a:rPr lang="es-ES" sz="2400" dirty="0" smtClean="0"/>
              <a:t> </a:t>
            </a:r>
            <a:r>
              <a:rPr lang="es-ES" sz="2400" dirty="0" err="1" smtClean="0"/>
              <a:t>Initial</a:t>
            </a:r>
            <a:endParaRPr lang="es-ES" sz="2400" dirty="0" smtClean="0"/>
          </a:p>
          <a:p>
            <a:pPr>
              <a:buNone/>
            </a:pPr>
            <a:endParaRPr lang="es-ES" sz="2400" dirty="0" smtClean="0"/>
          </a:p>
          <a:p>
            <a:pPr>
              <a:buNone/>
            </a:pPr>
            <a:r>
              <a:rPr lang="es-ES" sz="2400" dirty="0" smtClean="0"/>
              <a:t>PM&gt;</a:t>
            </a:r>
            <a:r>
              <a:rPr lang="es-ES" sz="2400" dirty="0" err="1" smtClean="0"/>
              <a:t>Update-Database</a:t>
            </a:r>
            <a:endParaRPr lang="es-ES" sz="2400" dirty="0" smtClean="0"/>
          </a:p>
          <a:p>
            <a:pPr>
              <a:buNone/>
            </a:pPr>
            <a:endParaRPr lang="es-ES" sz="2000" dirty="0" smtClean="0"/>
          </a:p>
          <a:p>
            <a:pPr>
              <a:buNone/>
            </a:pPr>
            <a:endParaRPr lang="en-US" sz="2400" b="1" dirty="0" smtClean="0"/>
          </a:p>
          <a:p>
            <a:pPr>
              <a:buNone/>
            </a:pPr>
            <a:r>
              <a:rPr lang="en-US" sz="2400" b="1" dirty="0" err="1" smtClean="0"/>
              <a:t>Verificar</a:t>
            </a:r>
            <a:r>
              <a:rPr lang="en-US" sz="2400" b="1" dirty="0" smtClean="0"/>
              <a:t> en SQL SERVER</a:t>
            </a:r>
          </a:p>
          <a:p>
            <a:pPr>
              <a:buNone/>
            </a:pPr>
            <a:endParaRPr lang="en-US" sz="2400" b="1" dirty="0" smtClean="0"/>
          </a:p>
          <a:p>
            <a:pPr>
              <a:buNone/>
            </a:pPr>
            <a:r>
              <a:rPr lang="en-US" sz="2400" b="1" dirty="0" err="1" smtClean="0"/>
              <a:t>Agregar</a:t>
            </a:r>
            <a:r>
              <a:rPr lang="en-US" sz="2400" b="1" dirty="0" smtClean="0"/>
              <a:t> 2 </a:t>
            </a:r>
            <a:r>
              <a:rPr lang="en-US" sz="2400" b="1" dirty="0" err="1" smtClean="0"/>
              <a:t>registros</a:t>
            </a:r>
            <a:r>
              <a:rPr lang="en-US" sz="2400" b="1" dirty="0" smtClean="0"/>
              <a:t> a </a:t>
            </a:r>
            <a:r>
              <a:rPr lang="en-US" sz="2400" b="1" dirty="0" err="1" smtClean="0"/>
              <a:t>mano</a:t>
            </a:r>
            <a:endParaRPr lang="en-US" sz="2400" b="1" dirty="0" smtClean="0"/>
          </a:p>
          <a:p>
            <a:pPr>
              <a:buNone/>
            </a:pPr>
            <a:endParaRPr lang="en-US" sz="2400" b="1" dirty="0" smtClean="0"/>
          </a:p>
          <a:p>
            <a:pPr>
              <a:buNone/>
            </a:pPr>
            <a:r>
              <a:rPr lang="en-US" sz="2400" b="1" dirty="0" err="1" smtClean="0"/>
              <a:t>Ejecutar</a:t>
            </a:r>
            <a:r>
              <a:rPr lang="en-US" sz="2400" b="1" dirty="0" smtClean="0"/>
              <a:t> </a:t>
            </a:r>
            <a:r>
              <a:rPr lang="en-US" sz="2400" b="1" dirty="0" err="1" smtClean="0"/>
              <a:t>aplicacion</a:t>
            </a:r>
            <a:endParaRPr lang="en-US" sz="24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6. Implementación del repositorio</a:t>
            </a:r>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0273" y="3467100"/>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0" name="TextBox 9"/>
          <p:cNvSpPr txBox="1"/>
          <p:nvPr/>
        </p:nvSpPr>
        <p:spPr>
          <a:xfrm>
            <a:off x="3124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1" name="TextBox 10"/>
          <p:cNvSpPr txBox="1"/>
          <p:nvPr/>
        </p:nvSpPr>
        <p:spPr>
          <a:xfrm>
            <a:off x="6525978"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2" name="TextBox 11"/>
          <p:cNvSpPr txBox="1"/>
          <p:nvPr/>
        </p:nvSpPr>
        <p:spPr>
          <a:xfrm>
            <a:off x="6525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3" name="TextBox 12"/>
          <p:cNvSpPr txBox="1"/>
          <p:nvPr/>
        </p:nvSpPr>
        <p:spPr>
          <a:xfrm>
            <a:off x="6525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Repository</a:t>
            </a:r>
            <a:endParaRPr lang="en-GB" dirty="0"/>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6. Implementación del repositorio</a:t>
            </a:r>
          </a:p>
        </p:txBody>
      </p:sp>
      <p:sp>
        <p:nvSpPr>
          <p:cNvPr id="3" name="Text Placeholder 2"/>
          <p:cNvSpPr>
            <a:spLocks noGrp="1"/>
          </p:cNvSpPr>
          <p:nvPr>
            <p:ph type="body" idx="1"/>
          </p:nvPr>
        </p:nvSpPr>
        <p:spPr/>
        <p:txBody>
          <a:bodyPr/>
          <a:lstStyle/>
          <a:p>
            <a:pPr>
              <a:buNone/>
            </a:pPr>
            <a:r>
              <a:rPr lang="en-US" sz="2400" dirty="0" err="1" smtClean="0"/>
              <a:t>Crear</a:t>
            </a:r>
            <a:r>
              <a:rPr lang="en-US" sz="2400" dirty="0" smtClean="0"/>
              <a:t> la Interface </a:t>
            </a:r>
            <a:r>
              <a:rPr lang="en-US" sz="2400" b="1" i="1" dirty="0" err="1" smtClean="0"/>
              <a:t>IRepository</a:t>
            </a:r>
            <a:r>
              <a:rPr lang="en-US" sz="2400" b="1" i="1" dirty="0" smtClean="0"/>
              <a:t> </a:t>
            </a:r>
            <a:r>
              <a:rPr lang="en-US" sz="2400" dirty="0" err="1" smtClean="0"/>
              <a:t>dentro</a:t>
            </a:r>
            <a:r>
              <a:rPr lang="en-US" sz="2400" dirty="0" smtClean="0"/>
              <a:t> de Data:</a:t>
            </a:r>
          </a:p>
          <a:p>
            <a:pPr>
              <a:buNone/>
            </a:pPr>
            <a:endParaRPr lang="en-US" sz="2400" dirty="0" smtClean="0"/>
          </a:p>
          <a:p>
            <a:pPr>
              <a:buNone/>
            </a:pPr>
            <a:r>
              <a:rPr lang="es-ES" sz="2000" b="1" dirty="0" err="1" smtClean="0"/>
              <a:t>namespace</a:t>
            </a:r>
            <a:r>
              <a:rPr lang="es-ES" sz="2000" b="1" dirty="0" smtClean="0"/>
              <a:t> Clase4.Data</a:t>
            </a:r>
          </a:p>
          <a:p>
            <a:pPr>
              <a:buNone/>
            </a:pPr>
            <a:r>
              <a:rPr lang="es-ES" sz="2000" b="1" dirty="0" smtClean="0"/>
              <a:t>{</a:t>
            </a:r>
          </a:p>
          <a:p>
            <a:pPr>
              <a:buNone/>
            </a:pPr>
            <a:r>
              <a:rPr lang="en-US" sz="2000" b="1" dirty="0" smtClean="0"/>
              <a:t>    public interface </a:t>
            </a:r>
            <a:r>
              <a:rPr lang="en-US" sz="2000" b="1" dirty="0" err="1" smtClean="0"/>
              <a:t>IRepository</a:t>
            </a:r>
            <a:r>
              <a:rPr lang="en-US" sz="2000" b="1" dirty="0" smtClean="0"/>
              <a:t>&lt;T&gt; where T : class, </a:t>
            </a:r>
            <a:r>
              <a:rPr lang="en-US" sz="2000" b="1" dirty="0" err="1" smtClean="0"/>
              <a:t>IEntity</a:t>
            </a:r>
            <a:endParaRPr lang="en-US" sz="2000" b="1" dirty="0" smtClean="0"/>
          </a:p>
          <a:p>
            <a:pPr>
              <a:buNone/>
            </a:pPr>
            <a:r>
              <a:rPr lang="es-ES" sz="2000" b="1" dirty="0" smtClean="0"/>
              <a:t>    {</a:t>
            </a:r>
          </a:p>
          <a:p>
            <a:pPr>
              <a:buNone/>
            </a:pPr>
            <a:r>
              <a:rPr lang="es-ES" sz="2000" b="1" dirty="0" smtClean="0"/>
              <a:t>        </a:t>
            </a:r>
            <a:r>
              <a:rPr lang="es-ES" sz="2000" b="1" dirty="0" err="1" smtClean="0"/>
              <a:t>Task</a:t>
            </a:r>
            <a:r>
              <a:rPr lang="es-ES" sz="2000" b="1" dirty="0" smtClean="0"/>
              <a:t>&lt;</a:t>
            </a:r>
            <a:r>
              <a:rPr lang="es-ES" sz="2000" b="1" dirty="0" err="1" smtClean="0"/>
              <a:t>List</a:t>
            </a:r>
            <a:r>
              <a:rPr lang="es-ES" sz="2000" b="1" dirty="0" smtClean="0"/>
              <a:t>&lt;T&gt;&gt; </a:t>
            </a:r>
            <a:r>
              <a:rPr lang="es-ES" sz="2000" b="1" dirty="0" err="1" smtClean="0"/>
              <a:t>GetAll</a:t>
            </a:r>
            <a:r>
              <a:rPr lang="es-ES" sz="2000" b="1" dirty="0" smtClean="0"/>
              <a:t>();</a:t>
            </a:r>
          </a:p>
          <a:p>
            <a:pPr>
              <a:buNone/>
            </a:pPr>
            <a:r>
              <a:rPr lang="es-ES" sz="2000" b="1" dirty="0" smtClean="0"/>
              <a:t>        </a:t>
            </a:r>
            <a:r>
              <a:rPr lang="es-ES" sz="2000" b="1" dirty="0" err="1" smtClean="0"/>
              <a:t>Task</a:t>
            </a:r>
            <a:r>
              <a:rPr lang="es-ES" sz="2000" b="1" dirty="0" smtClean="0"/>
              <a:t>&lt;T&gt; </a:t>
            </a:r>
            <a:r>
              <a:rPr lang="es-ES" sz="2000" b="1" dirty="0" err="1" smtClean="0"/>
              <a:t>Get</a:t>
            </a:r>
            <a:r>
              <a:rPr lang="es-ES" sz="2000" b="1" dirty="0" smtClean="0"/>
              <a:t>(</a:t>
            </a:r>
            <a:r>
              <a:rPr lang="es-ES" sz="2000" b="1" dirty="0" err="1" smtClean="0"/>
              <a:t>int</a:t>
            </a:r>
            <a:r>
              <a:rPr lang="es-ES" sz="2000" b="1" dirty="0" smtClean="0"/>
              <a:t> id);</a:t>
            </a:r>
          </a:p>
          <a:p>
            <a:pPr>
              <a:buNone/>
            </a:pPr>
            <a:r>
              <a:rPr lang="es-ES" sz="2000" b="1" dirty="0" smtClean="0"/>
              <a:t>        </a:t>
            </a:r>
            <a:r>
              <a:rPr lang="es-ES" sz="2000" b="1" dirty="0" err="1" smtClean="0"/>
              <a:t>Task</a:t>
            </a:r>
            <a:r>
              <a:rPr lang="es-ES" sz="2000" b="1" dirty="0" smtClean="0"/>
              <a:t>&lt;T&gt; </a:t>
            </a:r>
            <a:r>
              <a:rPr lang="es-ES" sz="2000" b="1" dirty="0" err="1" smtClean="0"/>
              <a:t>Add</a:t>
            </a:r>
            <a:r>
              <a:rPr lang="es-ES" sz="2000" b="1" dirty="0" smtClean="0"/>
              <a:t>(T </a:t>
            </a:r>
            <a:r>
              <a:rPr lang="es-ES" sz="2000" b="1" dirty="0" err="1" smtClean="0"/>
              <a:t>entity</a:t>
            </a:r>
            <a:r>
              <a:rPr lang="es-ES" sz="2000" b="1" dirty="0" smtClean="0"/>
              <a:t>);</a:t>
            </a:r>
          </a:p>
          <a:p>
            <a:pPr>
              <a:buNone/>
            </a:pPr>
            <a:r>
              <a:rPr lang="es-ES" sz="2000" b="1" dirty="0" smtClean="0"/>
              <a:t>        </a:t>
            </a:r>
            <a:r>
              <a:rPr lang="es-ES" sz="2000" b="1" dirty="0" err="1" smtClean="0"/>
              <a:t>Task</a:t>
            </a:r>
            <a:r>
              <a:rPr lang="es-ES" sz="2000" b="1" dirty="0" smtClean="0"/>
              <a:t>&lt;T&gt; </a:t>
            </a:r>
            <a:r>
              <a:rPr lang="es-ES" sz="2000" b="1" dirty="0" err="1" smtClean="0"/>
              <a:t>Update</a:t>
            </a:r>
            <a:r>
              <a:rPr lang="es-ES" sz="2000" b="1" dirty="0" smtClean="0"/>
              <a:t>(T </a:t>
            </a:r>
            <a:r>
              <a:rPr lang="es-ES" sz="2000" b="1" dirty="0" err="1" smtClean="0"/>
              <a:t>entity</a:t>
            </a:r>
            <a:r>
              <a:rPr lang="es-ES" sz="2000" b="1" dirty="0" smtClean="0"/>
              <a:t>);</a:t>
            </a:r>
          </a:p>
          <a:p>
            <a:pPr>
              <a:buNone/>
            </a:pPr>
            <a:r>
              <a:rPr lang="es-ES" sz="2000" b="1" dirty="0" smtClean="0"/>
              <a:t>        </a:t>
            </a:r>
            <a:r>
              <a:rPr lang="es-ES" sz="2000" b="1" dirty="0" err="1" smtClean="0"/>
              <a:t>Task</a:t>
            </a:r>
            <a:r>
              <a:rPr lang="es-ES" sz="2000" b="1" dirty="0" smtClean="0"/>
              <a:t>&lt;T&gt; </a:t>
            </a:r>
            <a:r>
              <a:rPr lang="es-ES" sz="2000" b="1" dirty="0" err="1" smtClean="0"/>
              <a:t>Delete</a:t>
            </a:r>
            <a:r>
              <a:rPr lang="es-ES" sz="2000" b="1" dirty="0" smtClean="0"/>
              <a:t>(</a:t>
            </a:r>
            <a:r>
              <a:rPr lang="es-ES" sz="2000" b="1" dirty="0" err="1" smtClean="0"/>
              <a:t>int</a:t>
            </a:r>
            <a:r>
              <a:rPr lang="es-ES" sz="2000" b="1" dirty="0" smtClean="0"/>
              <a:t> id);</a:t>
            </a:r>
          </a:p>
          <a:p>
            <a:pPr>
              <a:buNone/>
            </a:pPr>
            <a:r>
              <a:rPr lang="es-ES" sz="2000" b="1" dirty="0" smtClean="0"/>
              <a:t>    }</a:t>
            </a:r>
          </a:p>
          <a:p>
            <a:pPr>
              <a:buNone/>
            </a:pPr>
            <a:r>
              <a:rPr lang="es-ES" sz="2000" b="1" dirty="0" smtClean="0"/>
              <a:t>}</a:t>
            </a:r>
            <a:endParaRPr lang="en-US" sz="20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6. Implementación del repositorio</a:t>
            </a:r>
          </a:p>
        </p:txBody>
      </p:sp>
      <p:sp>
        <p:nvSpPr>
          <p:cNvPr id="3" name="Text Placeholder 2"/>
          <p:cNvSpPr>
            <a:spLocks noGrp="1"/>
          </p:cNvSpPr>
          <p:nvPr>
            <p:ph type="body" idx="1"/>
          </p:nvPr>
        </p:nvSpPr>
        <p:spPr/>
        <p:txBody>
          <a:bodyPr/>
          <a:lstStyle/>
          <a:p>
            <a:pPr>
              <a:buNone/>
            </a:pPr>
            <a:r>
              <a:rPr lang="en-US" sz="2400" dirty="0" err="1" smtClean="0"/>
              <a:t>Creamos</a:t>
            </a:r>
            <a:r>
              <a:rPr lang="en-US" sz="2400" dirty="0" smtClean="0"/>
              <a:t> </a:t>
            </a:r>
            <a:r>
              <a:rPr lang="en-US" sz="2400" dirty="0" err="1" smtClean="0"/>
              <a:t>carpeta</a:t>
            </a:r>
            <a:r>
              <a:rPr lang="en-US" sz="2400" dirty="0" smtClean="0"/>
              <a:t> </a:t>
            </a:r>
            <a:r>
              <a:rPr lang="en-US" sz="2400" dirty="0" err="1" smtClean="0">
                <a:solidFill>
                  <a:srgbClr val="FF0000"/>
                </a:solidFill>
              </a:rPr>
              <a:t>EFCore</a:t>
            </a:r>
            <a:r>
              <a:rPr lang="en-US" sz="2400" dirty="0" smtClean="0"/>
              <a:t> y </a:t>
            </a:r>
            <a:r>
              <a:rPr lang="en-US" sz="2400" dirty="0" err="1" smtClean="0"/>
              <a:t>dentro</a:t>
            </a:r>
            <a:r>
              <a:rPr lang="en-US" sz="2400" dirty="0" smtClean="0"/>
              <a:t>, </a:t>
            </a:r>
            <a:r>
              <a:rPr lang="en-US" sz="2400" dirty="0" err="1" smtClean="0"/>
              <a:t>una</a:t>
            </a:r>
            <a:r>
              <a:rPr lang="en-US" sz="2400" dirty="0" smtClean="0"/>
              <a:t> </a:t>
            </a:r>
            <a:r>
              <a:rPr lang="en-US" sz="2400" dirty="0" err="1" smtClean="0"/>
              <a:t>clase</a:t>
            </a:r>
            <a:r>
              <a:rPr lang="en-US" sz="2400" dirty="0" smtClean="0"/>
              <a:t> (</a:t>
            </a:r>
            <a:r>
              <a:rPr lang="en-US" sz="2400" dirty="0" err="1" smtClean="0">
                <a:solidFill>
                  <a:srgbClr val="FF0000"/>
                </a:solidFill>
              </a:rPr>
              <a:t>abstracta</a:t>
            </a:r>
            <a:r>
              <a:rPr lang="en-US" sz="2400" dirty="0" smtClean="0"/>
              <a:t>) </a:t>
            </a:r>
            <a:r>
              <a:rPr lang="en-US" sz="2400" dirty="0" err="1" smtClean="0"/>
              <a:t>donde</a:t>
            </a:r>
            <a:r>
              <a:rPr lang="en-US" sz="2400" dirty="0" smtClean="0"/>
              <a:t>  EF Core </a:t>
            </a:r>
            <a:r>
              <a:rPr lang="en-US" sz="2400" dirty="0" err="1" smtClean="0"/>
              <a:t>implementa</a:t>
            </a:r>
            <a:r>
              <a:rPr lang="en-US" sz="2400" dirty="0" smtClean="0"/>
              <a:t> la </a:t>
            </a:r>
            <a:r>
              <a:rPr lang="en-US" sz="2400" dirty="0" err="1" smtClean="0"/>
              <a:t>interfaz</a:t>
            </a:r>
            <a:r>
              <a:rPr lang="en-US" sz="2400" dirty="0" smtClean="0"/>
              <a:t> anterior, </a:t>
            </a:r>
            <a:r>
              <a:rPr lang="en-US" sz="2400" dirty="0" err="1" smtClean="0"/>
              <a:t>nombre</a:t>
            </a:r>
            <a:r>
              <a:rPr lang="en-US" sz="2400" dirty="0" smtClean="0"/>
              <a:t>:</a:t>
            </a:r>
          </a:p>
          <a:p>
            <a:pPr>
              <a:buNone/>
            </a:pPr>
            <a:r>
              <a:rPr lang="es-ES" sz="2400" dirty="0" err="1" smtClean="0">
                <a:solidFill>
                  <a:srgbClr val="FF0000"/>
                </a:solidFill>
              </a:rPr>
              <a:t>EfCoreRepository</a:t>
            </a:r>
            <a:r>
              <a:rPr lang="es-ES" sz="2400" dirty="0" smtClean="0"/>
              <a:t>.</a:t>
            </a:r>
          </a:p>
          <a:p>
            <a:pPr>
              <a:buNone/>
            </a:pPr>
            <a:r>
              <a:rPr lang="en-US" sz="1100" b="1" dirty="0" smtClean="0"/>
              <a:t>public abstract class </a:t>
            </a:r>
            <a:r>
              <a:rPr lang="en-US" sz="1100" b="1" dirty="0" err="1" smtClean="0"/>
              <a:t>EfCoreRepository</a:t>
            </a:r>
            <a:r>
              <a:rPr lang="en-US" sz="1100" b="1" dirty="0" smtClean="0"/>
              <a:t>&lt;</a:t>
            </a:r>
            <a:r>
              <a:rPr lang="en-US" sz="1100" b="1" dirty="0" err="1" smtClean="0"/>
              <a:t>TEntity</a:t>
            </a:r>
            <a:r>
              <a:rPr lang="en-US" sz="1100" b="1" dirty="0" smtClean="0"/>
              <a:t>, </a:t>
            </a:r>
            <a:r>
              <a:rPr lang="en-US" sz="1100" b="1" dirty="0" err="1" smtClean="0"/>
              <a:t>TContext</a:t>
            </a:r>
            <a:r>
              <a:rPr lang="en-US" sz="1100" b="1" dirty="0" smtClean="0"/>
              <a:t>&gt;:</a:t>
            </a:r>
            <a:r>
              <a:rPr lang="en-US" sz="1100" b="1" dirty="0" err="1" smtClean="0"/>
              <a:t>IRepository</a:t>
            </a:r>
            <a:r>
              <a:rPr lang="en-US" sz="1100" b="1" dirty="0" smtClean="0"/>
              <a:t>&lt;</a:t>
            </a:r>
            <a:r>
              <a:rPr lang="en-US" sz="1100" b="1" dirty="0" err="1" smtClean="0"/>
              <a:t>TEntity</a:t>
            </a:r>
            <a:r>
              <a:rPr lang="en-US" sz="1100" b="1" dirty="0" smtClean="0"/>
              <a:t>&gt;</a:t>
            </a:r>
          </a:p>
          <a:p>
            <a:pPr>
              <a:buNone/>
            </a:pPr>
            <a:r>
              <a:rPr lang="es-ES" sz="1100" b="1" dirty="0" smtClean="0"/>
              <a:t>         </a:t>
            </a:r>
            <a:r>
              <a:rPr lang="es-ES" sz="1100" b="1" dirty="0" err="1" smtClean="0"/>
              <a:t>where</a:t>
            </a:r>
            <a:r>
              <a:rPr lang="es-ES" sz="1100" b="1" dirty="0" smtClean="0"/>
              <a:t> </a:t>
            </a:r>
            <a:r>
              <a:rPr lang="es-ES" sz="1100" b="1" dirty="0" err="1" smtClean="0"/>
              <a:t>TEntity</a:t>
            </a:r>
            <a:r>
              <a:rPr lang="es-ES" sz="1100" b="1" dirty="0" smtClean="0"/>
              <a:t> : </a:t>
            </a:r>
            <a:r>
              <a:rPr lang="es-ES" sz="1100" b="1" dirty="0" err="1" smtClean="0"/>
              <a:t>class</a:t>
            </a:r>
            <a:r>
              <a:rPr lang="es-ES" sz="1100" b="1" dirty="0" smtClean="0"/>
              <a:t>, </a:t>
            </a:r>
            <a:r>
              <a:rPr lang="es-ES" sz="1100" b="1" dirty="0" err="1" smtClean="0"/>
              <a:t>IEntity</a:t>
            </a:r>
            <a:endParaRPr lang="es-ES" sz="1100" b="1" dirty="0" smtClean="0"/>
          </a:p>
          <a:p>
            <a:pPr>
              <a:buNone/>
            </a:pPr>
            <a:r>
              <a:rPr lang="es-ES" sz="1100" b="1" dirty="0" smtClean="0"/>
              <a:t>         </a:t>
            </a:r>
            <a:r>
              <a:rPr lang="es-ES" sz="1100" b="1" dirty="0" err="1" smtClean="0"/>
              <a:t>where</a:t>
            </a:r>
            <a:r>
              <a:rPr lang="es-ES" sz="1100" b="1" dirty="0" smtClean="0"/>
              <a:t> </a:t>
            </a:r>
            <a:r>
              <a:rPr lang="es-ES" sz="1100" b="1" dirty="0" err="1" smtClean="0"/>
              <a:t>TContext</a:t>
            </a:r>
            <a:r>
              <a:rPr lang="es-ES" sz="1100" b="1" dirty="0" smtClean="0"/>
              <a:t> : </a:t>
            </a:r>
            <a:r>
              <a:rPr lang="es-ES" sz="1100" b="1" dirty="0" err="1" smtClean="0"/>
              <a:t>DbContext</a:t>
            </a:r>
            <a:endParaRPr lang="es-ES" sz="1100" b="1" dirty="0" smtClean="0"/>
          </a:p>
          <a:p>
            <a:pPr>
              <a:buNone/>
            </a:pPr>
            <a:r>
              <a:rPr lang="es-ES" sz="1100" b="1" dirty="0" smtClean="0"/>
              <a:t>    {</a:t>
            </a:r>
          </a:p>
          <a:p>
            <a:pPr>
              <a:buNone/>
            </a:pPr>
            <a:r>
              <a:rPr lang="es-ES" sz="1100" b="1" dirty="0" smtClean="0"/>
              <a:t>        </a:t>
            </a:r>
            <a:r>
              <a:rPr lang="es-ES" sz="1100" b="1" dirty="0" err="1" smtClean="0"/>
              <a:t>private</a:t>
            </a:r>
            <a:r>
              <a:rPr lang="es-ES" sz="1100" b="1" dirty="0" smtClean="0"/>
              <a:t> </a:t>
            </a:r>
            <a:r>
              <a:rPr lang="es-ES" sz="1100" b="1" dirty="0" err="1" smtClean="0"/>
              <a:t>readonly</a:t>
            </a:r>
            <a:r>
              <a:rPr lang="es-ES" sz="1100" b="1" dirty="0" smtClean="0"/>
              <a:t> </a:t>
            </a:r>
            <a:r>
              <a:rPr lang="es-ES" sz="1100" b="1" dirty="0" err="1" smtClean="0"/>
              <a:t>TContext</a:t>
            </a:r>
            <a:r>
              <a:rPr lang="es-ES" sz="1100" b="1" dirty="0" smtClean="0"/>
              <a:t> </a:t>
            </a:r>
            <a:r>
              <a:rPr lang="es-ES" sz="1100" b="1" dirty="0" err="1" smtClean="0"/>
              <a:t>context</a:t>
            </a:r>
            <a:r>
              <a:rPr lang="es-ES" sz="1100" b="1" dirty="0" smtClean="0"/>
              <a:t>;</a:t>
            </a:r>
          </a:p>
          <a:p>
            <a:pPr>
              <a:buNone/>
            </a:pPr>
            <a:r>
              <a:rPr lang="es-ES" sz="1100" b="1" dirty="0" smtClean="0"/>
              <a:t>        </a:t>
            </a:r>
            <a:r>
              <a:rPr lang="es-ES" sz="1100" b="1" dirty="0" err="1" smtClean="0"/>
              <a:t>public</a:t>
            </a:r>
            <a:r>
              <a:rPr lang="es-ES" sz="1100" b="1" dirty="0" smtClean="0"/>
              <a:t> </a:t>
            </a:r>
            <a:r>
              <a:rPr lang="es-ES" sz="1100" b="1" dirty="0" err="1" smtClean="0"/>
              <a:t>EfCoreRepository</a:t>
            </a:r>
            <a:r>
              <a:rPr lang="es-ES" sz="1100" b="1" dirty="0" smtClean="0"/>
              <a:t>(</a:t>
            </a:r>
            <a:r>
              <a:rPr lang="es-ES" sz="1100" b="1" dirty="0" err="1" smtClean="0"/>
              <a:t>TContext</a:t>
            </a:r>
            <a:r>
              <a:rPr lang="es-ES" sz="1100" b="1" dirty="0" smtClean="0"/>
              <a:t> </a:t>
            </a:r>
            <a:r>
              <a:rPr lang="es-ES" sz="1100" b="1" dirty="0" err="1" smtClean="0"/>
              <a:t>context</a:t>
            </a:r>
            <a:r>
              <a:rPr lang="es-ES" sz="1100" b="1" dirty="0" smtClean="0"/>
              <a:t>)</a:t>
            </a:r>
          </a:p>
          <a:p>
            <a:pPr>
              <a:buNone/>
            </a:pPr>
            <a:r>
              <a:rPr lang="es-ES" sz="1100" b="1" dirty="0" smtClean="0"/>
              <a:t>        {</a:t>
            </a:r>
          </a:p>
          <a:p>
            <a:pPr>
              <a:buNone/>
            </a:pPr>
            <a:r>
              <a:rPr lang="es-ES" sz="1100" b="1" dirty="0" smtClean="0"/>
              <a:t>            </a:t>
            </a:r>
            <a:r>
              <a:rPr lang="es-ES" sz="1100" b="1" dirty="0" err="1" smtClean="0"/>
              <a:t>this.context</a:t>
            </a:r>
            <a:r>
              <a:rPr lang="es-ES" sz="1100" b="1" dirty="0" smtClean="0"/>
              <a:t> = </a:t>
            </a:r>
            <a:r>
              <a:rPr lang="es-ES" sz="1100" b="1" dirty="0" err="1" smtClean="0"/>
              <a:t>context</a:t>
            </a:r>
            <a:r>
              <a:rPr lang="es-ES" sz="1100" b="1" dirty="0" smtClean="0"/>
              <a:t>;</a:t>
            </a:r>
          </a:p>
          <a:p>
            <a:pPr>
              <a:buNone/>
            </a:pPr>
            <a:r>
              <a:rPr lang="es-ES" sz="1100" b="1" dirty="0" smtClean="0"/>
              <a:t>        }</a:t>
            </a:r>
          </a:p>
          <a:p>
            <a:pPr>
              <a:buNone/>
            </a:pPr>
            <a:r>
              <a:rPr lang="en-US" sz="1100" b="1" dirty="0" smtClean="0"/>
              <a:t>        public </a:t>
            </a:r>
            <a:r>
              <a:rPr lang="en-US" sz="1100" b="1" dirty="0" err="1" smtClean="0"/>
              <a:t>async</a:t>
            </a:r>
            <a:r>
              <a:rPr lang="en-US" sz="1100" b="1" dirty="0" smtClean="0"/>
              <a:t> Task&lt;</a:t>
            </a:r>
            <a:r>
              <a:rPr lang="en-US" sz="1100" b="1" dirty="0" err="1" smtClean="0"/>
              <a:t>TEntity</a:t>
            </a:r>
            <a:r>
              <a:rPr lang="en-US" sz="1100" b="1" dirty="0" smtClean="0"/>
              <a:t>&gt; Add(</a:t>
            </a:r>
            <a:r>
              <a:rPr lang="en-US" sz="1100" b="1" dirty="0" err="1" smtClean="0"/>
              <a:t>TEntity</a:t>
            </a:r>
            <a:r>
              <a:rPr lang="en-US" sz="1100" b="1" dirty="0" smtClean="0"/>
              <a:t> entity)</a:t>
            </a:r>
          </a:p>
          <a:p>
            <a:pPr>
              <a:buNone/>
            </a:pPr>
            <a:r>
              <a:rPr lang="es-ES" sz="1100" b="1" dirty="0" smtClean="0"/>
              <a:t>        {</a:t>
            </a:r>
          </a:p>
          <a:p>
            <a:pPr>
              <a:buNone/>
            </a:pPr>
            <a:r>
              <a:rPr lang="es-ES" sz="1100" b="1" dirty="0" smtClean="0"/>
              <a:t>            </a:t>
            </a:r>
            <a:r>
              <a:rPr lang="es-ES" sz="1100" b="1" dirty="0" err="1" smtClean="0"/>
              <a:t>context.Set</a:t>
            </a:r>
            <a:r>
              <a:rPr lang="es-ES" sz="1100" b="1" dirty="0" smtClean="0"/>
              <a:t>&lt;</a:t>
            </a:r>
            <a:r>
              <a:rPr lang="es-ES" sz="1100" b="1" dirty="0" err="1" smtClean="0"/>
              <a:t>TEntity</a:t>
            </a:r>
            <a:r>
              <a:rPr lang="es-ES" sz="1100" b="1" dirty="0" smtClean="0"/>
              <a:t>&gt;().</a:t>
            </a:r>
            <a:r>
              <a:rPr lang="es-ES" sz="1100" b="1" dirty="0" err="1" smtClean="0"/>
              <a:t>Add</a:t>
            </a:r>
            <a:r>
              <a:rPr lang="es-ES" sz="1100" b="1" dirty="0" smtClean="0"/>
              <a:t>(</a:t>
            </a:r>
            <a:r>
              <a:rPr lang="es-ES" sz="1100" b="1" dirty="0" err="1" smtClean="0"/>
              <a:t>entity</a:t>
            </a:r>
            <a:r>
              <a:rPr lang="es-ES" sz="1100" b="1" dirty="0" smtClean="0"/>
              <a:t>);</a:t>
            </a:r>
          </a:p>
          <a:p>
            <a:pPr>
              <a:buNone/>
            </a:pPr>
            <a:r>
              <a:rPr lang="es-ES" sz="1100" b="1" dirty="0" smtClean="0"/>
              <a:t>            </a:t>
            </a:r>
            <a:r>
              <a:rPr lang="es-ES" sz="1100" b="1" dirty="0" err="1" smtClean="0"/>
              <a:t>await</a:t>
            </a:r>
            <a:r>
              <a:rPr lang="es-ES" sz="1100" b="1" dirty="0" smtClean="0"/>
              <a:t> </a:t>
            </a:r>
            <a:r>
              <a:rPr lang="es-ES" sz="1100" b="1" dirty="0" err="1" smtClean="0"/>
              <a:t>context.SaveChangesAsync</a:t>
            </a:r>
            <a:r>
              <a:rPr lang="es-ES" sz="1100" b="1" dirty="0" smtClean="0"/>
              <a:t>();</a:t>
            </a:r>
          </a:p>
          <a:p>
            <a:pPr>
              <a:buNone/>
            </a:pPr>
            <a:r>
              <a:rPr lang="es-ES" sz="1100" b="1" dirty="0" smtClean="0"/>
              <a:t>            </a:t>
            </a:r>
            <a:r>
              <a:rPr lang="es-ES" sz="1100" b="1" dirty="0" err="1" smtClean="0"/>
              <a:t>return</a:t>
            </a:r>
            <a:r>
              <a:rPr lang="es-ES" sz="1100" b="1" dirty="0" smtClean="0"/>
              <a:t> </a:t>
            </a:r>
            <a:r>
              <a:rPr lang="es-ES" sz="1100" b="1" dirty="0" err="1" smtClean="0"/>
              <a:t>entity</a:t>
            </a:r>
            <a:r>
              <a:rPr lang="es-ES" sz="1100" b="1" dirty="0" smtClean="0"/>
              <a:t>;</a:t>
            </a:r>
          </a:p>
          <a:p>
            <a:pPr>
              <a:buNone/>
            </a:pPr>
            <a:r>
              <a:rPr lang="es-ES" sz="1100" b="1" dirty="0" smtClean="0"/>
              <a:t>        }</a:t>
            </a:r>
          </a:p>
          <a:p>
            <a:endParaRPr lang="es-ES" sz="1100" dirty="0" smtClean="0"/>
          </a:p>
          <a:p>
            <a:r>
              <a:rPr lang="en-US" sz="1100" dirty="0" smtClean="0"/>
              <a:t>        </a:t>
            </a:r>
            <a:endParaRPr lang="en-US" sz="20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6. Implementación del repositorio</a:t>
            </a:r>
          </a:p>
        </p:txBody>
      </p:sp>
      <p:sp>
        <p:nvSpPr>
          <p:cNvPr id="3" name="Text Placeholder 2"/>
          <p:cNvSpPr>
            <a:spLocks noGrp="1"/>
          </p:cNvSpPr>
          <p:nvPr>
            <p:ph type="body" idx="1"/>
          </p:nvPr>
        </p:nvSpPr>
        <p:spPr>
          <a:xfrm>
            <a:off x="214282" y="857232"/>
            <a:ext cx="8119156" cy="5715040"/>
          </a:xfrm>
        </p:spPr>
        <p:txBody>
          <a:bodyPr/>
          <a:lstStyle/>
          <a:p>
            <a:pPr>
              <a:buNone/>
            </a:pPr>
            <a:r>
              <a:rPr lang="en-US" sz="1100" b="1" dirty="0" smtClean="0"/>
              <a:t>        public </a:t>
            </a:r>
            <a:r>
              <a:rPr lang="en-US" sz="1100" b="1" dirty="0" err="1" smtClean="0"/>
              <a:t>async</a:t>
            </a:r>
            <a:r>
              <a:rPr lang="en-US" sz="1100" b="1" dirty="0" smtClean="0"/>
              <a:t> Task&lt;</a:t>
            </a:r>
            <a:r>
              <a:rPr lang="en-US" sz="1100" b="1" dirty="0" err="1" smtClean="0"/>
              <a:t>TEntity</a:t>
            </a:r>
            <a:r>
              <a:rPr lang="en-US" sz="1100" b="1" dirty="0" smtClean="0"/>
              <a:t>&gt; Delete(</a:t>
            </a:r>
            <a:r>
              <a:rPr lang="en-US" sz="1100" b="1" dirty="0" err="1" smtClean="0"/>
              <a:t>int</a:t>
            </a:r>
            <a:r>
              <a:rPr lang="en-US" sz="1100" b="1" dirty="0" smtClean="0"/>
              <a:t> id)</a:t>
            </a:r>
          </a:p>
          <a:p>
            <a:pPr>
              <a:buNone/>
            </a:pPr>
            <a:r>
              <a:rPr lang="es-ES" sz="1100" b="1" dirty="0" smtClean="0"/>
              <a:t>        {</a:t>
            </a:r>
          </a:p>
          <a:p>
            <a:pPr>
              <a:buNone/>
            </a:pPr>
            <a:r>
              <a:rPr lang="es-ES" sz="1100" b="1" dirty="0" smtClean="0"/>
              <a:t>            </a:t>
            </a:r>
            <a:r>
              <a:rPr lang="es-ES" sz="1100" b="1" dirty="0" err="1" smtClean="0"/>
              <a:t>var</a:t>
            </a:r>
            <a:r>
              <a:rPr lang="es-ES" sz="1100" b="1" dirty="0" smtClean="0"/>
              <a:t> </a:t>
            </a:r>
            <a:r>
              <a:rPr lang="es-ES" sz="1100" b="1" dirty="0" err="1" smtClean="0"/>
              <a:t>entity</a:t>
            </a:r>
            <a:r>
              <a:rPr lang="es-ES" sz="1100" b="1" dirty="0" smtClean="0"/>
              <a:t> = </a:t>
            </a:r>
            <a:r>
              <a:rPr lang="es-ES" sz="1100" b="1" dirty="0" err="1" smtClean="0"/>
              <a:t>await</a:t>
            </a:r>
            <a:r>
              <a:rPr lang="es-ES" sz="1100" b="1" dirty="0" smtClean="0"/>
              <a:t> </a:t>
            </a:r>
            <a:r>
              <a:rPr lang="es-ES" sz="1100" b="1" dirty="0" err="1" smtClean="0"/>
              <a:t>context.Set</a:t>
            </a:r>
            <a:r>
              <a:rPr lang="es-ES" sz="1100" b="1" dirty="0" smtClean="0"/>
              <a:t>&lt;</a:t>
            </a:r>
            <a:r>
              <a:rPr lang="es-ES" sz="1100" b="1" dirty="0" err="1" smtClean="0"/>
              <a:t>TEntity</a:t>
            </a:r>
            <a:r>
              <a:rPr lang="es-ES" sz="1100" b="1" dirty="0" smtClean="0"/>
              <a:t>&gt;().</a:t>
            </a:r>
            <a:r>
              <a:rPr lang="es-ES" sz="1100" b="1" dirty="0" err="1" smtClean="0"/>
              <a:t>FindAsync</a:t>
            </a:r>
            <a:r>
              <a:rPr lang="es-ES" sz="1100" b="1" dirty="0" smtClean="0"/>
              <a:t>(id);</a:t>
            </a:r>
          </a:p>
          <a:p>
            <a:pPr>
              <a:buNone/>
            </a:pPr>
            <a:r>
              <a:rPr lang="es-ES" sz="1100" b="1" dirty="0" smtClean="0"/>
              <a:t>            </a:t>
            </a:r>
            <a:r>
              <a:rPr lang="es-ES" sz="1100" b="1" dirty="0" err="1" smtClean="0"/>
              <a:t>if</a:t>
            </a:r>
            <a:r>
              <a:rPr lang="es-ES" sz="1100" b="1" dirty="0" smtClean="0"/>
              <a:t>(</a:t>
            </a:r>
            <a:r>
              <a:rPr lang="es-ES" sz="1100" b="1" dirty="0" err="1" smtClean="0"/>
              <a:t>entity</a:t>
            </a:r>
            <a:r>
              <a:rPr lang="es-ES" sz="1100" b="1" dirty="0" smtClean="0"/>
              <a:t> == </a:t>
            </a:r>
            <a:r>
              <a:rPr lang="es-ES" sz="1100" b="1" dirty="0" err="1" smtClean="0"/>
              <a:t>null</a:t>
            </a:r>
            <a:r>
              <a:rPr lang="es-ES" sz="1100" b="1" dirty="0" smtClean="0"/>
              <a:t>)</a:t>
            </a:r>
          </a:p>
          <a:p>
            <a:pPr>
              <a:buNone/>
            </a:pPr>
            <a:r>
              <a:rPr lang="es-ES" sz="1100" b="1" dirty="0" smtClean="0"/>
              <a:t>            {</a:t>
            </a:r>
          </a:p>
          <a:p>
            <a:pPr>
              <a:buNone/>
            </a:pPr>
            <a:r>
              <a:rPr lang="es-ES" sz="1100" b="1" dirty="0" smtClean="0"/>
              <a:t>                </a:t>
            </a:r>
            <a:r>
              <a:rPr lang="es-ES" sz="1100" b="1" dirty="0" err="1" smtClean="0"/>
              <a:t>return</a:t>
            </a:r>
            <a:r>
              <a:rPr lang="es-ES" sz="1100" b="1" dirty="0" smtClean="0"/>
              <a:t> </a:t>
            </a:r>
            <a:r>
              <a:rPr lang="es-ES" sz="1100" b="1" dirty="0" err="1" smtClean="0"/>
              <a:t>entity</a:t>
            </a:r>
            <a:r>
              <a:rPr lang="es-ES" sz="1100" b="1" dirty="0" smtClean="0"/>
              <a:t>;</a:t>
            </a:r>
          </a:p>
          <a:p>
            <a:pPr>
              <a:buNone/>
            </a:pPr>
            <a:r>
              <a:rPr lang="es-ES" sz="1100" b="1" dirty="0" smtClean="0"/>
              <a:t>            }</a:t>
            </a:r>
          </a:p>
          <a:p>
            <a:pPr>
              <a:buNone/>
            </a:pPr>
            <a:r>
              <a:rPr lang="es-ES" sz="1100" b="1" dirty="0" smtClean="0"/>
              <a:t>            </a:t>
            </a:r>
            <a:r>
              <a:rPr lang="es-ES" sz="1100" b="1" dirty="0" err="1" smtClean="0"/>
              <a:t>context.Set</a:t>
            </a:r>
            <a:r>
              <a:rPr lang="es-ES" sz="1100" b="1" dirty="0" smtClean="0"/>
              <a:t>&lt;</a:t>
            </a:r>
            <a:r>
              <a:rPr lang="es-ES" sz="1100" b="1" dirty="0" err="1" smtClean="0"/>
              <a:t>TEntity</a:t>
            </a:r>
            <a:r>
              <a:rPr lang="es-ES" sz="1100" b="1" dirty="0" smtClean="0"/>
              <a:t>&gt;().</a:t>
            </a:r>
            <a:r>
              <a:rPr lang="es-ES" sz="1100" b="1" dirty="0" err="1" smtClean="0"/>
              <a:t>Remove</a:t>
            </a:r>
            <a:r>
              <a:rPr lang="es-ES" sz="1100" b="1" dirty="0" smtClean="0"/>
              <a:t>(</a:t>
            </a:r>
            <a:r>
              <a:rPr lang="es-ES" sz="1100" b="1" dirty="0" err="1" smtClean="0"/>
              <a:t>entity</a:t>
            </a:r>
            <a:r>
              <a:rPr lang="es-ES" sz="1100" b="1" dirty="0" smtClean="0"/>
              <a:t>);</a:t>
            </a:r>
          </a:p>
          <a:p>
            <a:pPr>
              <a:buNone/>
            </a:pPr>
            <a:r>
              <a:rPr lang="es-ES" sz="1100" b="1" dirty="0" smtClean="0"/>
              <a:t>            </a:t>
            </a:r>
            <a:r>
              <a:rPr lang="es-ES" sz="1100" b="1" dirty="0" err="1" smtClean="0"/>
              <a:t>await</a:t>
            </a:r>
            <a:r>
              <a:rPr lang="es-ES" sz="1100" b="1" dirty="0" smtClean="0"/>
              <a:t> </a:t>
            </a:r>
            <a:r>
              <a:rPr lang="es-ES" sz="1100" b="1" dirty="0" err="1" smtClean="0"/>
              <a:t>context.SaveChangesAsync</a:t>
            </a:r>
            <a:r>
              <a:rPr lang="es-ES" sz="1100" b="1" dirty="0" smtClean="0"/>
              <a:t>();</a:t>
            </a:r>
          </a:p>
          <a:p>
            <a:pPr>
              <a:buNone/>
            </a:pPr>
            <a:r>
              <a:rPr lang="es-ES" sz="1100" b="1" dirty="0" smtClean="0"/>
              <a:t>            </a:t>
            </a:r>
            <a:r>
              <a:rPr lang="es-ES" sz="1100" b="1" dirty="0" err="1" smtClean="0"/>
              <a:t>return</a:t>
            </a:r>
            <a:r>
              <a:rPr lang="es-ES" sz="1100" b="1" dirty="0" smtClean="0"/>
              <a:t> </a:t>
            </a:r>
            <a:r>
              <a:rPr lang="es-ES" sz="1100" b="1" dirty="0" err="1" smtClean="0"/>
              <a:t>entity</a:t>
            </a:r>
            <a:r>
              <a:rPr lang="es-ES" sz="1100" b="1" dirty="0" smtClean="0"/>
              <a:t>;</a:t>
            </a:r>
          </a:p>
          <a:p>
            <a:pPr>
              <a:buNone/>
            </a:pPr>
            <a:r>
              <a:rPr lang="es-ES" sz="1100" b="1" dirty="0" smtClean="0"/>
              <a:t>        }</a:t>
            </a:r>
          </a:p>
          <a:p>
            <a:pPr>
              <a:buNone/>
            </a:pPr>
            <a:r>
              <a:rPr lang="en-US" sz="1100" b="1" dirty="0" smtClean="0"/>
              <a:t>        public </a:t>
            </a:r>
            <a:r>
              <a:rPr lang="en-US" sz="1100" b="1" dirty="0" err="1" smtClean="0"/>
              <a:t>async</a:t>
            </a:r>
            <a:r>
              <a:rPr lang="en-US" sz="1100" b="1" dirty="0" smtClean="0"/>
              <a:t> Task&lt;</a:t>
            </a:r>
            <a:r>
              <a:rPr lang="en-US" sz="1100" b="1" dirty="0" err="1" smtClean="0"/>
              <a:t>TEntity</a:t>
            </a:r>
            <a:r>
              <a:rPr lang="en-US" sz="1100" b="1" dirty="0" smtClean="0"/>
              <a:t>&gt; Get(</a:t>
            </a:r>
            <a:r>
              <a:rPr lang="en-US" sz="1100" b="1" dirty="0" err="1" smtClean="0"/>
              <a:t>int</a:t>
            </a:r>
            <a:r>
              <a:rPr lang="en-US" sz="1100" b="1" dirty="0" smtClean="0"/>
              <a:t> id)</a:t>
            </a:r>
          </a:p>
          <a:p>
            <a:pPr>
              <a:buNone/>
            </a:pPr>
            <a:r>
              <a:rPr lang="es-ES" sz="1100" b="1" dirty="0" smtClean="0"/>
              <a:t>        { </a:t>
            </a:r>
            <a:r>
              <a:rPr lang="es-ES" sz="1100" b="1" dirty="0" err="1" smtClean="0"/>
              <a:t>return</a:t>
            </a:r>
            <a:r>
              <a:rPr lang="es-ES" sz="1100" b="1" dirty="0" smtClean="0"/>
              <a:t> </a:t>
            </a:r>
            <a:r>
              <a:rPr lang="es-ES" sz="1100" b="1" dirty="0" err="1" smtClean="0"/>
              <a:t>await</a:t>
            </a:r>
            <a:r>
              <a:rPr lang="es-ES" sz="1100" b="1" dirty="0" smtClean="0"/>
              <a:t> </a:t>
            </a:r>
            <a:r>
              <a:rPr lang="es-ES" sz="1100" b="1" dirty="0" err="1" smtClean="0"/>
              <a:t>context.Set</a:t>
            </a:r>
            <a:r>
              <a:rPr lang="es-ES" sz="1100" b="1" dirty="0" smtClean="0"/>
              <a:t>&lt;</a:t>
            </a:r>
            <a:r>
              <a:rPr lang="es-ES" sz="1100" b="1" dirty="0" err="1" smtClean="0"/>
              <a:t>TEntity</a:t>
            </a:r>
            <a:r>
              <a:rPr lang="es-ES" sz="1100" b="1" dirty="0" smtClean="0"/>
              <a:t>&gt;().</a:t>
            </a:r>
            <a:r>
              <a:rPr lang="es-ES" sz="1100" b="1" dirty="0" err="1" smtClean="0"/>
              <a:t>FindAsync</a:t>
            </a:r>
            <a:r>
              <a:rPr lang="es-ES" sz="1100" b="1" dirty="0" smtClean="0"/>
              <a:t>(id);}</a:t>
            </a:r>
          </a:p>
          <a:p>
            <a:pPr>
              <a:buNone/>
            </a:pPr>
            <a:r>
              <a:rPr lang="es-ES" sz="1100" b="1" dirty="0" smtClean="0"/>
              <a:t>        </a:t>
            </a:r>
            <a:r>
              <a:rPr lang="es-ES" sz="1100" b="1" dirty="0" err="1" smtClean="0"/>
              <a:t>public</a:t>
            </a:r>
            <a:r>
              <a:rPr lang="es-ES" sz="1100" b="1" dirty="0" smtClean="0"/>
              <a:t> </a:t>
            </a:r>
            <a:r>
              <a:rPr lang="es-ES" sz="1100" b="1" dirty="0" err="1" smtClean="0"/>
              <a:t>async</a:t>
            </a:r>
            <a:r>
              <a:rPr lang="es-ES" sz="1100" b="1" dirty="0" smtClean="0"/>
              <a:t> </a:t>
            </a:r>
            <a:r>
              <a:rPr lang="es-ES" sz="1100" b="1" dirty="0" err="1" smtClean="0"/>
              <a:t>Task</a:t>
            </a:r>
            <a:r>
              <a:rPr lang="es-ES" sz="1100" b="1" dirty="0" smtClean="0"/>
              <a:t>&lt;</a:t>
            </a:r>
            <a:r>
              <a:rPr lang="es-ES" sz="1100" b="1" dirty="0" err="1" smtClean="0"/>
              <a:t>List</a:t>
            </a:r>
            <a:r>
              <a:rPr lang="es-ES" sz="1100" b="1" dirty="0" smtClean="0"/>
              <a:t>&lt;</a:t>
            </a:r>
            <a:r>
              <a:rPr lang="es-ES" sz="1100" b="1" dirty="0" err="1" smtClean="0"/>
              <a:t>TEntity</a:t>
            </a:r>
            <a:r>
              <a:rPr lang="es-ES" sz="1100" b="1" dirty="0" smtClean="0"/>
              <a:t>&gt;&gt; </a:t>
            </a:r>
            <a:r>
              <a:rPr lang="es-ES" sz="1100" b="1" dirty="0" err="1" smtClean="0"/>
              <a:t>GetAll</a:t>
            </a:r>
            <a:r>
              <a:rPr lang="es-ES" sz="1100" b="1" dirty="0" smtClean="0"/>
              <a:t>()</a:t>
            </a:r>
          </a:p>
          <a:p>
            <a:pPr>
              <a:buNone/>
            </a:pPr>
            <a:r>
              <a:rPr lang="es-ES" sz="1100" b="1" dirty="0" smtClean="0"/>
              <a:t>        { </a:t>
            </a:r>
            <a:r>
              <a:rPr lang="es-ES" sz="1100" b="1" dirty="0" err="1" smtClean="0"/>
              <a:t>return</a:t>
            </a:r>
            <a:r>
              <a:rPr lang="es-ES" sz="1100" b="1" dirty="0" smtClean="0"/>
              <a:t> </a:t>
            </a:r>
            <a:r>
              <a:rPr lang="es-ES" sz="1100" b="1" dirty="0" err="1" smtClean="0"/>
              <a:t>await</a:t>
            </a:r>
            <a:r>
              <a:rPr lang="es-ES" sz="1100" b="1" dirty="0" smtClean="0"/>
              <a:t> </a:t>
            </a:r>
            <a:r>
              <a:rPr lang="es-ES" sz="1100" b="1" dirty="0" err="1" smtClean="0"/>
              <a:t>context.Set</a:t>
            </a:r>
            <a:r>
              <a:rPr lang="es-ES" sz="1100" b="1" dirty="0" smtClean="0"/>
              <a:t>&lt;</a:t>
            </a:r>
            <a:r>
              <a:rPr lang="es-ES" sz="1100" b="1" dirty="0" err="1" smtClean="0"/>
              <a:t>TEntity</a:t>
            </a:r>
            <a:r>
              <a:rPr lang="es-ES" sz="1100" b="1" dirty="0" smtClean="0"/>
              <a:t>&gt;().</a:t>
            </a:r>
            <a:r>
              <a:rPr lang="es-ES" sz="1100" b="1" dirty="0" err="1" smtClean="0"/>
              <a:t>ToListAsync</a:t>
            </a:r>
            <a:r>
              <a:rPr lang="es-ES" sz="1100" b="1" dirty="0" smtClean="0"/>
              <a:t>();</a:t>
            </a:r>
          </a:p>
          <a:p>
            <a:pPr>
              <a:buNone/>
            </a:pPr>
            <a:r>
              <a:rPr lang="es-ES" sz="1100" b="1" dirty="0" smtClean="0"/>
              <a:t>        }</a:t>
            </a:r>
          </a:p>
          <a:p>
            <a:pPr>
              <a:buNone/>
            </a:pPr>
            <a:r>
              <a:rPr lang="en-US" sz="1100" b="1" dirty="0" smtClean="0"/>
              <a:t>        public </a:t>
            </a:r>
            <a:r>
              <a:rPr lang="en-US" sz="1100" b="1" dirty="0" err="1" smtClean="0"/>
              <a:t>async</a:t>
            </a:r>
            <a:r>
              <a:rPr lang="en-US" sz="1100" b="1" dirty="0" smtClean="0"/>
              <a:t> Task&lt;</a:t>
            </a:r>
            <a:r>
              <a:rPr lang="en-US" sz="1100" b="1" dirty="0" err="1" smtClean="0"/>
              <a:t>TEntity</a:t>
            </a:r>
            <a:r>
              <a:rPr lang="en-US" sz="1100" b="1" dirty="0" smtClean="0"/>
              <a:t>&gt; Update(</a:t>
            </a:r>
            <a:r>
              <a:rPr lang="en-US" sz="1100" b="1" dirty="0" err="1" smtClean="0"/>
              <a:t>TEntity</a:t>
            </a:r>
            <a:r>
              <a:rPr lang="en-US" sz="1100" b="1" dirty="0" smtClean="0"/>
              <a:t> entity)</a:t>
            </a:r>
          </a:p>
          <a:p>
            <a:pPr>
              <a:buNone/>
            </a:pPr>
            <a:r>
              <a:rPr lang="es-ES" sz="1100" b="1" dirty="0" smtClean="0"/>
              <a:t>        {</a:t>
            </a:r>
          </a:p>
          <a:p>
            <a:pPr>
              <a:buNone/>
            </a:pPr>
            <a:r>
              <a:rPr lang="es-ES" sz="1100" b="1" dirty="0" smtClean="0"/>
              <a:t>            </a:t>
            </a:r>
            <a:r>
              <a:rPr lang="es-ES" sz="1100" b="1" dirty="0" err="1" smtClean="0"/>
              <a:t>context.Entry</a:t>
            </a:r>
            <a:r>
              <a:rPr lang="es-ES" sz="1100" b="1" dirty="0" smtClean="0"/>
              <a:t>(</a:t>
            </a:r>
            <a:r>
              <a:rPr lang="es-ES" sz="1100" b="1" dirty="0" err="1" smtClean="0"/>
              <a:t>entity</a:t>
            </a:r>
            <a:r>
              <a:rPr lang="es-ES" sz="1100" b="1" dirty="0" smtClean="0"/>
              <a:t>).</a:t>
            </a:r>
            <a:r>
              <a:rPr lang="es-ES" sz="1100" b="1" dirty="0" err="1" smtClean="0"/>
              <a:t>State</a:t>
            </a:r>
            <a:r>
              <a:rPr lang="es-ES" sz="1100" b="1" dirty="0" smtClean="0"/>
              <a:t> = </a:t>
            </a:r>
            <a:r>
              <a:rPr lang="es-ES" sz="1100" b="1" dirty="0" err="1" smtClean="0"/>
              <a:t>EntityState.Modified</a:t>
            </a:r>
            <a:r>
              <a:rPr lang="es-ES" sz="1100" b="1" dirty="0" smtClean="0"/>
              <a:t>;</a:t>
            </a:r>
          </a:p>
          <a:p>
            <a:pPr>
              <a:buNone/>
            </a:pPr>
            <a:r>
              <a:rPr lang="es-ES" sz="1100" b="1" dirty="0" smtClean="0"/>
              <a:t>            </a:t>
            </a:r>
            <a:r>
              <a:rPr lang="es-ES" sz="1100" b="1" dirty="0" err="1" smtClean="0"/>
              <a:t>await</a:t>
            </a:r>
            <a:r>
              <a:rPr lang="es-ES" sz="1100" b="1" dirty="0" smtClean="0"/>
              <a:t> </a:t>
            </a:r>
            <a:r>
              <a:rPr lang="es-ES" sz="1100" b="1" dirty="0" err="1" smtClean="0"/>
              <a:t>context.SaveChangesAsync</a:t>
            </a:r>
            <a:r>
              <a:rPr lang="es-ES" sz="1100" b="1" dirty="0" smtClean="0"/>
              <a:t>();</a:t>
            </a:r>
          </a:p>
          <a:p>
            <a:pPr>
              <a:buNone/>
            </a:pPr>
            <a:r>
              <a:rPr lang="es-ES" sz="1100" b="1" dirty="0" smtClean="0"/>
              <a:t>            </a:t>
            </a:r>
            <a:r>
              <a:rPr lang="es-ES" sz="1100" b="1" dirty="0" err="1" smtClean="0"/>
              <a:t>return</a:t>
            </a:r>
            <a:r>
              <a:rPr lang="es-ES" sz="1100" b="1" dirty="0" smtClean="0"/>
              <a:t> </a:t>
            </a:r>
            <a:r>
              <a:rPr lang="es-ES" sz="1100" b="1" dirty="0" err="1" smtClean="0"/>
              <a:t>entity</a:t>
            </a:r>
            <a:r>
              <a:rPr lang="es-ES" sz="1100" b="1" dirty="0" smtClean="0"/>
              <a:t>;</a:t>
            </a:r>
          </a:p>
          <a:p>
            <a:pPr>
              <a:buNone/>
            </a:pPr>
            <a:r>
              <a:rPr lang="es-ES" sz="1100" b="1" dirty="0" smtClean="0"/>
              <a:t>        }</a:t>
            </a:r>
          </a:p>
          <a:p>
            <a:pPr>
              <a:buNone/>
            </a:pPr>
            <a:r>
              <a:rPr lang="es-ES" sz="1100" b="1" dirty="0" smtClean="0"/>
              <a:t>   }</a:t>
            </a:r>
            <a:endParaRPr lang="en-US" sz="1100" b="1" dirty="0" smtClean="0"/>
          </a:p>
          <a:p>
            <a:pPr>
              <a:buNone/>
            </a:pPr>
            <a:endParaRPr lang="en-US" sz="20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Agregar clase que herede de la anterior</a:t>
            </a:r>
          </a:p>
        </p:txBody>
      </p:sp>
      <p:sp>
        <p:nvSpPr>
          <p:cNvPr id="3" name="Text Placeholder 2"/>
          <p:cNvSpPr>
            <a:spLocks noGrp="1"/>
          </p:cNvSpPr>
          <p:nvPr>
            <p:ph type="body" idx="1"/>
          </p:nvPr>
        </p:nvSpPr>
        <p:spPr>
          <a:xfrm>
            <a:off x="214282" y="857232"/>
            <a:ext cx="8119156" cy="5715040"/>
          </a:xfrm>
        </p:spPr>
        <p:txBody>
          <a:bodyPr/>
          <a:lstStyle/>
          <a:p>
            <a:pPr>
              <a:buNone/>
            </a:pPr>
            <a:r>
              <a:rPr lang="es-ES" sz="1100" dirty="0" smtClean="0"/>
              <a:t>Nombre : </a:t>
            </a:r>
            <a:r>
              <a:rPr lang="es-ES" sz="2000" b="1" i="1" dirty="0" err="1" smtClean="0">
                <a:solidFill>
                  <a:srgbClr val="FF0000"/>
                </a:solidFill>
              </a:rPr>
              <a:t>EfCoreAlumnoRepository</a:t>
            </a:r>
            <a:r>
              <a:rPr lang="es-ES" sz="2000" b="1" i="1" dirty="0" smtClean="0">
                <a:solidFill>
                  <a:srgbClr val="FF0000"/>
                </a:solidFill>
              </a:rPr>
              <a:t> </a:t>
            </a:r>
          </a:p>
          <a:p>
            <a:pPr>
              <a:buNone/>
            </a:pPr>
            <a:endParaRPr lang="en-US" sz="2000" dirty="0" smtClean="0">
              <a:solidFill>
                <a:srgbClr val="FF0000"/>
              </a:solidFill>
            </a:endParaRPr>
          </a:p>
          <a:p>
            <a:pPr>
              <a:buNone/>
            </a:pPr>
            <a:r>
              <a:rPr lang="es-ES" sz="1600" b="1" dirty="0" err="1" smtClean="0"/>
              <a:t>namespace</a:t>
            </a:r>
            <a:r>
              <a:rPr lang="es-ES" sz="1600" b="1" dirty="0" smtClean="0"/>
              <a:t> Clase4.EFCore</a:t>
            </a:r>
          </a:p>
          <a:p>
            <a:pPr>
              <a:buNone/>
            </a:pPr>
            <a:r>
              <a:rPr lang="es-ES" sz="1600" b="1" dirty="0" smtClean="0"/>
              <a:t>{</a:t>
            </a:r>
          </a:p>
          <a:p>
            <a:pPr>
              <a:buNone/>
            </a:pPr>
            <a:r>
              <a:rPr lang="es-ES" sz="1600" b="1" dirty="0" smtClean="0"/>
              <a:t>    </a:t>
            </a:r>
            <a:r>
              <a:rPr lang="es-ES" sz="1600" b="1" dirty="0" err="1" smtClean="0"/>
              <a:t>public</a:t>
            </a:r>
            <a:r>
              <a:rPr lang="es-ES" sz="1600" b="1" dirty="0" smtClean="0"/>
              <a:t> </a:t>
            </a:r>
            <a:r>
              <a:rPr lang="es-ES" sz="1600" b="1" dirty="0" err="1" smtClean="0"/>
              <a:t>class</a:t>
            </a:r>
            <a:r>
              <a:rPr lang="es-ES" sz="1600" b="1" dirty="0" smtClean="0"/>
              <a:t> </a:t>
            </a:r>
            <a:r>
              <a:rPr lang="es-ES" sz="1600" b="1" dirty="0" err="1" smtClean="0"/>
              <a:t>EfCoreAlumnoRepository:EfCoreRepository</a:t>
            </a:r>
            <a:r>
              <a:rPr lang="es-ES" sz="1600" b="1" dirty="0" smtClean="0"/>
              <a:t>&lt;</a:t>
            </a:r>
            <a:r>
              <a:rPr lang="es-ES" sz="1600" b="1" dirty="0" err="1" smtClean="0"/>
              <a:t>Alumno,MiContext</a:t>
            </a:r>
            <a:r>
              <a:rPr lang="es-ES" sz="1600" b="1" dirty="0" smtClean="0"/>
              <a:t>&gt;</a:t>
            </a:r>
          </a:p>
          <a:p>
            <a:pPr>
              <a:buNone/>
            </a:pPr>
            <a:r>
              <a:rPr lang="es-ES" sz="1600" b="1" dirty="0" smtClean="0"/>
              <a:t>    {</a:t>
            </a:r>
          </a:p>
          <a:p>
            <a:pPr>
              <a:buNone/>
            </a:pPr>
            <a:r>
              <a:rPr lang="es-ES" sz="1600" b="1" dirty="0" smtClean="0"/>
              <a:t>        </a:t>
            </a:r>
            <a:r>
              <a:rPr lang="es-ES" sz="1600" b="1" dirty="0" err="1" smtClean="0"/>
              <a:t>public</a:t>
            </a:r>
            <a:r>
              <a:rPr lang="es-ES" sz="1600" b="1" dirty="0" smtClean="0"/>
              <a:t> </a:t>
            </a:r>
            <a:r>
              <a:rPr lang="es-ES" sz="1600" b="1" dirty="0" err="1" smtClean="0"/>
              <a:t>EfCoreAlumnoRepository</a:t>
            </a:r>
            <a:r>
              <a:rPr lang="es-ES" sz="1600" b="1" dirty="0" smtClean="0"/>
              <a:t>(</a:t>
            </a:r>
            <a:r>
              <a:rPr lang="es-ES" sz="1600" b="1" dirty="0" err="1" smtClean="0"/>
              <a:t>MiContext</a:t>
            </a:r>
            <a:r>
              <a:rPr lang="es-ES" sz="1600" b="1" dirty="0" smtClean="0"/>
              <a:t> </a:t>
            </a:r>
            <a:r>
              <a:rPr lang="es-ES" sz="1600" b="1" dirty="0" err="1" smtClean="0"/>
              <a:t>context</a:t>
            </a:r>
            <a:r>
              <a:rPr lang="es-ES" sz="1600" b="1" dirty="0" smtClean="0"/>
              <a:t>) : base(</a:t>
            </a:r>
            <a:r>
              <a:rPr lang="es-ES" sz="1600" b="1" dirty="0" err="1" smtClean="0"/>
              <a:t>context</a:t>
            </a:r>
            <a:r>
              <a:rPr lang="es-ES" sz="1600" b="1" dirty="0" smtClean="0"/>
              <a:t>)</a:t>
            </a:r>
          </a:p>
          <a:p>
            <a:pPr>
              <a:buNone/>
            </a:pPr>
            <a:r>
              <a:rPr lang="es-ES" sz="1600" b="1" dirty="0" smtClean="0"/>
              <a:t>        {</a:t>
            </a:r>
          </a:p>
          <a:p>
            <a:pPr>
              <a:buNone/>
            </a:pPr>
            <a:endParaRPr lang="es-ES" sz="1600" b="1" dirty="0" smtClean="0"/>
          </a:p>
          <a:p>
            <a:pPr>
              <a:buNone/>
            </a:pPr>
            <a:r>
              <a:rPr lang="es-ES" sz="1600" b="1" dirty="0" smtClean="0"/>
              <a:t>        }</a:t>
            </a:r>
          </a:p>
          <a:p>
            <a:pPr>
              <a:buNone/>
            </a:pPr>
            <a:r>
              <a:rPr lang="es-ES" sz="1600" b="1" dirty="0" smtClean="0"/>
              <a:t>        // </a:t>
            </a:r>
            <a:r>
              <a:rPr lang="es-ES" sz="1600" b="1" dirty="0" err="1" smtClean="0"/>
              <a:t>codigo</a:t>
            </a:r>
            <a:r>
              <a:rPr lang="es-ES" sz="1600" b="1" dirty="0" smtClean="0"/>
              <a:t> de </a:t>
            </a:r>
            <a:r>
              <a:rPr lang="es-ES" sz="1600" b="1" dirty="0" err="1" smtClean="0"/>
              <a:t>metodos</a:t>
            </a:r>
            <a:r>
              <a:rPr lang="es-ES" sz="1600" b="1" dirty="0" smtClean="0"/>
              <a:t> CRUD para alumnos</a:t>
            </a:r>
          </a:p>
          <a:p>
            <a:pPr>
              <a:buNone/>
            </a:pPr>
            <a:r>
              <a:rPr lang="es-ES" sz="1600" b="1" dirty="0" smtClean="0"/>
              <a:t>    }</a:t>
            </a:r>
          </a:p>
          <a:p>
            <a:pPr>
              <a:buNone/>
            </a:pPr>
            <a:r>
              <a:rPr lang="es-ES" sz="1600" b="1" dirty="0" smtClean="0"/>
              <a:t>}</a:t>
            </a:r>
            <a:endParaRPr lang="en-US" sz="16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7. Agregar un controlador base</a:t>
            </a:r>
          </a:p>
        </p:txBody>
      </p:sp>
      <p:sp>
        <p:nvSpPr>
          <p:cNvPr id="3" name="Text Placeholder 2"/>
          <p:cNvSpPr>
            <a:spLocks noGrp="1"/>
          </p:cNvSpPr>
          <p:nvPr>
            <p:ph type="body" idx="1"/>
          </p:nvPr>
        </p:nvSpPr>
        <p:spPr>
          <a:xfrm>
            <a:off x="214282" y="857232"/>
            <a:ext cx="8119156" cy="5715040"/>
          </a:xfrm>
        </p:spPr>
        <p:txBody>
          <a:bodyPr/>
          <a:lstStyle/>
          <a:p>
            <a:pPr>
              <a:buNone/>
            </a:pPr>
            <a:r>
              <a:rPr lang="en-US" sz="1100" dirty="0" err="1" smtClean="0"/>
              <a:t>Agregar</a:t>
            </a:r>
            <a:r>
              <a:rPr lang="en-US" sz="1100" dirty="0" smtClean="0"/>
              <a:t> </a:t>
            </a:r>
            <a:r>
              <a:rPr lang="en-US" sz="1100" dirty="0" err="1" smtClean="0"/>
              <a:t>clase</a:t>
            </a:r>
            <a:r>
              <a:rPr lang="en-US" sz="1100" dirty="0" smtClean="0"/>
              <a:t> </a:t>
            </a:r>
            <a:r>
              <a:rPr lang="en-US" sz="1100" dirty="0" err="1" smtClean="0"/>
              <a:t>Abstracta</a:t>
            </a:r>
            <a:r>
              <a:rPr lang="en-US" sz="1100" dirty="0" smtClean="0"/>
              <a:t> </a:t>
            </a:r>
            <a:r>
              <a:rPr lang="en-US" sz="1100" b="1" i="1" dirty="0" err="1" smtClean="0"/>
              <a:t>MiBaseController</a:t>
            </a:r>
            <a:r>
              <a:rPr lang="en-US" sz="1100" b="1" i="1" dirty="0" smtClean="0"/>
              <a:t> </a:t>
            </a:r>
            <a:r>
              <a:rPr lang="en-US" sz="1100" dirty="0" smtClean="0"/>
              <a:t>:</a:t>
            </a:r>
          </a:p>
          <a:p>
            <a:pPr>
              <a:buNone/>
            </a:pPr>
            <a:r>
              <a:rPr lang="es-ES" sz="1000" b="1" dirty="0" err="1" smtClean="0"/>
              <a:t>namespace</a:t>
            </a:r>
            <a:r>
              <a:rPr lang="es-ES" sz="1000" b="1" dirty="0" smtClean="0"/>
              <a:t> Clase4.Controllers</a:t>
            </a:r>
          </a:p>
          <a:p>
            <a:pPr>
              <a:buNone/>
            </a:pPr>
            <a:r>
              <a:rPr lang="es-ES" sz="1000" b="1" dirty="0" smtClean="0"/>
              <a:t>{</a:t>
            </a:r>
          </a:p>
          <a:p>
            <a:pPr>
              <a:buNone/>
            </a:pPr>
            <a:r>
              <a:rPr lang="es-ES" sz="1000" b="1" dirty="0" smtClean="0"/>
              <a:t>    [</a:t>
            </a:r>
            <a:r>
              <a:rPr lang="es-ES" sz="1000" b="1" dirty="0" err="1" smtClean="0"/>
              <a:t>Route</a:t>
            </a:r>
            <a:r>
              <a:rPr lang="es-ES" sz="1000" b="1" dirty="0" smtClean="0"/>
              <a:t>("api/[</a:t>
            </a:r>
            <a:r>
              <a:rPr lang="es-ES" sz="1000" b="1" dirty="0" err="1" smtClean="0"/>
              <a:t>controller</a:t>
            </a:r>
            <a:r>
              <a:rPr lang="es-ES" sz="1000" b="1" dirty="0" smtClean="0"/>
              <a:t>]")]</a:t>
            </a:r>
          </a:p>
          <a:p>
            <a:pPr>
              <a:buNone/>
            </a:pPr>
            <a:r>
              <a:rPr lang="es-ES" sz="1000" b="1" dirty="0" smtClean="0"/>
              <a:t>    [</a:t>
            </a:r>
            <a:r>
              <a:rPr lang="es-ES" sz="1000" b="1" dirty="0" err="1" smtClean="0"/>
              <a:t>ApiController</a:t>
            </a:r>
            <a:r>
              <a:rPr lang="es-ES" sz="1000" b="1" dirty="0" smtClean="0"/>
              <a:t>]</a:t>
            </a:r>
          </a:p>
          <a:p>
            <a:pPr>
              <a:buNone/>
            </a:pPr>
            <a:r>
              <a:rPr lang="en-US" sz="1000" b="1" dirty="0" smtClean="0"/>
              <a:t>    public abstract class </a:t>
            </a:r>
            <a:r>
              <a:rPr lang="en-US" sz="1000" b="1" dirty="0" err="1" smtClean="0"/>
              <a:t>MiBaseController</a:t>
            </a:r>
            <a:r>
              <a:rPr lang="en-US" sz="1000" b="1" dirty="0" smtClean="0"/>
              <a:t>&lt;</a:t>
            </a:r>
            <a:r>
              <a:rPr lang="en-US" sz="1000" b="1" dirty="0" err="1" smtClean="0"/>
              <a:t>TEntity</a:t>
            </a:r>
            <a:r>
              <a:rPr lang="en-US" sz="1000" b="1" dirty="0" smtClean="0"/>
              <a:t>, </a:t>
            </a:r>
            <a:r>
              <a:rPr lang="en-US" sz="1000" b="1" dirty="0" err="1" smtClean="0"/>
              <a:t>TRepository</a:t>
            </a:r>
            <a:r>
              <a:rPr lang="en-US" sz="1000" b="1" dirty="0" smtClean="0"/>
              <a:t>&gt;:</a:t>
            </a:r>
            <a:r>
              <a:rPr lang="en-US" sz="1000" b="1" dirty="0" err="1" smtClean="0"/>
              <a:t>ControllerBase</a:t>
            </a:r>
            <a:endParaRPr lang="en-US" sz="1000" b="1" dirty="0" smtClean="0"/>
          </a:p>
          <a:p>
            <a:pPr>
              <a:buNone/>
            </a:pPr>
            <a:r>
              <a:rPr lang="es-ES" sz="1000" b="1" dirty="0" smtClean="0"/>
              <a:t>         </a:t>
            </a:r>
            <a:r>
              <a:rPr lang="es-ES" sz="1000" b="1" dirty="0" err="1" smtClean="0"/>
              <a:t>where</a:t>
            </a:r>
            <a:r>
              <a:rPr lang="es-ES" sz="1000" b="1" dirty="0" smtClean="0"/>
              <a:t> </a:t>
            </a:r>
            <a:r>
              <a:rPr lang="es-ES" sz="1000" b="1" dirty="0" err="1" smtClean="0"/>
              <a:t>TEntity</a:t>
            </a:r>
            <a:r>
              <a:rPr lang="es-ES" sz="1000" b="1" dirty="0" smtClean="0"/>
              <a:t> : </a:t>
            </a:r>
            <a:r>
              <a:rPr lang="es-ES" sz="1000" b="1" dirty="0" err="1" smtClean="0"/>
              <a:t>class</a:t>
            </a:r>
            <a:r>
              <a:rPr lang="es-ES" sz="1000" b="1" dirty="0" smtClean="0"/>
              <a:t>, </a:t>
            </a:r>
            <a:r>
              <a:rPr lang="es-ES" sz="1000" b="1" dirty="0" err="1" smtClean="0"/>
              <a:t>IEntity</a:t>
            </a:r>
            <a:endParaRPr lang="es-ES" sz="1000" b="1" dirty="0" smtClean="0"/>
          </a:p>
          <a:p>
            <a:pPr>
              <a:buNone/>
            </a:pPr>
            <a:r>
              <a:rPr lang="es-ES" sz="1000" b="1" dirty="0" smtClean="0"/>
              <a:t>         </a:t>
            </a:r>
            <a:r>
              <a:rPr lang="es-ES" sz="1000" b="1" dirty="0" err="1" smtClean="0"/>
              <a:t>where</a:t>
            </a:r>
            <a:r>
              <a:rPr lang="es-ES" sz="1000" b="1" dirty="0" smtClean="0"/>
              <a:t> </a:t>
            </a:r>
            <a:r>
              <a:rPr lang="es-ES" sz="1000" b="1" dirty="0" err="1" smtClean="0"/>
              <a:t>TRepository</a:t>
            </a:r>
            <a:r>
              <a:rPr lang="es-ES" sz="1000" b="1" dirty="0" smtClean="0"/>
              <a:t> : </a:t>
            </a:r>
            <a:r>
              <a:rPr lang="es-ES" sz="1000" b="1" dirty="0" err="1" smtClean="0"/>
              <a:t>IRepository</a:t>
            </a:r>
            <a:r>
              <a:rPr lang="es-ES" sz="1000" b="1" dirty="0" smtClean="0"/>
              <a:t>&lt;</a:t>
            </a:r>
            <a:r>
              <a:rPr lang="es-ES" sz="1000" b="1" dirty="0" err="1" smtClean="0"/>
              <a:t>TEntity</a:t>
            </a:r>
            <a:r>
              <a:rPr lang="es-ES" sz="1000" b="1" dirty="0" smtClean="0"/>
              <a:t>&gt;</a:t>
            </a:r>
          </a:p>
          <a:p>
            <a:pPr>
              <a:buNone/>
            </a:pPr>
            <a:r>
              <a:rPr lang="es-ES" sz="1000" b="1" dirty="0" smtClean="0"/>
              <a:t>    {</a:t>
            </a:r>
          </a:p>
          <a:p>
            <a:pPr>
              <a:buNone/>
            </a:pPr>
            <a:r>
              <a:rPr lang="es-ES" sz="1000" b="1" dirty="0" smtClean="0"/>
              <a:t>        </a:t>
            </a:r>
            <a:r>
              <a:rPr lang="es-ES" sz="1000" b="1" dirty="0" err="1" smtClean="0"/>
              <a:t>private</a:t>
            </a:r>
            <a:r>
              <a:rPr lang="es-ES" sz="1000" b="1" dirty="0" smtClean="0"/>
              <a:t> </a:t>
            </a:r>
            <a:r>
              <a:rPr lang="es-ES" sz="1000" b="1" dirty="0" err="1" smtClean="0"/>
              <a:t>readonly</a:t>
            </a:r>
            <a:r>
              <a:rPr lang="es-ES" sz="1000" b="1" dirty="0" smtClean="0"/>
              <a:t> </a:t>
            </a:r>
            <a:r>
              <a:rPr lang="es-ES" sz="1000" b="1" dirty="0" err="1" smtClean="0"/>
              <a:t>TRepository</a:t>
            </a:r>
            <a:r>
              <a:rPr lang="es-ES" sz="1000" b="1" dirty="0" smtClean="0"/>
              <a:t> </a:t>
            </a:r>
            <a:r>
              <a:rPr lang="es-ES" sz="1000" b="1" dirty="0" err="1" smtClean="0"/>
              <a:t>repository</a:t>
            </a:r>
            <a:r>
              <a:rPr lang="es-ES" sz="1000" b="1" dirty="0" smtClean="0"/>
              <a:t>;</a:t>
            </a:r>
          </a:p>
          <a:p>
            <a:pPr>
              <a:buNone/>
            </a:pPr>
            <a:endParaRPr lang="es-ES" sz="1000" b="1" dirty="0" smtClean="0"/>
          </a:p>
          <a:p>
            <a:pPr>
              <a:buNone/>
            </a:pPr>
            <a:r>
              <a:rPr lang="es-ES" sz="1000" b="1" dirty="0" smtClean="0"/>
              <a:t>        </a:t>
            </a:r>
            <a:r>
              <a:rPr lang="es-ES" sz="1000" b="1" dirty="0" err="1" smtClean="0"/>
              <a:t>public</a:t>
            </a:r>
            <a:r>
              <a:rPr lang="es-ES" sz="1000" b="1" dirty="0" smtClean="0"/>
              <a:t> </a:t>
            </a:r>
            <a:r>
              <a:rPr lang="es-ES" sz="1000" b="1" dirty="0" err="1" smtClean="0"/>
              <a:t>MiBaseController</a:t>
            </a:r>
            <a:r>
              <a:rPr lang="es-ES" sz="1000" b="1" dirty="0" smtClean="0"/>
              <a:t>(</a:t>
            </a:r>
            <a:r>
              <a:rPr lang="es-ES" sz="1000" b="1" dirty="0" err="1" smtClean="0"/>
              <a:t>TRepository</a:t>
            </a:r>
            <a:r>
              <a:rPr lang="es-ES" sz="1000" b="1" dirty="0" smtClean="0"/>
              <a:t> </a:t>
            </a:r>
            <a:r>
              <a:rPr lang="es-ES" sz="1000" b="1" dirty="0" err="1" smtClean="0"/>
              <a:t>repository</a:t>
            </a:r>
            <a:r>
              <a:rPr lang="es-ES" sz="1000" b="1" dirty="0" smtClean="0"/>
              <a:t>)</a:t>
            </a:r>
          </a:p>
          <a:p>
            <a:pPr>
              <a:buNone/>
            </a:pPr>
            <a:r>
              <a:rPr lang="es-ES" sz="1000" b="1" dirty="0" smtClean="0"/>
              <a:t>        {</a:t>
            </a:r>
          </a:p>
          <a:p>
            <a:pPr>
              <a:buNone/>
            </a:pPr>
            <a:r>
              <a:rPr lang="es-ES" sz="1000" b="1" dirty="0" smtClean="0"/>
              <a:t>            </a:t>
            </a:r>
            <a:r>
              <a:rPr lang="es-ES" sz="1000" b="1" dirty="0" err="1" smtClean="0"/>
              <a:t>this.repository</a:t>
            </a:r>
            <a:r>
              <a:rPr lang="es-ES" sz="1000" b="1" dirty="0" smtClean="0"/>
              <a:t> = </a:t>
            </a:r>
            <a:r>
              <a:rPr lang="es-ES" sz="1000" b="1" dirty="0" err="1" smtClean="0"/>
              <a:t>repository</a:t>
            </a:r>
            <a:r>
              <a:rPr lang="es-ES" sz="1000" b="1" dirty="0" smtClean="0"/>
              <a:t>;</a:t>
            </a:r>
          </a:p>
          <a:p>
            <a:pPr>
              <a:buNone/>
            </a:pPr>
            <a:r>
              <a:rPr lang="es-ES" sz="1000" b="1" dirty="0" smtClean="0"/>
              <a:t>        }</a:t>
            </a:r>
          </a:p>
          <a:p>
            <a:pPr>
              <a:buNone/>
            </a:pPr>
            <a:endParaRPr lang="es-ES" sz="1000" b="1" dirty="0" smtClean="0"/>
          </a:p>
          <a:p>
            <a:pPr>
              <a:buNone/>
            </a:pPr>
            <a:endParaRPr lang="es-ES" sz="1000" b="1" dirty="0" smtClean="0"/>
          </a:p>
          <a:p>
            <a:pPr>
              <a:buNone/>
            </a:pPr>
            <a:r>
              <a:rPr lang="es-ES" sz="1000" b="1" dirty="0" smtClean="0"/>
              <a:t>        // GET: api/[</a:t>
            </a:r>
            <a:r>
              <a:rPr lang="es-ES" sz="1000" b="1" dirty="0" err="1" smtClean="0"/>
              <a:t>controller</a:t>
            </a:r>
            <a:r>
              <a:rPr lang="es-ES" sz="1000" b="1" dirty="0" smtClean="0"/>
              <a:t>]</a:t>
            </a:r>
          </a:p>
          <a:p>
            <a:pPr>
              <a:buNone/>
            </a:pPr>
            <a:r>
              <a:rPr lang="es-ES" sz="1000" b="1" dirty="0" smtClean="0"/>
              <a:t>        [</a:t>
            </a:r>
            <a:r>
              <a:rPr lang="es-ES" sz="1000" b="1" dirty="0" err="1" smtClean="0"/>
              <a:t>HttpGet</a:t>
            </a:r>
            <a:r>
              <a:rPr lang="es-ES" sz="1000" b="1" dirty="0" smtClean="0"/>
              <a:t>]</a:t>
            </a:r>
          </a:p>
          <a:p>
            <a:pPr>
              <a:buNone/>
            </a:pPr>
            <a:r>
              <a:rPr lang="es-ES" sz="1000" b="1" dirty="0" smtClean="0"/>
              <a:t>        </a:t>
            </a:r>
            <a:r>
              <a:rPr lang="es-ES" sz="1000" b="1" dirty="0" err="1" smtClean="0"/>
              <a:t>public</a:t>
            </a:r>
            <a:r>
              <a:rPr lang="es-ES" sz="1000" b="1" dirty="0" smtClean="0"/>
              <a:t> </a:t>
            </a:r>
            <a:r>
              <a:rPr lang="es-ES" sz="1000" b="1" dirty="0" err="1" smtClean="0"/>
              <a:t>async</a:t>
            </a:r>
            <a:r>
              <a:rPr lang="es-ES" sz="1000" b="1" dirty="0" smtClean="0"/>
              <a:t> </a:t>
            </a:r>
            <a:r>
              <a:rPr lang="es-ES" sz="1000" b="1" dirty="0" err="1" smtClean="0"/>
              <a:t>Task</a:t>
            </a:r>
            <a:r>
              <a:rPr lang="es-ES" sz="1000" b="1" dirty="0" smtClean="0"/>
              <a:t>&lt;</a:t>
            </a:r>
            <a:r>
              <a:rPr lang="es-ES" sz="1000" b="1" dirty="0" err="1" smtClean="0"/>
              <a:t>ActionResult</a:t>
            </a:r>
            <a:r>
              <a:rPr lang="es-ES" sz="1000" b="1" dirty="0" smtClean="0"/>
              <a:t>&lt;</a:t>
            </a:r>
            <a:r>
              <a:rPr lang="es-ES" sz="1000" b="1" dirty="0" err="1" smtClean="0"/>
              <a:t>IEnumerable</a:t>
            </a:r>
            <a:r>
              <a:rPr lang="es-ES" sz="1000" b="1" dirty="0" smtClean="0"/>
              <a:t>&lt;</a:t>
            </a:r>
            <a:r>
              <a:rPr lang="es-ES" sz="1000" b="1" dirty="0" err="1" smtClean="0"/>
              <a:t>TEntity</a:t>
            </a:r>
            <a:r>
              <a:rPr lang="es-ES" sz="1000" b="1" dirty="0" smtClean="0"/>
              <a:t>&gt;&gt;&gt; </a:t>
            </a:r>
            <a:r>
              <a:rPr lang="es-ES" sz="1000" b="1" dirty="0" err="1" smtClean="0"/>
              <a:t>Get</a:t>
            </a:r>
            <a:r>
              <a:rPr lang="es-ES" sz="1000" b="1" dirty="0" smtClean="0"/>
              <a:t>()</a:t>
            </a:r>
          </a:p>
          <a:p>
            <a:pPr>
              <a:buNone/>
            </a:pPr>
            <a:r>
              <a:rPr lang="es-ES" sz="1000" b="1" dirty="0" smtClean="0"/>
              <a:t>        {</a:t>
            </a:r>
          </a:p>
          <a:p>
            <a:pPr>
              <a:buNone/>
            </a:pPr>
            <a:r>
              <a:rPr lang="es-ES" sz="1000" b="1" dirty="0" smtClean="0"/>
              <a:t>            </a:t>
            </a:r>
            <a:r>
              <a:rPr lang="es-ES" sz="1000" b="1" dirty="0" err="1" smtClean="0"/>
              <a:t>return</a:t>
            </a:r>
            <a:r>
              <a:rPr lang="es-ES" sz="1000" b="1" dirty="0" smtClean="0"/>
              <a:t> </a:t>
            </a:r>
            <a:r>
              <a:rPr lang="es-ES" sz="1000" b="1" dirty="0" err="1" smtClean="0"/>
              <a:t>await</a:t>
            </a:r>
            <a:r>
              <a:rPr lang="es-ES" sz="1000" b="1" dirty="0" smtClean="0"/>
              <a:t> </a:t>
            </a:r>
            <a:r>
              <a:rPr lang="es-ES" sz="1000" b="1" dirty="0" err="1" smtClean="0"/>
              <a:t>repository.GetAll</a:t>
            </a:r>
            <a:r>
              <a:rPr lang="es-ES" sz="1000" b="1" dirty="0" smtClean="0"/>
              <a:t>();</a:t>
            </a:r>
          </a:p>
          <a:p>
            <a:pPr>
              <a:buNone/>
            </a:pPr>
            <a:r>
              <a:rPr lang="es-ES" sz="1000" b="1" dirty="0" smtClean="0"/>
              <a:t>        }</a:t>
            </a:r>
          </a:p>
          <a:p>
            <a:endParaRPr lang="es-ES" sz="800" dirty="0" smtClean="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7. Agregar un controlador base</a:t>
            </a:r>
          </a:p>
        </p:txBody>
      </p:sp>
      <p:sp>
        <p:nvSpPr>
          <p:cNvPr id="3" name="Text Placeholder 2"/>
          <p:cNvSpPr>
            <a:spLocks noGrp="1"/>
          </p:cNvSpPr>
          <p:nvPr>
            <p:ph type="body" idx="1"/>
          </p:nvPr>
        </p:nvSpPr>
        <p:spPr>
          <a:xfrm>
            <a:off x="214282" y="857232"/>
            <a:ext cx="8119156" cy="5715040"/>
          </a:xfrm>
        </p:spPr>
        <p:txBody>
          <a:bodyPr/>
          <a:lstStyle/>
          <a:p>
            <a:pPr>
              <a:buNone/>
            </a:pPr>
            <a:r>
              <a:rPr lang="es-ES" sz="800" b="1" dirty="0" smtClean="0"/>
              <a:t>        // GET: api/[</a:t>
            </a:r>
            <a:r>
              <a:rPr lang="es-ES" sz="800" b="1" dirty="0" err="1" smtClean="0"/>
              <a:t>controller</a:t>
            </a:r>
            <a:r>
              <a:rPr lang="es-ES" sz="800" b="1" dirty="0" smtClean="0"/>
              <a:t>]/5</a:t>
            </a:r>
          </a:p>
          <a:p>
            <a:pPr>
              <a:buNone/>
            </a:pPr>
            <a:r>
              <a:rPr lang="es-ES" sz="800" b="1" dirty="0" smtClean="0"/>
              <a:t>        [</a:t>
            </a:r>
            <a:r>
              <a:rPr lang="es-ES" sz="800" b="1" dirty="0" err="1" smtClean="0"/>
              <a:t>HttpGet</a:t>
            </a:r>
            <a:r>
              <a:rPr lang="es-ES" sz="800" b="1" dirty="0" smtClean="0"/>
              <a:t>("{id}")]</a:t>
            </a:r>
          </a:p>
          <a:p>
            <a:pPr>
              <a:buNone/>
            </a:pPr>
            <a:r>
              <a:rPr lang="en-US" sz="800" b="1" dirty="0" smtClean="0"/>
              <a:t>        public </a:t>
            </a:r>
            <a:r>
              <a:rPr lang="en-US" sz="800" b="1" dirty="0" err="1" smtClean="0"/>
              <a:t>async</a:t>
            </a:r>
            <a:r>
              <a:rPr lang="en-US" sz="800" b="1" dirty="0" smtClean="0"/>
              <a:t> Task&lt;</a:t>
            </a:r>
            <a:r>
              <a:rPr lang="en-US" sz="800" b="1" dirty="0" err="1" smtClean="0"/>
              <a:t>ActionResult</a:t>
            </a:r>
            <a:r>
              <a:rPr lang="en-US" sz="800" b="1" dirty="0" smtClean="0"/>
              <a:t>&lt;</a:t>
            </a:r>
            <a:r>
              <a:rPr lang="en-US" sz="800" b="1" dirty="0" err="1" smtClean="0"/>
              <a:t>TEntity</a:t>
            </a:r>
            <a:r>
              <a:rPr lang="en-US" sz="800" b="1" dirty="0" smtClean="0"/>
              <a:t>&gt;&gt; Get(</a:t>
            </a:r>
            <a:r>
              <a:rPr lang="en-US" sz="800" b="1" dirty="0" err="1" smtClean="0"/>
              <a:t>int</a:t>
            </a:r>
            <a:r>
              <a:rPr lang="en-US" sz="800" b="1" dirty="0" smtClean="0"/>
              <a:t> id)</a:t>
            </a:r>
          </a:p>
          <a:p>
            <a:pPr>
              <a:buNone/>
            </a:pPr>
            <a:r>
              <a:rPr lang="es-ES" sz="800" b="1" dirty="0" smtClean="0"/>
              <a:t>        {</a:t>
            </a:r>
          </a:p>
          <a:p>
            <a:pPr>
              <a:buNone/>
            </a:pPr>
            <a:r>
              <a:rPr lang="es-ES" sz="800" b="1" dirty="0" smtClean="0"/>
              <a:t>            </a:t>
            </a:r>
            <a:r>
              <a:rPr lang="es-ES" sz="800" b="1" dirty="0" err="1" smtClean="0"/>
              <a:t>var</a:t>
            </a:r>
            <a:r>
              <a:rPr lang="es-ES" sz="800" b="1" dirty="0" smtClean="0"/>
              <a:t> alumno = </a:t>
            </a:r>
            <a:r>
              <a:rPr lang="es-ES" sz="800" b="1" dirty="0" err="1" smtClean="0"/>
              <a:t>await</a:t>
            </a:r>
            <a:r>
              <a:rPr lang="es-ES" sz="800" b="1" dirty="0" smtClean="0"/>
              <a:t> </a:t>
            </a:r>
            <a:r>
              <a:rPr lang="es-ES" sz="800" b="1" dirty="0" err="1" smtClean="0"/>
              <a:t>repository.Get</a:t>
            </a:r>
            <a:r>
              <a:rPr lang="es-ES" sz="800" b="1" dirty="0" smtClean="0"/>
              <a:t>(id);</a:t>
            </a:r>
          </a:p>
          <a:p>
            <a:pPr>
              <a:buNone/>
            </a:pPr>
            <a:r>
              <a:rPr lang="es-ES" sz="800" b="1" dirty="0" smtClean="0"/>
              <a:t>            </a:t>
            </a:r>
            <a:r>
              <a:rPr lang="es-ES" sz="800" b="1" dirty="0" err="1" smtClean="0"/>
              <a:t>if</a:t>
            </a:r>
            <a:r>
              <a:rPr lang="es-ES" sz="800" b="1" dirty="0" smtClean="0"/>
              <a:t>(alumno == </a:t>
            </a:r>
            <a:r>
              <a:rPr lang="es-ES" sz="800" b="1" dirty="0" err="1" smtClean="0"/>
              <a:t>null</a:t>
            </a:r>
            <a:r>
              <a:rPr lang="es-ES" sz="800" b="1" dirty="0" smtClean="0"/>
              <a:t>)</a:t>
            </a:r>
          </a:p>
          <a:p>
            <a:pPr>
              <a:buNone/>
            </a:pPr>
            <a:r>
              <a:rPr lang="es-ES" sz="800" b="1" dirty="0" smtClean="0"/>
              <a:t>            {</a:t>
            </a:r>
          </a:p>
          <a:p>
            <a:pPr>
              <a:buNone/>
            </a:pPr>
            <a:r>
              <a:rPr lang="es-ES" sz="800" b="1" dirty="0" smtClean="0"/>
              <a:t>                </a:t>
            </a:r>
            <a:r>
              <a:rPr lang="es-ES" sz="800" b="1" dirty="0" err="1" smtClean="0"/>
              <a:t>return</a:t>
            </a:r>
            <a:r>
              <a:rPr lang="es-ES" sz="800" b="1" dirty="0" smtClean="0"/>
              <a:t> </a:t>
            </a:r>
            <a:r>
              <a:rPr lang="es-ES" sz="800" b="1" dirty="0" err="1" smtClean="0"/>
              <a:t>NotFound</a:t>
            </a:r>
            <a:r>
              <a:rPr lang="es-ES" sz="800" b="1" dirty="0" smtClean="0"/>
              <a:t>();</a:t>
            </a:r>
          </a:p>
          <a:p>
            <a:pPr>
              <a:buNone/>
            </a:pPr>
            <a:r>
              <a:rPr lang="es-ES" sz="800" b="1" dirty="0" smtClean="0"/>
              <a:t>            }</a:t>
            </a:r>
          </a:p>
          <a:p>
            <a:pPr>
              <a:buNone/>
            </a:pPr>
            <a:r>
              <a:rPr lang="es-ES" sz="800" b="1" dirty="0" smtClean="0"/>
              <a:t>            </a:t>
            </a:r>
            <a:r>
              <a:rPr lang="es-ES" sz="800" b="1" dirty="0" err="1" smtClean="0"/>
              <a:t>return</a:t>
            </a:r>
            <a:r>
              <a:rPr lang="es-ES" sz="800" b="1" dirty="0" smtClean="0"/>
              <a:t> alumno;</a:t>
            </a:r>
          </a:p>
          <a:p>
            <a:pPr>
              <a:buNone/>
            </a:pPr>
            <a:r>
              <a:rPr lang="es-ES" sz="800" b="1" dirty="0" smtClean="0"/>
              <a:t>        }</a:t>
            </a:r>
          </a:p>
          <a:p>
            <a:pPr>
              <a:buNone/>
            </a:pPr>
            <a:endParaRPr lang="es-ES" sz="800" b="1" dirty="0" smtClean="0"/>
          </a:p>
          <a:p>
            <a:pPr>
              <a:buNone/>
            </a:pPr>
            <a:r>
              <a:rPr lang="es-ES" sz="800" b="1" dirty="0" smtClean="0"/>
              <a:t>        // PUT: api/[</a:t>
            </a:r>
            <a:r>
              <a:rPr lang="es-ES" sz="800" b="1" dirty="0" err="1" smtClean="0"/>
              <a:t>controller</a:t>
            </a:r>
            <a:r>
              <a:rPr lang="es-ES" sz="800" b="1" dirty="0" smtClean="0"/>
              <a:t>]/5</a:t>
            </a:r>
          </a:p>
          <a:p>
            <a:pPr>
              <a:buNone/>
            </a:pPr>
            <a:r>
              <a:rPr lang="es-ES" sz="800" b="1" dirty="0" smtClean="0"/>
              <a:t>        [</a:t>
            </a:r>
            <a:r>
              <a:rPr lang="es-ES" sz="800" b="1" dirty="0" err="1" smtClean="0"/>
              <a:t>HttpPut</a:t>
            </a:r>
            <a:r>
              <a:rPr lang="es-ES" sz="800" b="1" dirty="0" smtClean="0"/>
              <a:t>("{id}")]</a:t>
            </a:r>
          </a:p>
          <a:p>
            <a:pPr>
              <a:buNone/>
            </a:pPr>
            <a:r>
              <a:rPr lang="en-US" sz="800" b="1" dirty="0" smtClean="0"/>
              <a:t>        public </a:t>
            </a:r>
            <a:r>
              <a:rPr lang="en-US" sz="800" b="1" dirty="0" err="1" smtClean="0"/>
              <a:t>async</a:t>
            </a:r>
            <a:r>
              <a:rPr lang="en-US" sz="800" b="1" dirty="0" smtClean="0"/>
              <a:t> Task&lt;</a:t>
            </a:r>
            <a:r>
              <a:rPr lang="en-US" sz="800" b="1" dirty="0" err="1" smtClean="0"/>
              <a:t>IActionResult</a:t>
            </a:r>
            <a:r>
              <a:rPr lang="en-US" sz="800" b="1" dirty="0" smtClean="0"/>
              <a:t>&gt; Put(</a:t>
            </a:r>
            <a:r>
              <a:rPr lang="en-US" sz="800" b="1" dirty="0" err="1" smtClean="0"/>
              <a:t>int</a:t>
            </a:r>
            <a:r>
              <a:rPr lang="en-US" sz="800" b="1" dirty="0" smtClean="0"/>
              <a:t> </a:t>
            </a:r>
            <a:r>
              <a:rPr lang="en-US" sz="800" b="1" dirty="0" err="1" smtClean="0"/>
              <a:t>id,TEntity</a:t>
            </a:r>
            <a:r>
              <a:rPr lang="en-US" sz="800" b="1" dirty="0" smtClean="0"/>
              <a:t> </a:t>
            </a:r>
            <a:r>
              <a:rPr lang="en-US" sz="800" b="1" dirty="0" err="1" smtClean="0"/>
              <a:t>alumno</a:t>
            </a:r>
            <a:r>
              <a:rPr lang="en-US" sz="800" b="1" dirty="0" smtClean="0"/>
              <a:t>)</a:t>
            </a:r>
          </a:p>
          <a:p>
            <a:pPr>
              <a:buNone/>
            </a:pPr>
            <a:r>
              <a:rPr lang="es-ES" sz="800" b="1" dirty="0" smtClean="0"/>
              <a:t>        {</a:t>
            </a:r>
          </a:p>
          <a:p>
            <a:pPr>
              <a:buNone/>
            </a:pPr>
            <a:r>
              <a:rPr lang="es-ES" sz="800" b="1" dirty="0" smtClean="0"/>
              <a:t>            </a:t>
            </a:r>
            <a:r>
              <a:rPr lang="es-ES" sz="800" b="1" dirty="0" err="1" smtClean="0"/>
              <a:t>if</a:t>
            </a:r>
            <a:r>
              <a:rPr lang="es-ES" sz="800" b="1" dirty="0" smtClean="0"/>
              <a:t>(id != </a:t>
            </a:r>
            <a:r>
              <a:rPr lang="es-ES" sz="800" b="1" dirty="0" err="1" smtClean="0"/>
              <a:t>alumno.Id</a:t>
            </a:r>
            <a:r>
              <a:rPr lang="es-ES" sz="800" b="1" dirty="0" smtClean="0"/>
              <a:t>)</a:t>
            </a:r>
          </a:p>
          <a:p>
            <a:pPr>
              <a:buNone/>
            </a:pPr>
            <a:r>
              <a:rPr lang="es-ES" sz="800" b="1" dirty="0" smtClean="0"/>
              <a:t>            {</a:t>
            </a:r>
          </a:p>
          <a:p>
            <a:pPr>
              <a:buNone/>
            </a:pPr>
            <a:r>
              <a:rPr lang="es-ES" sz="800" b="1" dirty="0" smtClean="0"/>
              <a:t>                </a:t>
            </a:r>
            <a:r>
              <a:rPr lang="es-ES" sz="800" b="1" dirty="0" err="1" smtClean="0"/>
              <a:t>return</a:t>
            </a:r>
            <a:r>
              <a:rPr lang="es-ES" sz="800" b="1" dirty="0" smtClean="0"/>
              <a:t> </a:t>
            </a:r>
            <a:r>
              <a:rPr lang="es-ES" sz="800" b="1" dirty="0" err="1" smtClean="0"/>
              <a:t>BadRequest</a:t>
            </a:r>
            <a:r>
              <a:rPr lang="es-ES" sz="800" b="1" dirty="0" smtClean="0"/>
              <a:t>();</a:t>
            </a:r>
          </a:p>
          <a:p>
            <a:pPr>
              <a:buNone/>
            </a:pPr>
            <a:r>
              <a:rPr lang="es-ES" sz="800" b="1" dirty="0" smtClean="0"/>
              <a:t>            }</a:t>
            </a:r>
          </a:p>
          <a:p>
            <a:pPr>
              <a:buNone/>
            </a:pPr>
            <a:r>
              <a:rPr lang="es-ES" sz="800" b="1" dirty="0" smtClean="0"/>
              <a:t>            </a:t>
            </a:r>
            <a:r>
              <a:rPr lang="es-ES" sz="800" b="1" dirty="0" err="1" smtClean="0"/>
              <a:t>await</a:t>
            </a:r>
            <a:r>
              <a:rPr lang="es-ES" sz="800" b="1" dirty="0" smtClean="0"/>
              <a:t> </a:t>
            </a:r>
            <a:r>
              <a:rPr lang="es-ES" sz="800" b="1" dirty="0" err="1" smtClean="0"/>
              <a:t>repository.Update</a:t>
            </a:r>
            <a:r>
              <a:rPr lang="es-ES" sz="800" b="1" dirty="0" smtClean="0"/>
              <a:t>(alumno);</a:t>
            </a:r>
          </a:p>
          <a:p>
            <a:pPr>
              <a:buNone/>
            </a:pPr>
            <a:r>
              <a:rPr lang="es-ES" sz="800" b="1" dirty="0" smtClean="0"/>
              <a:t>            </a:t>
            </a:r>
            <a:r>
              <a:rPr lang="es-ES" sz="800" b="1" dirty="0" err="1" smtClean="0"/>
              <a:t>return</a:t>
            </a:r>
            <a:r>
              <a:rPr lang="es-ES" sz="800" b="1" dirty="0" smtClean="0"/>
              <a:t> </a:t>
            </a:r>
            <a:r>
              <a:rPr lang="es-ES" sz="800" b="1" dirty="0" err="1" smtClean="0"/>
              <a:t>NoContent</a:t>
            </a:r>
            <a:r>
              <a:rPr lang="es-ES" sz="800" b="1" dirty="0" smtClean="0"/>
              <a:t>();</a:t>
            </a:r>
          </a:p>
          <a:p>
            <a:pPr>
              <a:buNone/>
            </a:pPr>
            <a:r>
              <a:rPr lang="es-ES" sz="800" b="1" dirty="0" smtClean="0"/>
              <a:t>        }</a:t>
            </a:r>
          </a:p>
          <a:p>
            <a:pPr>
              <a:buNone/>
            </a:pPr>
            <a:endParaRPr lang="es-ES" sz="800" b="1" dirty="0" smtClean="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7. Agregar un controlador base</a:t>
            </a:r>
          </a:p>
        </p:txBody>
      </p:sp>
      <p:sp>
        <p:nvSpPr>
          <p:cNvPr id="3" name="Text Placeholder 2"/>
          <p:cNvSpPr>
            <a:spLocks noGrp="1"/>
          </p:cNvSpPr>
          <p:nvPr>
            <p:ph type="body" idx="1"/>
          </p:nvPr>
        </p:nvSpPr>
        <p:spPr>
          <a:xfrm>
            <a:off x="214282" y="857232"/>
            <a:ext cx="8119156" cy="5715040"/>
          </a:xfrm>
        </p:spPr>
        <p:txBody>
          <a:bodyPr/>
          <a:lstStyle/>
          <a:p>
            <a:pPr>
              <a:buNone/>
            </a:pPr>
            <a:endParaRPr lang="es-ES" sz="800" b="1" dirty="0" smtClean="0"/>
          </a:p>
          <a:p>
            <a:pPr>
              <a:buNone/>
            </a:pPr>
            <a:r>
              <a:rPr lang="es-ES" sz="800" b="1" dirty="0" smtClean="0"/>
              <a:t>        // POST: api/[</a:t>
            </a:r>
            <a:r>
              <a:rPr lang="es-ES" sz="800" b="1" dirty="0" err="1" smtClean="0"/>
              <a:t>controller</a:t>
            </a:r>
            <a:r>
              <a:rPr lang="es-ES" sz="800" b="1" dirty="0" smtClean="0"/>
              <a:t>]</a:t>
            </a:r>
          </a:p>
          <a:p>
            <a:pPr>
              <a:buNone/>
            </a:pPr>
            <a:r>
              <a:rPr lang="es-ES" sz="800" b="1" dirty="0" smtClean="0"/>
              <a:t>        [</a:t>
            </a:r>
            <a:r>
              <a:rPr lang="es-ES" sz="800" b="1" dirty="0" err="1" smtClean="0"/>
              <a:t>HttpPost</a:t>
            </a:r>
            <a:r>
              <a:rPr lang="es-ES" sz="800" b="1" dirty="0" smtClean="0"/>
              <a:t>]</a:t>
            </a:r>
          </a:p>
          <a:p>
            <a:pPr>
              <a:buNone/>
            </a:pPr>
            <a:r>
              <a:rPr lang="en-US" sz="800" b="1" dirty="0" smtClean="0"/>
              <a:t>        public </a:t>
            </a:r>
            <a:r>
              <a:rPr lang="en-US" sz="800" b="1" dirty="0" err="1" smtClean="0"/>
              <a:t>async</a:t>
            </a:r>
            <a:r>
              <a:rPr lang="en-US" sz="800" b="1" dirty="0" smtClean="0"/>
              <a:t> Task&lt;</a:t>
            </a:r>
            <a:r>
              <a:rPr lang="en-US" sz="800" b="1" dirty="0" err="1" smtClean="0"/>
              <a:t>ActionResult</a:t>
            </a:r>
            <a:r>
              <a:rPr lang="en-US" sz="800" b="1" dirty="0" smtClean="0"/>
              <a:t>&lt;</a:t>
            </a:r>
            <a:r>
              <a:rPr lang="en-US" sz="800" b="1" dirty="0" err="1" smtClean="0"/>
              <a:t>TEntity</a:t>
            </a:r>
            <a:r>
              <a:rPr lang="en-US" sz="800" b="1" dirty="0" smtClean="0"/>
              <a:t>&gt;&gt; Post(</a:t>
            </a:r>
            <a:r>
              <a:rPr lang="en-US" sz="800" b="1" dirty="0" err="1" smtClean="0"/>
              <a:t>TEntity</a:t>
            </a:r>
            <a:r>
              <a:rPr lang="en-US" sz="800" b="1" dirty="0" smtClean="0"/>
              <a:t> </a:t>
            </a:r>
            <a:r>
              <a:rPr lang="en-US" sz="800" b="1" dirty="0" err="1" smtClean="0"/>
              <a:t>alumno</a:t>
            </a:r>
            <a:r>
              <a:rPr lang="en-US" sz="800" b="1" dirty="0" smtClean="0"/>
              <a:t>)</a:t>
            </a:r>
          </a:p>
          <a:p>
            <a:pPr>
              <a:buNone/>
            </a:pPr>
            <a:r>
              <a:rPr lang="es-ES" sz="800" b="1" dirty="0" smtClean="0"/>
              <a:t>        {</a:t>
            </a:r>
          </a:p>
          <a:p>
            <a:pPr>
              <a:buNone/>
            </a:pPr>
            <a:r>
              <a:rPr lang="es-ES" sz="800" b="1" dirty="0" smtClean="0"/>
              <a:t>            </a:t>
            </a:r>
            <a:r>
              <a:rPr lang="es-ES" sz="800" b="1" dirty="0" err="1" smtClean="0"/>
              <a:t>await</a:t>
            </a:r>
            <a:r>
              <a:rPr lang="es-ES" sz="800" b="1" dirty="0" smtClean="0"/>
              <a:t> </a:t>
            </a:r>
            <a:r>
              <a:rPr lang="es-ES" sz="800" b="1" dirty="0" err="1" smtClean="0"/>
              <a:t>repository.Add</a:t>
            </a:r>
            <a:r>
              <a:rPr lang="es-ES" sz="800" b="1" dirty="0" smtClean="0"/>
              <a:t>(alumno);</a:t>
            </a:r>
          </a:p>
          <a:p>
            <a:pPr>
              <a:buNone/>
            </a:pPr>
            <a:r>
              <a:rPr lang="en-US" sz="800" b="1" dirty="0" smtClean="0"/>
              <a:t>            return </a:t>
            </a:r>
            <a:r>
              <a:rPr lang="en-US" sz="800" b="1" dirty="0" err="1" smtClean="0"/>
              <a:t>CreatedAtAction</a:t>
            </a:r>
            <a:r>
              <a:rPr lang="en-US" sz="800" b="1" dirty="0" smtClean="0"/>
              <a:t>("</a:t>
            </a:r>
            <a:r>
              <a:rPr lang="en-US" sz="800" b="1" dirty="0" err="1" smtClean="0"/>
              <a:t>Get",new</a:t>
            </a:r>
            <a:r>
              <a:rPr lang="en-US" sz="800" b="1" dirty="0" smtClean="0"/>
              <a:t> { id = </a:t>
            </a:r>
            <a:r>
              <a:rPr lang="en-US" sz="800" b="1" dirty="0" err="1" smtClean="0"/>
              <a:t>alumno.Id</a:t>
            </a:r>
            <a:r>
              <a:rPr lang="en-US" sz="800" b="1" dirty="0" smtClean="0"/>
              <a:t> },</a:t>
            </a:r>
            <a:r>
              <a:rPr lang="en-US" sz="800" b="1" dirty="0" err="1" smtClean="0"/>
              <a:t>alumno</a:t>
            </a:r>
            <a:r>
              <a:rPr lang="en-US" sz="800" b="1" dirty="0" smtClean="0"/>
              <a:t>);</a:t>
            </a:r>
          </a:p>
          <a:p>
            <a:pPr>
              <a:buNone/>
            </a:pPr>
            <a:r>
              <a:rPr lang="es-ES" sz="800" b="1" dirty="0" smtClean="0"/>
              <a:t>        }</a:t>
            </a:r>
          </a:p>
          <a:p>
            <a:pPr>
              <a:buNone/>
            </a:pPr>
            <a:endParaRPr lang="es-ES" sz="800" b="1" dirty="0" smtClean="0"/>
          </a:p>
          <a:p>
            <a:pPr>
              <a:buNone/>
            </a:pPr>
            <a:r>
              <a:rPr lang="es-ES" sz="800" b="1" dirty="0" smtClean="0"/>
              <a:t>        // DELETE: api/[</a:t>
            </a:r>
            <a:r>
              <a:rPr lang="es-ES" sz="800" b="1" dirty="0" err="1" smtClean="0"/>
              <a:t>controller</a:t>
            </a:r>
            <a:r>
              <a:rPr lang="es-ES" sz="800" b="1" dirty="0" smtClean="0"/>
              <a:t>]/5</a:t>
            </a:r>
          </a:p>
          <a:p>
            <a:pPr>
              <a:buNone/>
            </a:pPr>
            <a:r>
              <a:rPr lang="es-ES" sz="800" b="1" dirty="0" smtClean="0"/>
              <a:t>        [</a:t>
            </a:r>
            <a:r>
              <a:rPr lang="es-ES" sz="800" b="1" dirty="0" err="1" smtClean="0"/>
              <a:t>HttpDelete</a:t>
            </a:r>
            <a:r>
              <a:rPr lang="es-ES" sz="800" b="1" dirty="0" smtClean="0"/>
              <a:t>("{id}")]</a:t>
            </a:r>
          </a:p>
          <a:p>
            <a:pPr>
              <a:buNone/>
            </a:pPr>
            <a:r>
              <a:rPr lang="en-US" sz="800" b="1" dirty="0" smtClean="0"/>
              <a:t>        public </a:t>
            </a:r>
            <a:r>
              <a:rPr lang="en-US" sz="800" b="1" dirty="0" err="1" smtClean="0"/>
              <a:t>async</a:t>
            </a:r>
            <a:r>
              <a:rPr lang="en-US" sz="800" b="1" dirty="0" smtClean="0"/>
              <a:t> Task&lt;</a:t>
            </a:r>
            <a:r>
              <a:rPr lang="en-US" sz="800" b="1" dirty="0" err="1" smtClean="0"/>
              <a:t>ActionResult</a:t>
            </a:r>
            <a:r>
              <a:rPr lang="en-US" sz="800" b="1" dirty="0" smtClean="0"/>
              <a:t>&lt;</a:t>
            </a:r>
            <a:r>
              <a:rPr lang="en-US" sz="800" b="1" dirty="0" err="1" smtClean="0"/>
              <a:t>TEntity</a:t>
            </a:r>
            <a:r>
              <a:rPr lang="en-US" sz="800" b="1" dirty="0" smtClean="0"/>
              <a:t>&gt;&gt; Delete(</a:t>
            </a:r>
            <a:r>
              <a:rPr lang="en-US" sz="800" b="1" dirty="0" err="1" smtClean="0"/>
              <a:t>int</a:t>
            </a:r>
            <a:r>
              <a:rPr lang="en-US" sz="800" b="1" dirty="0" smtClean="0"/>
              <a:t> id)</a:t>
            </a:r>
          </a:p>
          <a:p>
            <a:pPr>
              <a:buNone/>
            </a:pPr>
            <a:r>
              <a:rPr lang="es-ES" sz="800" b="1" dirty="0" smtClean="0"/>
              <a:t>        {</a:t>
            </a:r>
          </a:p>
          <a:p>
            <a:pPr>
              <a:buNone/>
            </a:pPr>
            <a:r>
              <a:rPr lang="es-ES" sz="800" b="1" dirty="0" smtClean="0"/>
              <a:t>            </a:t>
            </a:r>
            <a:r>
              <a:rPr lang="es-ES" sz="800" b="1" dirty="0" err="1" smtClean="0"/>
              <a:t>var</a:t>
            </a:r>
            <a:r>
              <a:rPr lang="es-ES" sz="800" b="1" dirty="0" smtClean="0"/>
              <a:t> alumno = </a:t>
            </a:r>
            <a:r>
              <a:rPr lang="es-ES" sz="800" b="1" dirty="0" err="1" smtClean="0"/>
              <a:t>await</a:t>
            </a:r>
            <a:r>
              <a:rPr lang="es-ES" sz="800" b="1" dirty="0" smtClean="0"/>
              <a:t> </a:t>
            </a:r>
            <a:r>
              <a:rPr lang="es-ES" sz="800" b="1" dirty="0" err="1" smtClean="0"/>
              <a:t>repository.Delete</a:t>
            </a:r>
            <a:r>
              <a:rPr lang="es-ES" sz="800" b="1" dirty="0" smtClean="0"/>
              <a:t>(id);</a:t>
            </a:r>
          </a:p>
          <a:p>
            <a:pPr>
              <a:buNone/>
            </a:pPr>
            <a:r>
              <a:rPr lang="es-ES" sz="800" b="1" dirty="0" smtClean="0"/>
              <a:t>            </a:t>
            </a:r>
            <a:r>
              <a:rPr lang="es-ES" sz="800" b="1" dirty="0" err="1" smtClean="0"/>
              <a:t>if</a:t>
            </a:r>
            <a:r>
              <a:rPr lang="es-ES" sz="800" b="1" dirty="0" smtClean="0"/>
              <a:t>(alumno == </a:t>
            </a:r>
            <a:r>
              <a:rPr lang="es-ES" sz="800" b="1" dirty="0" err="1" smtClean="0"/>
              <a:t>null</a:t>
            </a:r>
            <a:r>
              <a:rPr lang="es-ES" sz="800" b="1" dirty="0" smtClean="0"/>
              <a:t>)</a:t>
            </a:r>
          </a:p>
          <a:p>
            <a:pPr>
              <a:buNone/>
            </a:pPr>
            <a:r>
              <a:rPr lang="es-ES" sz="800" b="1" dirty="0" smtClean="0"/>
              <a:t>            {</a:t>
            </a:r>
          </a:p>
          <a:p>
            <a:pPr>
              <a:buNone/>
            </a:pPr>
            <a:r>
              <a:rPr lang="es-ES" sz="800" b="1" dirty="0" smtClean="0"/>
              <a:t>                </a:t>
            </a:r>
            <a:r>
              <a:rPr lang="es-ES" sz="800" b="1" dirty="0" err="1" smtClean="0"/>
              <a:t>return</a:t>
            </a:r>
            <a:r>
              <a:rPr lang="es-ES" sz="800" b="1" dirty="0" smtClean="0"/>
              <a:t> </a:t>
            </a:r>
            <a:r>
              <a:rPr lang="es-ES" sz="800" b="1" dirty="0" err="1" smtClean="0"/>
              <a:t>NotFound</a:t>
            </a:r>
            <a:r>
              <a:rPr lang="es-ES" sz="800" b="1" dirty="0" smtClean="0"/>
              <a:t>();</a:t>
            </a:r>
          </a:p>
          <a:p>
            <a:pPr>
              <a:buNone/>
            </a:pPr>
            <a:r>
              <a:rPr lang="es-ES" sz="800" b="1" dirty="0" smtClean="0"/>
              <a:t>            }</a:t>
            </a:r>
          </a:p>
          <a:p>
            <a:pPr>
              <a:buNone/>
            </a:pPr>
            <a:r>
              <a:rPr lang="es-ES" sz="800" b="1" dirty="0" smtClean="0"/>
              <a:t>            </a:t>
            </a:r>
            <a:r>
              <a:rPr lang="es-ES" sz="800" b="1" dirty="0" err="1" smtClean="0"/>
              <a:t>return</a:t>
            </a:r>
            <a:r>
              <a:rPr lang="es-ES" sz="800" b="1" dirty="0" smtClean="0"/>
              <a:t> alumno;</a:t>
            </a:r>
          </a:p>
          <a:p>
            <a:pPr>
              <a:buNone/>
            </a:pPr>
            <a:r>
              <a:rPr lang="es-ES" sz="800" b="1" dirty="0" smtClean="0"/>
              <a:t>        }</a:t>
            </a:r>
          </a:p>
          <a:p>
            <a:pPr>
              <a:buNone/>
            </a:pPr>
            <a:endParaRPr lang="es-ES" sz="800" b="1" dirty="0" smtClean="0"/>
          </a:p>
          <a:p>
            <a:pPr>
              <a:buNone/>
            </a:pPr>
            <a:r>
              <a:rPr lang="es-ES" sz="800" b="1" dirty="0" smtClean="0"/>
              <a:t>    }</a:t>
            </a:r>
          </a:p>
          <a:p>
            <a:pPr>
              <a:buNone/>
            </a:pPr>
            <a:r>
              <a:rPr lang="es-ES" sz="800" b="1" dirty="0" smtClean="0"/>
              <a:t>}</a:t>
            </a:r>
            <a:endParaRPr lang="en-US" sz="8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¿Patrón de repositorio VS capa de acceso a datos ?</a:t>
            </a:r>
            <a:endParaRPr lang="es-ES" b="1" dirty="0"/>
          </a:p>
        </p:txBody>
      </p:sp>
      <p:sp>
        <p:nvSpPr>
          <p:cNvPr id="3" name="Text Placeholder 2"/>
          <p:cNvSpPr>
            <a:spLocks noGrp="1"/>
          </p:cNvSpPr>
          <p:nvPr>
            <p:ph type="body" idx="1"/>
          </p:nvPr>
        </p:nvSpPr>
        <p:spPr/>
        <p:txBody>
          <a:bodyPr/>
          <a:lstStyle/>
          <a:p>
            <a:r>
              <a:rPr lang="es-ES" sz="3200" dirty="0" smtClean="0"/>
              <a:t> La </a:t>
            </a:r>
            <a:r>
              <a:rPr lang="es-ES" sz="3200" b="1" dirty="0" smtClean="0"/>
              <a:t>capa de acceso a datos</a:t>
            </a:r>
            <a:r>
              <a:rPr lang="es-ES" sz="3200" dirty="0" smtClean="0"/>
              <a:t>  o DAL pretende ser una </a:t>
            </a:r>
            <a:r>
              <a:rPr lang="es-ES" sz="3200" b="1" dirty="0" smtClean="0"/>
              <a:t>abstracción del modelo de datos</a:t>
            </a:r>
            <a:r>
              <a:rPr lang="es-ES" sz="3200" dirty="0" smtClean="0"/>
              <a:t> y se encarga de realizar las </a:t>
            </a:r>
            <a:r>
              <a:rPr lang="es-ES" sz="3200" b="1" dirty="0" smtClean="0"/>
              <a:t>acciones de recuperación, inserción, borrado y actualización de los datos</a:t>
            </a:r>
            <a:r>
              <a:rPr lang="es-ES" sz="3200" dirty="0" smtClean="0"/>
              <a:t>.</a:t>
            </a:r>
          </a:p>
          <a:p>
            <a:r>
              <a:rPr lang="es-ES" sz="3200" dirty="0" smtClean="0"/>
              <a:t>Sin embargo, un </a:t>
            </a:r>
            <a:r>
              <a:rPr lang="es-ES" sz="3200" b="1" dirty="0" smtClean="0"/>
              <a:t>patrón de repositorio</a:t>
            </a:r>
            <a:r>
              <a:rPr lang="es-ES" sz="3200" dirty="0" smtClean="0"/>
              <a:t> tiene como objetivo </a:t>
            </a:r>
            <a:r>
              <a:rPr lang="es-ES" sz="3200" b="1" dirty="0" smtClean="0"/>
              <a:t>independizar nuestro código de la propia DAL</a:t>
            </a:r>
            <a:r>
              <a:rPr lang="es-ES" sz="3200" dirty="0" smtClean="0"/>
              <a:t>.</a:t>
            </a:r>
          </a:p>
          <a:p>
            <a:pPr>
              <a:buNone/>
            </a:pPr>
            <a:endParaRPr lang="en-US" sz="32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b="1" dirty="0" smtClean="0"/>
              <a:t>7. Modificar </a:t>
            </a:r>
            <a:r>
              <a:rPr lang="es-ES" b="1" dirty="0" err="1" smtClean="0"/>
              <a:t>AlumnosController</a:t>
            </a:r>
            <a:endParaRPr lang="es-ES" b="1" dirty="0" smtClean="0"/>
          </a:p>
        </p:txBody>
      </p:sp>
      <p:sp>
        <p:nvSpPr>
          <p:cNvPr id="3" name="Text Placeholder 2"/>
          <p:cNvSpPr>
            <a:spLocks noGrp="1"/>
          </p:cNvSpPr>
          <p:nvPr>
            <p:ph type="body" idx="1"/>
          </p:nvPr>
        </p:nvSpPr>
        <p:spPr>
          <a:xfrm>
            <a:off x="214282" y="857232"/>
            <a:ext cx="8119156" cy="5715040"/>
          </a:xfrm>
        </p:spPr>
        <p:txBody>
          <a:bodyPr/>
          <a:lstStyle/>
          <a:p>
            <a:r>
              <a:rPr lang="es-ES" sz="1600" dirty="0" smtClean="0"/>
              <a:t>Modificar </a:t>
            </a:r>
            <a:r>
              <a:rPr lang="es-ES" sz="1600" dirty="0" err="1" smtClean="0"/>
              <a:t>AlumnosController</a:t>
            </a:r>
            <a:r>
              <a:rPr lang="es-ES" sz="1600" dirty="0" smtClean="0"/>
              <a:t>:</a:t>
            </a:r>
          </a:p>
          <a:p>
            <a:pPr>
              <a:buNone/>
            </a:pPr>
            <a:r>
              <a:rPr lang="es-ES" sz="1600" b="1" dirty="0" err="1" smtClean="0"/>
              <a:t>namespace</a:t>
            </a:r>
            <a:r>
              <a:rPr lang="es-ES" sz="1600" b="1" dirty="0" smtClean="0"/>
              <a:t> Clase4.Controllers</a:t>
            </a:r>
          </a:p>
          <a:p>
            <a:pPr>
              <a:buNone/>
            </a:pPr>
            <a:r>
              <a:rPr lang="es-ES" sz="1600" b="1" dirty="0" smtClean="0"/>
              <a:t>{</a:t>
            </a:r>
          </a:p>
          <a:p>
            <a:pPr>
              <a:buNone/>
            </a:pPr>
            <a:r>
              <a:rPr lang="es-ES" sz="1600" b="1" dirty="0" smtClean="0"/>
              <a:t>    [</a:t>
            </a:r>
            <a:r>
              <a:rPr lang="es-ES" sz="1600" b="1" dirty="0" err="1" smtClean="0"/>
              <a:t>Route</a:t>
            </a:r>
            <a:r>
              <a:rPr lang="es-ES" sz="1600" b="1" dirty="0" smtClean="0"/>
              <a:t>("api/[</a:t>
            </a:r>
            <a:r>
              <a:rPr lang="es-ES" sz="1600" b="1" dirty="0" err="1" smtClean="0"/>
              <a:t>controller</a:t>
            </a:r>
            <a:r>
              <a:rPr lang="es-ES" sz="1600" b="1" dirty="0" smtClean="0"/>
              <a:t>]")]</a:t>
            </a:r>
          </a:p>
          <a:p>
            <a:pPr>
              <a:buNone/>
            </a:pPr>
            <a:r>
              <a:rPr lang="es-ES" sz="1600" b="1" dirty="0" smtClean="0"/>
              <a:t>    [</a:t>
            </a:r>
            <a:r>
              <a:rPr lang="es-ES" sz="1600" b="1" dirty="0" err="1" smtClean="0"/>
              <a:t>ApiController</a:t>
            </a:r>
            <a:r>
              <a:rPr lang="es-ES" sz="1600" b="1" dirty="0" smtClean="0"/>
              <a:t>]</a:t>
            </a:r>
          </a:p>
          <a:p>
            <a:pPr>
              <a:buNone/>
            </a:pPr>
            <a:r>
              <a:rPr lang="es-ES" sz="1600" b="1" dirty="0" smtClean="0"/>
              <a:t>    </a:t>
            </a:r>
            <a:r>
              <a:rPr lang="es-ES" sz="1600" b="1" dirty="0" err="1" smtClean="0"/>
              <a:t>public</a:t>
            </a:r>
            <a:r>
              <a:rPr lang="es-ES" sz="1600" b="1" dirty="0" smtClean="0"/>
              <a:t> </a:t>
            </a:r>
            <a:r>
              <a:rPr lang="es-ES" sz="1600" b="1" dirty="0" err="1" smtClean="0"/>
              <a:t>class</a:t>
            </a:r>
            <a:r>
              <a:rPr lang="es-ES" sz="1600" b="1" dirty="0" smtClean="0"/>
              <a:t> </a:t>
            </a:r>
            <a:r>
              <a:rPr lang="es-ES" sz="1600" b="1" dirty="0" err="1" smtClean="0"/>
              <a:t>AlumnosController:MiBaseController</a:t>
            </a:r>
            <a:r>
              <a:rPr lang="es-ES" sz="1600" b="1" dirty="0" smtClean="0"/>
              <a:t>&lt;</a:t>
            </a:r>
            <a:r>
              <a:rPr lang="es-ES" sz="1600" b="1" dirty="0" err="1" smtClean="0"/>
              <a:t>Alumno,EfCoreAlumnoRepository</a:t>
            </a:r>
            <a:r>
              <a:rPr lang="es-ES" sz="1600" b="1" dirty="0" smtClean="0"/>
              <a:t>&gt;</a:t>
            </a:r>
          </a:p>
          <a:p>
            <a:pPr>
              <a:buNone/>
            </a:pPr>
            <a:r>
              <a:rPr lang="es-ES" sz="1600" b="1" dirty="0" smtClean="0"/>
              <a:t>    {</a:t>
            </a:r>
          </a:p>
          <a:p>
            <a:pPr>
              <a:buNone/>
            </a:pPr>
            <a:r>
              <a:rPr lang="es-ES" sz="1600" b="1" dirty="0" smtClean="0"/>
              <a:t>        </a:t>
            </a:r>
            <a:r>
              <a:rPr lang="es-ES" sz="1400" b="1" dirty="0" err="1" smtClean="0"/>
              <a:t>public</a:t>
            </a:r>
            <a:r>
              <a:rPr lang="es-ES" sz="1400" b="1" dirty="0" smtClean="0"/>
              <a:t> </a:t>
            </a:r>
            <a:r>
              <a:rPr lang="es-ES" sz="1400" b="1" dirty="0" err="1" smtClean="0"/>
              <a:t>AlumnosController</a:t>
            </a:r>
            <a:r>
              <a:rPr lang="es-ES" sz="1400" b="1" dirty="0" smtClean="0"/>
              <a:t>(</a:t>
            </a:r>
            <a:r>
              <a:rPr lang="es-ES" sz="1400" b="1" dirty="0" err="1" smtClean="0"/>
              <a:t>EfCoreAlumnoRepository</a:t>
            </a:r>
            <a:r>
              <a:rPr lang="es-ES" sz="1400" b="1" dirty="0" smtClean="0"/>
              <a:t> </a:t>
            </a:r>
            <a:r>
              <a:rPr lang="es-ES" sz="1400" b="1" dirty="0" err="1" smtClean="0"/>
              <a:t>repository</a:t>
            </a:r>
            <a:r>
              <a:rPr lang="es-ES" sz="1400" b="1" dirty="0" smtClean="0"/>
              <a:t>) : base(</a:t>
            </a:r>
            <a:r>
              <a:rPr lang="es-ES" sz="1400" b="1" dirty="0" err="1" smtClean="0"/>
              <a:t>repository</a:t>
            </a:r>
            <a:r>
              <a:rPr lang="es-ES" sz="1400" b="1" dirty="0" smtClean="0"/>
              <a:t>)</a:t>
            </a:r>
          </a:p>
          <a:p>
            <a:pPr>
              <a:buNone/>
            </a:pPr>
            <a:r>
              <a:rPr lang="es-ES" sz="1600" b="1" dirty="0" smtClean="0"/>
              <a:t>        {</a:t>
            </a:r>
          </a:p>
          <a:p>
            <a:pPr>
              <a:buNone/>
            </a:pPr>
            <a:endParaRPr lang="es-ES" sz="1600" b="1" dirty="0" smtClean="0"/>
          </a:p>
          <a:p>
            <a:pPr>
              <a:buNone/>
            </a:pPr>
            <a:r>
              <a:rPr lang="es-ES" sz="1600" b="1" dirty="0" smtClean="0"/>
              <a:t>        }</a:t>
            </a:r>
          </a:p>
          <a:p>
            <a:pPr>
              <a:buNone/>
            </a:pPr>
            <a:r>
              <a:rPr lang="es-ES" sz="1600" b="1" dirty="0" smtClean="0"/>
              <a:t>    }</a:t>
            </a:r>
          </a:p>
          <a:p>
            <a:pPr>
              <a:buNone/>
            </a:pPr>
            <a:r>
              <a:rPr lang="es-ES" sz="1600" b="1" dirty="0" smtClean="0"/>
              <a:t>}</a:t>
            </a:r>
          </a:p>
          <a:p>
            <a:endParaRPr lang="en-US" sz="1600"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sz="2000" b="1" dirty="0" smtClean="0"/>
              <a:t>8. Registro del repositorio con el sistema de inyección de dependencias</a:t>
            </a:r>
          </a:p>
        </p:txBody>
      </p:sp>
      <p:sp>
        <p:nvSpPr>
          <p:cNvPr id="3" name="Text Placeholder 2"/>
          <p:cNvSpPr>
            <a:spLocks noGrp="1"/>
          </p:cNvSpPr>
          <p:nvPr>
            <p:ph type="body" idx="1"/>
          </p:nvPr>
        </p:nvSpPr>
        <p:spPr>
          <a:xfrm>
            <a:off x="214282" y="857232"/>
            <a:ext cx="8119156" cy="5715040"/>
          </a:xfrm>
        </p:spPr>
        <p:txBody>
          <a:bodyPr/>
          <a:lstStyle/>
          <a:p>
            <a:r>
              <a:rPr lang="es-ES" sz="2400" dirty="0" smtClean="0"/>
              <a:t>En </a:t>
            </a:r>
            <a:r>
              <a:rPr lang="es-ES" sz="2400" dirty="0" err="1" smtClean="0"/>
              <a:t>startup</a:t>
            </a:r>
            <a:r>
              <a:rPr lang="es-ES" sz="2400" dirty="0" smtClean="0"/>
              <a:t>:</a:t>
            </a:r>
          </a:p>
          <a:p>
            <a:endParaRPr lang="es-ES" sz="2400" b="1" dirty="0" smtClean="0"/>
          </a:p>
          <a:p>
            <a:pPr>
              <a:buNone/>
            </a:pPr>
            <a:endParaRPr lang="es-ES" sz="2400" b="1" dirty="0" smtClean="0"/>
          </a:p>
          <a:p>
            <a:pPr>
              <a:buNone/>
            </a:pPr>
            <a:endParaRPr lang="es-ES" sz="2400" b="1" dirty="0" smtClean="0"/>
          </a:p>
          <a:p>
            <a:pPr>
              <a:buNone/>
            </a:pPr>
            <a:endParaRPr lang="es-ES" sz="2400" b="1" dirty="0" smtClean="0"/>
          </a:p>
          <a:p>
            <a:pPr>
              <a:buNone/>
            </a:pPr>
            <a:r>
              <a:rPr lang="es-ES" sz="2400" dirty="0" smtClean="0">
                <a:solidFill>
                  <a:srgbClr val="FF0000"/>
                </a:solidFill>
              </a:rPr>
              <a:t> </a:t>
            </a:r>
            <a:r>
              <a:rPr lang="es-ES" sz="2400" dirty="0" err="1" smtClean="0">
                <a:solidFill>
                  <a:srgbClr val="FF0000"/>
                </a:solidFill>
              </a:rPr>
              <a:t>services.AddScoped</a:t>
            </a:r>
            <a:r>
              <a:rPr lang="es-ES" sz="2400" dirty="0" smtClean="0">
                <a:solidFill>
                  <a:srgbClr val="FF0000"/>
                </a:solidFill>
              </a:rPr>
              <a:t>&lt;</a:t>
            </a:r>
            <a:r>
              <a:rPr lang="es-ES" sz="2400" dirty="0" err="1" smtClean="0">
                <a:solidFill>
                  <a:srgbClr val="FF0000"/>
                </a:solidFill>
              </a:rPr>
              <a:t>EFCore.EfCoreAlumnoRepository</a:t>
            </a:r>
            <a:r>
              <a:rPr lang="es-ES" sz="2400" dirty="0" smtClean="0">
                <a:solidFill>
                  <a:srgbClr val="FF0000"/>
                </a:solidFill>
              </a:rPr>
              <a:t>&gt;();</a:t>
            </a:r>
            <a:endParaRPr lang="en-US" sz="2400" b="1" dirty="0">
              <a:solidFill>
                <a:srgbClr val="FF0000"/>
              </a:solidFill>
            </a:endParaRPr>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sz="2000" b="1" dirty="0" smtClean="0"/>
              <a:t>8. Registro del repositorio con el sistema de inyección de dependencias</a:t>
            </a:r>
          </a:p>
        </p:txBody>
      </p:sp>
      <p:sp>
        <p:nvSpPr>
          <p:cNvPr id="3" name="Text Placeholder 2"/>
          <p:cNvSpPr>
            <a:spLocks noGrp="1"/>
          </p:cNvSpPr>
          <p:nvPr>
            <p:ph type="body" idx="1"/>
          </p:nvPr>
        </p:nvSpPr>
        <p:spPr>
          <a:xfrm>
            <a:off x="214282" y="857232"/>
            <a:ext cx="8119156" cy="5715040"/>
          </a:xfrm>
        </p:spPr>
        <p:txBody>
          <a:bodyPr/>
          <a:lstStyle/>
          <a:p>
            <a:endParaRPr lang="es-ES" sz="2400" dirty="0" smtClean="0"/>
          </a:p>
          <a:p>
            <a:endParaRPr lang="es-ES" sz="2400" dirty="0" smtClean="0"/>
          </a:p>
          <a:p>
            <a:endParaRPr lang="es-ES" sz="2400" dirty="0" smtClean="0"/>
          </a:p>
          <a:p>
            <a:endParaRPr lang="es-ES" sz="2400" dirty="0" smtClean="0"/>
          </a:p>
          <a:p>
            <a:endParaRPr lang="es-ES" sz="2400" dirty="0" smtClean="0"/>
          </a:p>
          <a:p>
            <a:r>
              <a:rPr lang="es-ES" sz="2400" dirty="0" smtClean="0"/>
              <a:t>Ejecutar y ver resultados</a:t>
            </a:r>
            <a:endParaRPr lang="en-US" sz="2400" b="1" dirty="0">
              <a:solidFill>
                <a:srgbClr val="FF0000"/>
              </a:solidFill>
            </a:endParaRPr>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sz="2000" b="1" dirty="0" smtClean="0"/>
              <a:t>Nuevo Modelo</a:t>
            </a:r>
          </a:p>
        </p:txBody>
      </p:sp>
      <p:sp>
        <p:nvSpPr>
          <p:cNvPr id="3" name="Text Placeholder 2"/>
          <p:cNvSpPr>
            <a:spLocks noGrp="1"/>
          </p:cNvSpPr>
          <p:nvPr>
            <p:ph type="body" idx="1"/>
          </p:nvPr>
        </p:nvSpPr>
        <p:spPr>
          <a:xfrm>
            <a:off x="214282" y="857232"/>
            <a:ext cx="8119156" cy="5715040"/>
          </a:xfrm>
        </p:spPr>
        <p:txBody>
          <a:bodyPr/>
          <a:lstStyle/>
          <a:p>
            <a:r>
              <a:rPr lang="es-ES" sz="2400" b="1" dirty="0" smtClean="0"/>
              <a:t>Personalizar el código de migración</a:t>
            </a:r>
          </a:p>
          <a:p>
            <a:r>
              <a:rPr lang="es-ES" sz="2400" dirty="0" smtClean="0"/>
              <a:t>Después de realizar cambios en el modelo de EF </a:t>
            </a:r>
            <a:r>
              <a:rPr lang="es-ES" sz="2400" dirty="0" err="1" smtClean="0"/>
              <a:t>Core</a:t>
            </a:r>
            <a:r>
              <a:rPr lang="es-ES" sz="2400" dirty="0" smtClean="0"/>
              <a:t>, puede que el esquema de la base de datos no esté sincronizado. </a:t>
            </a:r>
          </a:p>
          <a:p>
            <a:r>
              <a:rPr lang="es-ES" sz="2400" dirty="0" smtClean="0"/>
              <a:t>Para ponerlo al día, agregue otra migración. </a:t>
            </a:r>
            <a:endParaRPr lang="es-ES" sz="2400" i="1" dirty="0" smtClean="0"/>
          </a:p>
          <a:p>
            <a:endParaRPr lang="es-ES" sz="2400" i="1" dirty="0" smtClean="0"/>
          </a:p>
          <a:p>
            <a:r>
              <a:rPr lang="es-ES" sz="2400" dirty="0" err="1" smtClean="0"/>
              <a:t>Add-Migration</a:t>
            </a:r>
            <a:r>
              <a:rPr lang="es-ES" sz="2400" dirty="0" smtClean="0"/>
              <a:t> </a:t>
            </a:r>
            <a:r>
              <a:rPr lang="es-ES" sz="2400" i="1" dirty="0" err="1" smtClean="0"/>
              <a:t>AddEmpleado</a:t>
            </a:r>
            <a:endParaRPr lang="es-ES" sz="2400" i="1" dirty="0" smtClean="0"/>
          </a:p>
          <a:p>
            <a:endParaRPr lang="es-ES" sz="2400" i="1" dirty="0" smtClean="0"/>
          </a:p>
          <a:p>
            <a:r>
              <a:rPr lang="es-ES" sz="2400" i="1" dirty="0" smtClean="0"/>
              <a:t>Agregar </a:t>
            </a:r>
            <a:r>
              <a:rPr lang="es-ES" sz="2400" i="1" dirty="0" err="1" smtClean="0"/>
              <a:t>create</a:t>
            </a:r>
            <a:r>
              <a:rPr lang="es-ES" sz="2400" i="1" dirty="0" smtClean="0"/>
              <a:t>, </a:t>
            </a:r>
            <a:r>
              <a:rPr lang="es-ES" sz="2400" i="1" dirty="0" err="1" smtClean="0"/>
              <a:t>idem</a:t>
            </a:r>
            <a:r>
              <a:rPr lang="es-ES" sz="2400" i="1" dirty="0" smtClean="0"/>
              <a:t> Alumnos</a:t>
            </a:r>
          </a:p>
          <a:p>
            <a:endParaRPr lang="es-ES" sz="2400" i="1" dirty="0" smtClean="0"/>
          </a:p>
          <a:p>
            <a:r>
              <a:rPr lang="es-ES" sz="2400" i="1" dirty="0" err="1" smtClean="0"/>
              <a:t>Update</a:t>
            </a:r>
            <a:r>
              <a:rPr lang="es-ES" sz="2400" i="1" dirty="0" smtClean="0"/>
              <a:t> -</a:t>
            </a:r>
            <a:r>
              <a:rPr lang="es-ES" sz="2400" i="1" dirty="0" err="1" smtClean="0"/>
              <a:t>database</a:t>
            </a:r>
            <a:endParaRPr lang="es-ES" sz="2400" i="1" dirty="0" smtClean="0"/>
          </a:p>
          <a:p>
            <a:endParaRPr lang="es-ES" sz="2400" i="1" dirty="0" smtClean="0"/>
          </a:p>
          <a:p>
            <a:endParaRPr lang="es-ES" sz="2400" dirty="0" smtClean="0"/>
          </a:p>
        </p:txBody>
      </p:sp>
    </p:spTree>
    <p:extLst>
      <p:ext uri="{BB962C8B-B14F-4D97-AF65-F5344CB8AC3E}">
        <p14:creationId xmlns:p14="http://schemas.microsoft.com/office/powerpoint/2010/main" val="3486141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pPr marL="457200" indent="-457200"/>
            <a:r>
              <a:rPr lang="es-ES" sz="2000" b="1" dirty="0" smtClean="0"/>
              <a:t>Nuevo Modelo</a:t>
            </a:r>
          </a:p>
        </p:txBody>
      </p:sp>
      <p:sp>
        <p:nvSpPr>
          <p:cNvPr id="3" name="Text Placeholder 2"/>
          <p:cNvSpPr>
            <a:spLocks noGrp="1"/>
          </p:cNvSpPr>
          <p:nvPr>
            <p:ph type="body" idx="1"/>
          </p:nvPr>
        </p:nvSpPr>
        <p:spPr>
          <a:xfrm>
            <a:off x="214282" y="857232"/>
            <a:ext cx="8119156" cy="5715040"/>
          </a:xfrm>
        </p:spPr>
        <p:txBody>
          <a:bodyPr/>
          <a:lstStyle/>
          <a:p>
            <a:r>
              <a:rPr lang="es-ES" sz="1400" dirty="0" smtClean="0"/>
              <a:t>1. repositorio Empleado:</a:t>
            </a:r>
          </a:p>
          <a:p>
            <a:pPr>
              <a:buNone/>
            </a:pPr>
            <a:r>
              <a:rPr lang="es-ES" sz="1400" dirty="0" err="1" smtClean="0"/>
              <a:t>namespace</a:t>
            </a:r>
            <a:r>
              <a:rPr lang="es-ES" sz="1400" dirty="0" smtClean="0"/>
              <a:t> Clase4.EFCore</a:t>
            </a:r>
          </a:p>
          <a:p>
            <a:pPr>
              <a:buNone/>
            </a:pPr>
            <a:r>
              <a:rPr lang="es-ES" sz="1400" dirty="0" smtClean="0"/>
              <a:t>{</a:t>
            </a:r>
          </a:p>
          <a:p>
            <a:pPr>
              <a:buNone/>
            </a:pPr>
            <a:r>
              <a:rPr lang="es-ES" sz="1400" dirty="0" smtClean="0"/>
              <a:t>    </a:t>
            </a:r>
            <a:r>
              <a:rPr lang="es-ES" sz="1400" dirty="0" err="1" smtClean="0"/>
              <a:t>public</a:t>
            </a:r>
            <a:r>
              <a:rPr lang="es-ES" sz="1400" dirty="0" smtClean="0"/>
              <a:t> </a:t>
            </a:r>
            <a:r>
              <a:rPr lang="es-ES" sz="1400" dirty="0" err="1" smtClean="0"/>
              <a:t>class</a:t>
            </a:r>
            <a:r>
              <a:rPr lang="es-ES" sz="1400" dirty="0" smtClean="0"/>
              <a:t> </a:t>
            </a:r>
            <a:r>
              <a:rPr lang="es-ES" sz="1400" dirty="0" err="1" smtClean="0"/>
              <a:t>RepositorioEmpleado:EfCoreRepository</a:t>
            </a:r>
            <a:r>
              <a:rPr lang="es-ES" sz="1400" dirty="0" smtClean="0"/>
              <a:t>&lt;Empleado, </a:t>
            </a:r>
            <a:r>
              <a:rPr lang="es-ES" sz="1400" dirty="0" err="1" smtClean="0"/>
              <a:t>MiContext</a:t>
            </a:r>
            <a:r>
              <a:rPr lang="es-ES" sz="1400" dirty="0" smtClean="0"/>
              <a:t>&gt;</a:t>
            </a:r>
          </a:p>
          <a:p>
            <a:pPr>
              <a:buNone/>
            </a:pPr>
            <a:r>
              <a:rPr lang="es-ES" sz="1400" dirty="0" smtClean="0"/>
              <a:t>    {</a:t>
            </a:r>
          </a:p>
          <a:p>
            <a:pPr>
              <a:buNone/>
            </a:pPr>
            <a:r>
              <a:rPr lang="es-ES" sz="1400" dirty="0" smtClean="0"/>
              <a:t>        </a:t>
            </a:r>
            <a:r>
              <a:rPr lang="es-ES" sz="1400" dirty="0" err="1" smtClean="0"/>
              <a:t>public</a:t>
            </a:r>
            <a:r>
              <a:rPr lang="es-ES" sz="1400" dirty="0" smtClean="0"/>
              <a:t> </a:t>
            </a:r>
            <a:r>
              <a:rPr lang="es-ES" sz="1400" dirty="0" err="1" smtClean="0"/>
              <a:t>RepositorioEmpleado</a:t>
            </a:r>
            <a:r>
              <a:rPr lang="es-ES" sz="1400" dirty="0" smtClean="0"/>
              <a:t>(</a:t>
            </a:r>
            <a:r>
              <a:rPr lang="es-ES" sz="1400" dirty="0" err="1" smtClean="0"/>
              <a:t>MiContext</a:t>
            </a:r>
            <a:r>
              <a:rPr lang="es-ES" sz="1400" dirty="0" smtClean="0"/>
              <a:t> </a:t>
            </a:r>
            <a:r>
              <a:rPr lang="es-ES" sz="1400" dirty="0" err="1" smtClean="0"/>
              <a:t>context</a:t>
            </a:r>
            <a:r>
              <a:rPr lang="es-ES" sz="1400" dirty="0" smtClean="0"/>
              <a:t>) : base(</a:t>
            </a:r>
            <a:r>
              <a:rPr lang="es-ES" sz="1400" dirty="0" err="1" smtClean="0"/>
              <a:t>context</a:t>
            </a:r>
            <a:r>
              <a:rPr lang="es-ES" sz="1400" dirty="0" smtClean="0"/>
              <a:t>)</a:t>
            </a:r>
          </a:p>
          <a:p>
            <a:pPr>
              <a:buNone/>
            </a:pPr>
            <a:r>
              <a:rPr lang="es-ES" sz="1400" dirty="0" smtClean="0"/>
              <a:t>        {</a:t>
            </a:r>
          </a:p>
          <a:p>
            <a:pPr>
              <a:buNone/>
            </a:pPr>
            <a:endParaRPr lang="es-ES" sz="1400" dirty="0" smtClean="0"/>
          </a:p>
          <a:p>
            <a:pPr>
              <a:buNone/>
            </a:pPr>
            <a:r>
              <a:rPr lang="es-ES" sz="1400" dirty="0" smtClean="0"/>
              <a:t>        }</a:t>
            </a:r>
          </a:p>
          <a:p>
            <a:pPr>
              <a:buNone/>
            </a:pPr>
            <a:r>
              <a:rPr lang="es-ES" sz="1400" dirty="0" smtClean="0"/>
              <a:t>    }</a:t>
            </a:r>
          </a:p>
          <a:p>
            <a:pPr>
              <a:buNone/>
            </a:pPr>
            <a:r>
              <a:rPr lang="es-ES" sz="1400" dirty="0" smtClean="0"/>
              <a:t>}</a:t>
            </a:r>
            <a:endParaRPr lang="es-ES" sz="1400" i="1" dirty="0" smtClean="0"/>
          </a:p>
          <a:p>
            <a:pPr>
              <a:buNone/>
            </a:pPr>
            <a:r>
              <a:rPr lang="es-ES" sz="1400" i="1" dirty="0" smtClean="0"/>
              <a:t>2. Controlador:</a:t>
            </a:r>
          </a:p>
          <a:p>
            <a:pPr>
              <a:buNone/>
            </a:pPr>
            <a:endParaRPr lang="es-ES" sz="2400" i="1" dirty="0" smtClean="0"/>
          </a:p>
          <a:p>
            <a:endParaRPr lang="es-ES" sz="2400" dirty="0" smtClean="0"/>
          </a:p>
        </p:txBody>
      </p:sp>
    </p:spTree>
    <p:extLst>
      <p:ext uri="{BB962C8B-B14F-4D97-AF65-F5344CB8AC3E}">
        <p14:creationId xmlns:p14="http://schemas.microsoft.com/office/powerpoint/2010/main" val="348614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Ventajas del Patrón de repositorio</a:t>
            </a:r>
            <a:endParaRPr lang="es-ES" b="1" dirty="0"/>
          </a:p>
        </p:txBody>
      </p:sp>
      <p:sp>
        <p:nvSpPr>
          <p:cNvPr id="3" name="Text Placeholder 2"/>
          <p:cNvSpPr>
            <a:spLocks noGrp="1"/>
          </p:cNvSpPr>
          <p:nvPr>
            <p:ph type="body" idx="1"/>
          </p:nvPr>
        </p:nvSpPr>
        <p:spPr/>
        <p:txBody>
          <a:bodyPr/>
          <a:lstStyle/>
          <a:p>
            <a:r>
              <a:rPr lang="es-ES" b="1" dirty="0" smtClean="0"/>
              <a:t> Reutilización de consultas. Sin este patrón, se tiende a escribir consultas iguales y/o similares en diferentes partes del código.</a:t>
            </a:r>
          </a:p>
          <a:p>
            <a:r>
              <a:rPr lang="es-ES" b="1" dirty="0" smtClean="0"/>
              <a:t>Si en un futuro se decide cambiar el origen de datos. Por ejemplo de un modelo SQL a uno </a:t>
            </a:r>
            <a:r>
              <a:rPr lang="es-ES" b="1" dirty="0" err="1" smtClean="0"/>
              <a:t>NoSQL</a:t>
            </a:r>
            <a:r>
              <a:rPr lang="es-ES" b="1" dirty="0" smtClean="0"/>
              <a:t> solo se debe reescribir la capa del patrón de repositorio. Y nuestro código seguiría gestionando el accedo a la DAL desde el patrón de repositorio.</a:t>
            </a:r>
          </a:p>
          <a:p>
            <a:r>
              <a:rPr lang="es-ES" b="1" dirty="0" err="1" smtClean="0"/>
              <a:t>Realizacion</a:t>
            </a:r>
            <a:r>
              <a:rPr lang="es-ES" b="1" dirty="0" smtClean="0"/>
              <a:t> de </a:t>
            </a:r>
            <a:r>
              <a:rPr lang="es-ES" b="1" dirty="0" err="1" smtClean="0"/>
              <a:t>Testing</a:t>
            </a:r>
            <a:endParaRPr lang="en-US" b="1"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Componentes de un Patrón de repositorio</a:t>
            </a:r>
            <a:endParaRPr lang="es-ES" b="1" dirty="0"/>
          </a:p>
        </p:txBody>
      </p:sp>
      <p:sp>
        <p:nvSpPr>
          <p:cNvPr id="3" name="Text Placeholder 2"/>
          <p:cNvSpPr>
            <a:spLocks noGrp="1"/>
          </p:cNvSpPr>
          <p:nvPr>
            <p:ph type="body" idx="1"/>
          </p:nvPr>
        </p:nvSpPr>
        <p:spPr/>
        <p:txBody>
          <a:bodyPr/>
          <a:lstStyle/>
          <a:p>
            <a:pPr marL="514350" indent="-514350">
              <a:buFont typeface="+mj-lt"/>
              <a:buAutoNum type="arabicPeriod"/>
            </a:pPr>
            <a:r>
              <a:rPr lang="es-ES" dirty="0" smtClean="0"/>
              <a:t>Una </a:t>
            </a:r>
            <a:r>
              <a:rPr lang="es-ES" b="1" dirty="0" smtClean="0"/>
              <a:t>interface</a:t>
            </a:r>
            <a:r>
              <a:rPr lang="es-ES" dirty="0" smtClean="0"/>
              <a:t> con los métodos que </a:t>
            </a:r>
            <a:r>
              <a:rPr lang="es-ES" b="1" dirty="0" smtClean="0"/>
              <a:t>definirán el comportamiento del repositorio.</a:t>
            </a:r>
          </a:p>
          <a:p>
            <a:pPr marL="514350" indent="-514350">
              <a:buFont typeface="+mj-lt"/>
              <a:buAutoNum type="arabicPeriod"/>
            </a:pPr>
            <a:endParaRPr lang="es-ES" dirty="0" smtClean="0"/>
          </a:p>
          <a:p>
            <a:pPr marL="514350" indent="-514350">
              <a:buFont typeface="+mj-lt"/>
              <a:buAutoNum type="arabicPeriod"/>
            </a:pPr>
            <a:r>
              <a:rPr lang="es-ES" dirty="0" smtClean="0"/>
              <a:t>Una </a:t>
            </a:r>
            <a:r>
              <a:rPr lang="es-ES" b="1" dirty="0" smtClean="0"/>
              <a:t>clase que implemente la interface</a:t>
            </a:r>
            <a:r>
              <a:rPr lang="es-ES" dirty="0" smtClean="0"/>
              <a:t> y que usaremos como repositorio.</a:t>
            </a:r>
          </a:p>
          <a:p>
            <a:pPr marL="514350" indent="-514350">
              <a:buFont typeface="+mj-lt"/>
              <a:buAutoNum type="arabicPeriod"/>
            </a:pPr>
            <a:endParaRPr lang="es-ES" dirty="0" smtClean="0"/>
          </a:p>
          <a:p>
            <a:pPr marL="514350" indent="-514350">
              <a:buFont typeface="+mj-lt"/>
              <a:buAutoNum type="arabicPeriod"/>
            </a:pPr>
            <a:r>
              <a:rPr lang="es-ES" dirty="0" smtClean="0"/>
              <a:t>Definir dicho repositorio como servicio para aprovechar la </a:t>
            </a:r>
            <a:r>
              <a:rPr lang="es-ES" b="1" dirty="0" smtClean="0"/>
              <a:t>inyección de dependencias de ASP.NET </a:t>
            </a:r>
            <a:r>
              <a:rPr lang="es-ES" b="1" dirty="0" err="1" smtClean="0"/>
              <a:t>Core</a:t>
            </a:r>
            <a:r>
              <a:rPr lang="es-ES" b="1" dirty="0" smtClean="0"/>
              <a:t>.</a:t>
            </a:r>
          </a:p>
          <a:p>
            <a:pPr marL="514350" indent="-514350">
              <a:buFont typeface="+mj-lt"/>
              <a:buAutoNum type="arabicPeriod"/>
            </a:pPr>
            <a:endParaRPr lang="es-ES" b="1" dirty="0" smtClean="0"/>
          </a:p>
          <a:p>
            <a:pPr marL="514350" indent="-514350">
              <a:buFont typeface="+mj-lt"/>
              <a:buAutoNum type="arabicPeriod"/>
            </a:pPr>
            <a:r>
              <a:rPr lang="es-ES" b="1" dirty="0" smtClean="0"/>
              <a:t> Uso del repositorio</a:t>
            </a:r>
            <a:endParaRPr lang="es-ES"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dirty="0" smtClean="0"/>
              <a:t>1. Interface para el patrón de repositorio.</a:t>
            </a:r>
            <a:endParaRPr lang="es-ES" dirty="0"/>
          </a:p>
        </p:txBody>
      </p:sp>
      <p:sp>
        <p:nvSpPr>
          <p:cNvPr id="3" name="Text Placeholder 2"/>
          <p:cNvSpPr>
            <a:spLocks noGrp="1"/>
          </p:cNvSpPr>
          <p:nvPr>
            <p:ph type="body" idx="1"/>
          </p:nvPr>
        </p:nvSpPr>
        <p:spPr/>
        <p:txBody>
          <a:bodyPr/>
          <a:lstStyle/>
          <a:p>
            <a:pPr marL="514350" indent="-514350">
              <a:buNone/>
            </a:pPr>
            <a:r>
              <a:rPr lang="es-ES" sz="3600" dirty="0" err="1" smtClean="0"/>
              <a:t>public</a:t>
            </a:r>
            <a:r>
              <a:rPr lang="es-ES" sz="3600" dirty="0" smtClean="0"/>
              <a:t> interface </a:t>
            </a:r>
            <a:r>
              <a:rPr lang="es-ES" sz="3600" dirty="0" err="1" smtClean="0"/>
              <a:t>Irepositorio</a:t>
            </a:r>
            <a:endParaRPr lang="es-ES" sz="3600" dirty="0" smtClean="0"/>
          </a:p>
          <a:p>
            <a:pPr marL="514350" indent="-514350">
              <a:buNone/>
            </a:pPr>
            <a:r>
              <a:rPr lang="es-ES" sz="3600" dirty="0" smtClean="0"/>
              <a:t> { </a:t>
            </a:r>
          </a:p>
          <a:p>
            <a:pPr marL="514350" indent="-514350">
              <a:buNone/>
            </a:pPr>
            <a:endParaRPr lang="es-ES" sz="3600" dirty="0" smtClean="0"/>
          </a:p>
          <a:p>
            <a:pPr marL="514350" indent="-514350">
              <a:buNone/>
            </a:pPr>
            <a:r>
              <a:rPr lang="es-ES" sz="3600" dirty="0" smtClean="0"/>
              <a:t>	</a:t>
            </a:r>
            <a:r>
              <a:rPr lang="es-ES" sz="3600" dirty="0" err="1" smtClean="0"/>
              <a:t>Task</a:t>
            </a:r>
            <a:r>
              <a:rPr lang="es-ES" sz="3600" dirty="0" smtClean="0"/>
              <a:t>&lt;</a:t>
            </a:r>
            <a:r>
              <a:rPr lang="es-ES" sz="3600" dirty="0" err="1" smtClean="0"/>
              <a:t>List</a:t>
            </a:r>
            <a:r>
              <a:rPr lang="es-ES" sz="3600" dirty="0" smtClean="0"/>
              <a:t>&lt;</a:t>
            </a:r>
            <a:r>
              <a:rPr lang="es-ES" sz="3600" dirty="0" err="1" smtClean="0"/>
              <a:t>AlumnoViewModel</a:t>
            </a:r>
            <a:r>
              <a:rPr lang="es-ES" sz="3600" dirty="0" smtClean="0"/>
              <a:t>&gt;&gt; </a:t>
            </a:r>
            <a:r>
              <a:rPr lang="es-ES" sz="3600" dirty="0" err="1" smtClean="0"/>
              <a:t>GetAlumnos</a:t>
            </a:r>
            <a:r>
              <a:rPr lang="es-ES" sz="3600" dirty="0" smtClean="0"/>
              <a:t> ();</a:t>
            </a:r>
          </a:p>
          <a:p>
            <a:pPr marL="514350" indent="-514350">
              <a:buNone/>
            </a:pPr>
            <a:endParaRPr lang="es-ES" sz="3600" dirty="0" smtClean="0"/>
          </a:p>
          <a:p>
            <a:pPr marL="514350" indent="-514350">
              <a:buNone/>
            </a:pPr>
            <a:r>
              <a:rPr lang="es-ES" sz="3600" dirty="0" smtClean="0"/>
              <a:t> }</a:t>
            </a:r>
            <a:endParaRPr lang="es-ES" sz="3600"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dirty="0" smtClean="0"/>
              <a:t>2. Clase para el patrón de repositorio</a:t>
            </a:r>
            <a:endParaRPr lang="es-ES" dirty="0"/>
          </a:p>
        </p:txBody>
      </p:sp>
      <p:sp>
        <p:nvSpPr>
          <p:cNvPr id="3" name="Text Placeholder 2"/>
          <p:cNvSpPr>
            <a:spLocks noGrp="1"/>
          </p:cNvSpPr>
          <p:nvPr>
            <p:ph type="body" idx="1"/>
          </p:nvPr>
        </p:nvSpPr>
        <p:spPr/>
        <p:txBody>
          <a:bodyPr/>
          <a:lstStyle/>
          <a:p>
            <a:pPr marL="514350" indent="-514350">
              <a:buNone/>
            </a:pPr>
            <a:r>
              <a:rPr lang="es-ES" sz="2000" dirty="0" err="1" smtClean="0"/>
              <a:t>public</a:t>
            </a:r>
            <a:r>
              <a:rPr lang="es-ES" sz="2000" dirty="0" smtClean="0"/>
              <a:t> </a:t>
            </a:r>
            <a:r>
              <a:rPr lang="es-ES" sz="2000" dirty="0" err="1" smtClean="0"/>
              <a:t>class</a:t>
            </a:r>
            <a:r>
              <a:rPr lang="es-ES" sz="2000" dirty="0" smtClean="0"/>
              <a:t> Repositorio : </a:t>
            </a:r>
            <a:r>
              <a:rPr lang="es-ES" sz="2000" dirty="0" err="1" smtClean="0"/>
              <a:t>Irepositorio</a:t>
            </a:r>
            <a:endParaRPr lang="es-ES" sz="2000" dirty="0" smtClean="0"/>
          </a:p>
          <a:p>
            <a:pPr marL="514350" indent="-514350">
              <a:buNone/>
            </a:pPr>
            <a:r>
              <a:rPr lang="es-ES" sz="2000" dirty="0" smtClean="0"/>
              <a:t> { </a:t>
            </a:r>
          </a:p>
          <a:p>
            <a:pPr marL="514350" indent="-514350">
              <a:buNone/>
            </a:pPr>
            <a:r>
              <a:rPr lang="es-ES" sz="2000" dirty="0" smtClean="0"/>
              <a:t>	private </a:t>
            </a:r>
            <a:r>
              <a:rPr lang="es-ES" sz="2000" dirty="0" err="1" smtClean="0"/>
              <a:t>readonly</a:t>
            </a:r>
            <a:r>
              <a:rPr lang="es-ES" sz="2000" dirty="0" smtClean="0"/>
              <a:t> </a:t>
            </a:r>
            <a:r>
              <a:rPr lang="es-ES" sz="2000" dirty="0" err="1" smtClean="0"/>
              <a:t>ApplicationDbContext</a:t>
            </a:r>
            <a:r>
              <a:rPr lang="es-ES" sz="2000" dirty="0" smtClean="0"/>
              <a:t> _</a:t>
            </a:r>
            <a:r>
              <a:rPr lang="es-ES" sz="2000" dirty="0" err="1" smtClean="0"/>
              <a:t>context</a:t>
            </a:r>
            <a:r>
              <a:rPr lang="es-ES" sz="2000" dirty="0" smtClean="0"/>
              <a:t>; </a:t>
            </a:r>
          </a:p>
          <a:p>
            <a:pPr marL="514350" indent="-514350">
              <a:buNone/>
            </a:pPr>
            <a:r>
              <a:rPr lang="es-ES" sz="2000" dirty="0" smtClean="0"/>
              <a:t>	</a:t>
            </a:r>
            <a:r>
              <a:rPr lang="es-ES" sz="2000" dirty="0" err="1" smtClean="0"/>
              <a:t>public</a:t>
            </a:r>
            <a:r>
              <a:rPr lang="es-ES" sz="2000" dirty="0" smtClean="0"/>
              <a:t> Repositorio(</a:t>
            </a:r>
            <a:r>
              <a:rPr lang="es-ES" sz="2000" dirty="0" err="1" smtClean="0"/>
              <a:t>ApplicationDbContext</a:t>
            </a:r>
            <a:r>
              <a:rPr lang="es-ES" sz="2000" dirty="0" smtClean="0"/>
              <a:t> </a:t>
            </a:r>
            <a:r>
              <a:rPr lang="es-ES" sz="2000" dirty="0" err="1" smtClean="0"/>
              <a:t>context</a:t>
            </a:r>
            <a:r>
              <a:rPr lang="es-ES" sz="2000" dirty="0" smtClean="0"/>
              <a:t>) </a:t>
            </a:r>
          </a:p>
          <a:p>
            <a:pPr marL="514350" indent="-514350">
              <a:buNone/>
            </a:pPr>
            <a:r>
              <a:rPr lang="es-ES" sz="2000" dirty="0" smtClean="0"/>
              <a:t>	{ </a:t>
            </a:r>
          </a:p>
          <a:p>
            <a:pPr marL="514350" indent="-514350">
              <a:buNone/>
            </a:pPr>
            <a:r>
              <a:rPr lang="es-ES" sz="2000" dirty="0" smtClean="0"/>
              <a:t>	_</a:t>
            </a:r>
            <a:r>
              <a:rPr lang="es-ES" sz="2000" dirty="0" err="1" smtClean="0"/>
              <a:t>context</a:t>
            </a:r>
            <a:r>
              <a:rPr lang="es-ES" sz="2000" dirty="0" smtClean="0"/>
              <a:t> = </a:t>
            </a:r>
            <a:r>
              <a:rPr lang="es-ES" sz="2000" dirty="0" err="1" smtClean="0"/>
              <a:t>context</a:t>
            </a:r>
            <a:r>
              <a:rPr lang="es-ES" sz="2000" dirty="0" smtClean="0"/>
              <a:t>; </a:t>
            </a:r>
          </a:p>
          <a:p>
            <a:pPr marL="514350" indent="-514350">
              <a:buNone/>
            </a:pPr>
            <a:r>
              <a:rPr lang="es-ES" sz="2000" dirty="0" smtClean="0"/>
              <a:t>	} </a:t>
            </a:r>
          </a:p>
          <a:p>
            <a:pPr marL="514350" indent="-514350">
              <a:buNone/>
            </a:pPr>
            <a:endParaRPr lang="es-ES" sz="2000" dirty="0" smtClean="0"/>
          </a:p>
          <a:p>
            <a:pPr marL="514350" indent="-514350">
              <a:buNone/>
            </a:pPr>
            <a:r>
              <a:rPr lang="es-ES" sz="2000" dirty="0" err="1" smtClean="0"/>
              <a:t>public</a:t>
            </a:r>
            <a:r>
              <a:rPr lang="es-ES" sz="2000" dirty="0" smtClean="0"/>
              <a:t> </a:t>
            </a:r>
            <a:r>
              <a:rPr lang="es-ES" sz="2000" dirty="0" err="1" smtClean="0"/>
              <a:t>async</a:t>
            </a:r>
            <a:r>
              <a:rPr lang="es-ES" sz="2000" dirty="0" smtClean="0"/>
              <a:t> </a:t>
            </a:r>
            <a:r>
              <a:rPr lang="es-ES" sz="2000" dirty="0" err="1" smtClean="0"/>
              <a:t>Task</a:t>
            </a:r>
            <a:r>
              <a:rPr lang="es-ES" sz="2000" dirty="0" smtClean="0"/>
              <a:t>&lt;</a:t>
            </a:r>
            <a:r>
              <a:rPr lang="es-ES" sz="2000" dirty="0" err="1" smtClean="0"/>
              <a:t>List</a:t>
            </a:r>
            <a:r>
              <a:rPr lang="es-ES" sz="2000" dirty="0" smtClean="0"/>
              <a:t>&lt;</a:t>
            </a:r>
            <a:r>
              <a:rPr lang="es-ES" sz="2000" dirty="0" err="1" smtClean="0"/>
              <a:t>AlumnosViewModel</a:t>
            </a:r>
            <a:r>
              <a:rPr lang="es-ES" sz="2000" dirty="0" smtClean="0"/>
              <a:t>&gt;&gt; </a:t>
            </a:r>
            <a:r>
              <a:rPr lang="es-ES" sz="2000" dirty="0" err="1" smtClean="0"/>
              <a:t>GetAlumnos</a:t>
            </a:r>
            <a:r>
              <a:rPr lang="es-ES" sz="2000" dirty="0" smtClean="0"/>
              <a:t>)</a:t>
            </a:r>
          </a:p>
          <a:p>
            <a:pPr marL="514350" indent="-514350">
              <a:buNone/>
            </a:pPr>
            <a:r>
              <a:rPr lang="es-ES" sz="2000" dirty="0" smtClean="0"/>
              <a:t> { </a:t>
            </a:r>
          </a:p>
          <a:p>
            <a:pPr marL="514350" indent="-514350">
              <a:buNone/>
            </a:pPr>
            <a:r>
              <a:rPr lang="es-ES" sz="2000" dirty="0" smtClean="0"/>
              <a:t>	</a:t>
            </a:r>
            <a:r>
              <a:rPr lang="es-ES" sz="2000" dirty="0" err="1" smtClean="0"/>
              <a:t>return</a:t>
            </a:r>
            <a:r>
              <a:rPr lang="es-ES" sz="2000" dirty="0" smtClean="0"/>
              <a:t> </a:t>
            </a:r>
            <a:r>
              <a:rPr lang="es-ES" sz="2000" dirty="0" err="1" smtClean="0"/>
              <a:t>await</a:t>
            </a:r>
            <a:r>
              <a:rPr lang="es-ES" sz="2000" dirty="0" smtClean="0"/>
              <a:t> _</a:t>
            </a:r>
            <a:r>
              <a:rPr lang="es-ES" sz="2000" dirty="0" err="1" smtClean="0"/>
              <a:t>context.Alumnos</a:t>
            </a:r>
            <a:r>
              <a:rPr lang="es-ES" sz="2000" dirty="0" smtClean="0"/>
              <a:t>().</a:t>
            </a:r>
            <a:r>
              <a:rPr lang="es-ES" sz="2000" dirty="0" err="1" smtClean="0"/>
              <a:t>ToListAsync</a:t>
            </a:r>
            <a:r>
              <a:rPr lang="es-ES" sz="2000" dirty="0" smtClean="0"/>
              <a:t>() </a:t>
            </a:r>
          </a:p>
          <a:p>
            <a:pPr marL="514350" indent="-514350">
              <a:buNone/>
            </a:pPr>
            <a:r>
              <a:rPr lang="es-ES" sz="2000" dirty="0" smtClean="0"/>
              <a:t>  }</a:t>
            </a:r>
          </a:p>
          <a:p>
            <a:pPr marL="514350" indent="-514350">
              <a:buNone/>
            </a:pPr>
            <a:r>
              <a:rPr lang="es-ES" sz="2000" dirty="0" smtClean="0"/>
              <a:t> }</a:t>
            </a:r>
            <a:endParaRPr lang="es-ES" sz="2000"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3. Incluir en el contenedor de servicios  </a:t>
            </a:r>
            <a:endParaRPr lang="es-ES" b="1" dirty="0"/>
          </a:p>
        </p:txBody>
      </p:sp>
      <p:sp>
        <p:nvSpPr>
          <p:cNvPr id="3" name="Text Placeholder 2"/>
          <p:cNvSpPr>
            <a:spLocks noGrp="1"/>
          </p:cNvSpPr>
          <p:nvPr>
            <p:ph type="body" idx="1"/>
          </p:nvPr>
        </p:nvSpPr>
        <p:spPr/>
        <p:txBody>
          <a:bodyPr/>
          <a:lstStyle/>
          <a:p>
            <a:r>
              <a:rPr lang="es-ES" sz="3200" dirty="0" smtClean="0"/>
              <a:t>Dentro de la clase </a:t>
            </a:r>
            <a:r>
              <a:rPr lang="es-ES" sz="3200" dirty="0" err="1" smtClean="0"/>
              <a:t>startup.cs</a:t>
            </a:r>
            <a:r>
              <a:rPr lang="es-ES" sz="3200" dirty="0" smtClean="0"/>
              <a:t> en el método </a:t>
            </a:r>
            <a:r>
              <a:rPr lang="es-ES" sz="3200" dirty="0" err="1" smtClean="0"/>
              <a:t>ConfigureServices</a:t>
            </a:r>
            <a:r>
              <a:rPr lang="es-ES" sz="3200" dirty="0" smtClean="0"/>
              <a:t>(</a:t>
            </a:r>
            <a:r>
              <a:rPr lang="es-ES" sz="3200" dirty="0" err="1" smtClean="0"/>
              <a:t>IServiceCollection</a:t>
            </a:r>
            <a:r>
              <a:rPr lang="es-ES" sz="3200" dirty="0" smtClean="0"/>
              <a:t> </a:t>
            </a:r>
            <a:r>
              <a:rPr lang="es-ES" sz="3200" dirty="0" err="1" smtClean="0"/>
              <a:t>services</a:t>
            </a:r>
            <a:r>
              <a:rPr lang="es-ES" sz="3200" dirty="0" smtClean="0"/>
              <a:t>) incluimos nuestro repositorio.</a:t>
            </a:r>
          </a:p>
          <a:p>
            <a:endParaRPr lang="es-ES" sz="3200" dirty="0" smtClean="0"/>
          </a:p>
          <a:p>
            <a:endParaRPr lang="es-ES" sz="3200" dirty="0" smtClean="0"/>
          </a:p>
          <a:p>
            <a:pPr>
              <a:buNone/>
            </a:pPr>
            <a:r>
              <a:rPr lang="es-ES" dirty="0" err="1" smtClean="0">
                <a:solidFill>
                  <a:srgbClr val="FF0000"/>
                </a:solidFill>
              </a:rPr>
              <a:t>services.AddScoped</a:t>
            </a:r>
            <a:r>
              <a:rPr lang="es-ES" dirty="0" smtClean="0"/>
              <a:t>&lt;</a:t>
            </a:r>
            <a:r>
              <a:rPr lang="es-ES" dirty="0" err="1" smtClean="0"/>
              <a:t>IRepositorio</a:t>
            </a:r>
            <a:r>
              <a:rPr lang="es-ES" dirty="0" smtClean="0"/>
              <a:t>, Repositorio&gt;();</a:t>
            </a:r>
            <a:endParaRPr lang="es-ES"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740664"/>
          </a:xfrm>
        </p:spPr>
        <p:txBody>
          <a:bodyPr/>
          <a:lstStyle/>
          <a:p>
            <a:r>
              <a:rPr lang="es-ES" b="1" dirty="0" smtClean="0"/>
              <a:t>4. </a:t>
            </a:r>
            <a:r>
              <a:rPr lang="es-ES" dirty="0" smtClean="0"/>
              <a:t>Utilizar nuestro repositorio en el código.</a:t>
            </a:r>
            <a:endParaRPr lang="es-ES" b="1" dirty="0"/>
          </a:p>
        </p:txBody>
      </p:sp>
      <p:sp>
        <p:nvSpPr>
          <p:cNvPr id="3" name="Text Placeholder 2"/>
          <p:cNvSpPr>
            <a:spLocks noGrp="1"/>
          </p:cNvSpPr>
          <p:nvPr>
            <p:ph type="body" idx="1"/>
          </p:nvPr>
        </p:nvSpPr>
        <p:spPr/>
        <p:txBody>
          <a:bodyPr/>
          <a:lstStyle/>
          <a:p>
            <a:r>
              <a:rPr lang="es-ES" dirty="0" smtClean="0"/>
              <a:t>Ya tenemos disponible </a:t>
            </a:r>
            <a:r>
              <a:rPr lang="es-ES" b="1" dirty="0" smtClean="0"/>
              <a:t>nuestro servicio en el contenedor de inyección de dependencias de ASP.NET </a:t>
            </a:r>
            <a:r>
              <a:rPr lang="es-ES" b="1" dirty="0" err="1" smtClean="0"/>
              <a:t>Core</a:t>
            </a:r>
            <a:r>
              <a:rPr lang="es-ES" dirty="0" smtClean="0"/>
              <a:t>. Por tanto, bastará con inyectarlo en el constructor del controlador donde </a:t>
            </a:r>
            <a:r>
              <a:rPr lang="es-ES" dirty="0" err="1" smtClean="0"/>
              <a:t>quermaos</a:t>
            </a:r>
            <a:r>
              <a:rPr lang="es-ES" dirty="0" smtClean="0"/>
              <a:t> usar nuestro repositorio y llamar al método </a:t>
            </a:r>
            <a:r>
              <a:rPr lang="es-ES" dirty="0" err="1" smtClean="0"/>
              <a:t>GetAlumnos</a:t>
            </a:r>
            <a:r>
              <a:rPr lang="es-ES" dirty="0" smtClean="0"/>
              <a:t>()</a:t>
            </a:r>
          </a:p>
          <a:p>
            <a:endParaRPr lang="es-ES" dirty="0" smtClean="0"/>
          </a:p>
          <a:p>
            <a:endParaRPr lang="es-ES" dirty="0" smtClean="0"/>
          </a:p>
          <a:p>
            <a:r>
              <a:rPr lang="es-ES" dirty="0" err="1" smtClean="0"/>
              <a:t>await</a:t>
            </a:r>
            <a:r>
              <a:rPr lang="es-ES" dirty="0" smtClean="0"/>
              <a:t> _</a:t>
            </a:r>
            <a:r>
              <a:rPr lang="es-ES" dirty="0" err="1" smtClean="0"/>
              <a:t>repository.GetAlumnos</a:t>
            </a:r>
            <a:r>
              <a:rPr lang="es-ES" dirty="0" smtClean="0"/>
              <a:t>();</a:t>
            </a:r>
            <a:endParaRPr lang="es-ES" dirty="0"/>
          </a:p>
        </p:txBody>
      </p:sp>
    </p:spTree>
    <p:extLst>
      <p:ext uri="{BB962C8B-B14F-4D97-AF65-F5344CB8AC3E}">
        <p14:creationId xmlns:p14="http://schemas.microsoft.com/office/powerpoint/2010/main" val="3486141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7173</TotalTime>
  <Words>3832</Words>
  <Application>Microsoft Office PowerPoint</Application>
  <PresentationFormat>Presentación en pantalla (4:3)</PresentationFormat>
  <Paragraphs>492</Paragraphs>
  <Slides>34</Slides>
  <Notes>34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Verdana</vt:lpstr>
      <vt:lpstr>Segoe UI</vt:lpstr>
      <vt:lpstr>Arial</vt:lpstr>
      <vt:lpstr>Times New Roman</vt:lpstr>
      <vt:lpstr>Wingdings</vt:lpstr>
      <vt:lpstr>Calibri</vt:lpstr>
      <vt:lpstr>NG_MOC_Core_ModuleNew2</vt:lpstr>
      <vt:lpstr>CLASE 4</vt:lpstr>
      <vt:lpstr>¿Qué es un patrón de repositorio?</vt:lpstr>
      <vt:lpstr>¿Patrón de repositorio VS capa de acceso a datos ?</vt:lpstr>
      <vt:lpstr>Ventajas del Patrón de repositorio</vt:lpstr>
      <vt:lpstr>Componentes de un Patrón de repositorio</vt:lpstr>
      <vt:lpstr>1. Interface para el patrón de repositorio.</vt:lpstr>
      <vt:lpstr>2. Clase para el patrón de repositorio</vt:lpstr>
      <vt:lpstr>3. Incluir en el contenedor de servicios  </vt:lpstr>
      <vt:lpstr>4. Utilizar nuestro repositorio en el código.</vt:lpstr>
      <vt:lpstr>Conclusion</vt:lpstr>
      <vt:lpstr>Demo EntityFramework core + Patron de repositorio</vt:lpstr>
      <vt:lpstr>1. Patrón de repositorio</vt:lpstr>
      <vt:lpstr>1. Patrón de repositorio con inyección de dependencia</vt:lpstr>
      <vt:lpstr>2. Crear un proyecto de API web</vt:lpstr>
      <vt:lpstr>Instalar EF Core</vt:lpstr>
      <vt:lpstr>3. Agregar Modelo</vt:lpstr>
      <vt:lpstr>3. Agregar Modelo</vt:lpstr>
      <vt:lpstr>4. Agregar un controlador (Alumnos)</vt:lpstr>
      <vt:lpstr>4. Agregar un controlador (Alumnos)</vt:lpstr>
      <vt:lpstr>Modificar Cadena de conexión en configuracion</vt:lpstr>
      <vt:lpstr>5. Crear una base de datos usando migraciones</vt:lpstr>
      <vt:lpstr>6. Implementación del repositorio</vt:lpstr>
      <vt:lpstr>6. Implementación del repositorio</vt:lpstr>
      <vt:lpstr>6. Implementación del repositorio</vt:lpstr>
      <vt:lpstr>6. Implementación del repositorio</vt:lpstr>
      <vt:lpstr>Agregar clase que herede de la anterior</vt:lpstr>
      <vt:lpstr>7. Agregar un controlador base</vt:lpstr>
      <vt:lpstr>7. Agregar un controlador base</vt:lpstr>
      <vt:lpstr>7. Agregar un controlador base</vt:lpstr>
      <vt:lpstr>7. Modificar AlumnosController</vt:lpstr>
      <vt:lpstr>8. Registro del repositorio con el sistema de inyección de dependencias</vt:lpstr>
      <vt:lpstr>8. Registro del repositorio con el sistema de inyección de dependencias</vt:lpstr>
      <vt:lpstr>Nuevo Modelo</vt:lpstr>
      <vt:lpstr>Nuevo Modelo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Manasa</dc:creator>
  <cp:lastModifiedBy>Usuario de Windows</cp:lastModifiedBy>
  <cp:revision>95</cp:revision>
  <dcterms:created xsi:type="dcterms:W3CDTF">2017-12-05T07:22:09Z</dcterms:created>
  <dcterms:modified xsi:type="dcterms:W3CDTF">2019-11-22T12:51:27Z</dcterms:modified>
</cp:coreProperties>
</file>