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341" r:id="rId2"/>
    <p:sldId id="395" r:id="rId3"/>
    <p:sldId id="339" r:id="rId4"/>
    <p:sldId id="340" r:id="rId5"/>
    <p:sldId id="342" r:id="rId6"/>
    <p:sldId id="343" r:id="rId7"/>
    <p:sldId id="344" r:id="rId8"/>
    <p:sldId id="346" r:id="rId9"/>
    <p:sldId id="345" r:id="rId10"/>
    <p:sldId id="347" r:id="rId11"/>
    <p:sldId id="348" r:id="rId12"/>
    <p:sldId id="349" r:id="rId13"/>
    <p:sldId id="350" r:id="rId14"/>
    <p:sldId id="351" r:id="rId15"/>
    <p:sldId id="352" r:id="rId16"/>
    <p:sldId id="353" r:id="rId17"/>
    <p:sldId id="354" r:id="rId18"/>
    <p:sldId id="355" r:id="rId19"/>
    <p:sldId id="356" r:id="rId20"/>
    <p:sldId id="358" r:id="rId21"/>
    <p:sldId id="359" r:id="rId22"/>
    <p:sldId id="360" r:id="rId23"/>
    <p:sldId id="361" r:id="rId24"/>
    <p:sldId id="362" r:id="rId25"/>
    <p:sldId id="363" r:id="rId26"/>
    <p:sldId id="364" r:id="rId27"/>
    <p:sldId id="365" r:id="rId28"/>
    <p:sldId id="366" r:id="rId29"/>
    <p:sldId id="367" r:id="rId30"/>
    <p:sldId id="368" r:id="rId31"/>
    <p:sldId id="369" r:id="rId32"/>
    <p:sldId id="370" r:id="rId33"/>
    <p:sldId id="371" r:id="rId34"/>
    <p:sldId id="372" r:id="rId35"/>
    <p:sldId id="373" r:id="rId36"/>
    <p:sldId id="374" r:id="rId37"/>
    <p:sldId id="375" r:id="rId38"/>
    <p:sldId id="376" r:id="rId39"/>
    <p:sldId id="377" r:id="rId40"/>
    <p:sldId id="378" r:id="rId41"/>
    <p:sldId id="400" r:id="rId42"/>
    <p:sldId id="379" r:id="rId43"/>
    <p:sldId id="394" r:id="rId44"/>
    <p:sldId id="396" r:id="rId45"/>
    <p:sldId id="380" r:id="rId46"/>
    <p:sldId id="398" r:id="rId47"/>
    <p:sldId id="397" r:id="rId48"/>
    <p:sldId id="381" r:id="rId49"/>
    <p:sldId id="382" r:id="rId50"/>
    <p:sldId id="383" r:id="rId51"/>
    <p:sldId id="384" r:id="rId52"/>
    <p:sldId id="386" r:id="rId53"/>
    <p:sldId id="387" r:id="rId54"/>
    <p:sldId id="388" r:id="rId55"/>
    <p:sldId id="389" r:id="rId56"/>
    <p:sldId id="390" r:id="rId57"/>
    <p:sldId id="391" r:id="rId58"/>
    <p:sldId id="392" r:id="rId59"/>
    <p:sldId id="393" r:id="rId60"/>
    <p:sldId id="399" r:id="rId61"/>
    <p:sldId id="385" r:id="rId62"/>
  </p:sldIdLst>
  <p:sldSz cx="9144000" cy="6858000" type="screen4x3"/>
  <p:notesSz cx="7023100" cy="9309100"/>
  <p:custDataLst>
    <p:tags r:id="rId6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inimized">
    <p:restoredLeft sz="5730" autoAdjust="0"/>
    <p:restoredTop sz="93366" autoAdjust="0"/>
  </p:normalViewPr>
  <p:slideViewPr>
    <p:cSldViewPr>
      <p:cViewPr varScale="1">
        <p:scale>
          <a:sx n="101" d="100"/>
          <a:sy n="101" d="100"/>
        </p:scale>
        <p:origin x="-678" y="-96"/>
      </p:cViewPr>
      <p:guideLst>
        <p:guide orient="horz"/>
        <p:guide pos="5472"/>
      </p:guideLst>
    </p:cSldViewPr>
  </p:slideViewPr>
  <p:notesTextViewPr>
    <p:cViewPr>
      <p:scale>
        <a:sx n="1" d="1"/>
        <a:sy n="1" d="1"/>
      </p:scale>
      <p:origin x="0" y="0"/>
    </p:cViewPr>
  </p:notesTextViewPr>
  <p:sorterViewPr>
    <p:cViewPr>
      <p:scale>
        <a:sx n="100" d="100"/>
        <a:sy n="100" d="100"/>
      </p:scale>
      <p:origin x="0" y="8142"/>
    </p:cViewPr>
  </p:sorterViewPr>
  <p:notesViewPr>
    <p:cSldViewPr>
      <p:cViewPr varScale="1">
        <p:scale>
          <a:sx n="51" d="100"/>
          <a:sy n="51" d="100"/>
        </p:scale>
        <p:origin x="-2668" y="-96"/>
      </p:cViewPr>
      <p:guideLst>
        <p:guide orient="horz" pos="2932"/>
        <p:guide pos="2212"/>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pPr/>
              <a:t>9/17/2019</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pPr/>
              <a:t>‹Nº›</a:t>
            </a:fld>
            <a:endParaRPr lang="en-US" dirty="0"/>
          </a:p>
        </p:txBody>
      </p:sp>
    </p:spTree>
    <p:extLst>
      <p:ext uri="{BB962C8B-B14F-4D97-AF65-F5344CB8AC3E}">
        <p14:creationId xmlns=""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pPr/>
              <a:t>9/17/2019</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pPr/>
              <a:t>‹Nº›</a:t>
            </a:fld>
            <a:endParaRPr lang="en-US" dirty="0"/>
          </a:p>
        </p:txBody>
      </p:sp>
    </p:spTree>
    <p:extLst>
      <p:ext uri="{BB962C8B-B14F-4D97-AF65-F5344CB8AC3E}">
        <p14:creationId xmlns=""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10</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11</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12</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13</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14</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15</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16</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17</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18</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19</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20</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21</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22</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23</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24</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25</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26</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27</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28</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29</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30</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31</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32</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33</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34</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35</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36</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37</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38</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39</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40</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41</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42</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43</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44</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45</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46</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47</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48</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49</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50</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51</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52</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53</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54</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55</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56</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57</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58</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59</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6</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60</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61</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7</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8</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9</a:t>
            </a:fld>
            <a:endParaRPr lang="en-US" dirty="0"/>
          </a:p>
        </p:txBody>
      </p:sp>
    </p:spTree>
    <p:extLst>
      <p:ext uri="{BB962C8B-B14F-4D97-AF65-F5344CB8AC3E}">
        <p14:creationId xmlns="" xmlns:p14="http://schemas.microsoft.com/office/powerpoint/2010/main" val="19632936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C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533400"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sp>
        <p:nvSpPr>
          <p:cNvPr id="15" name="Text Placeholder 14"/>
          <p:cNvSpPr>
            <a:spLocks noGrp="1"/>
          </p:cNvSpPr>
          <p:nvPr>
            <p:ph type="body" sz="quarter" idx="10" hasCustomPrompt="1"/>
          </p:nvPr>
        </p:nvSpPr>
        <p:spPr>
          <a:xfrm>
            <a:off x="3108233"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&lt;Number&gt;</a:t>
            </a:r>
            <a:endParaRPr lang="en-US" dirty="0"/>
          </a:p>
        </p:txBody>
      </p:sp>
      <p:sp>
        <p:nvSpPr>
          <p:cNvPr id="19" name="Text Placeholder 18"/>
          <p:cNvSpPr>
            <a:spLocks noGrp="1"/>
          </p:cNvSpPr>
          <p:nvPr>
            <p:ph type="body" sz="quarter" idx="11" hasCustomPrompt="1"/>
          </p:nvPr>
        </p:nvSpPr>
        <p:spPr>
          <a:xfrm>
            <a:off x="310823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smtClean="0"/>
              <a:t>Course title starts here</a:t>
            </a:r>
            <a:endParaRPr lang="en-US" dirty="0"/>
          </a:p>
        </p:txBody>
      </p:sp>
      <p:pic>
        <p:nvPicPr>
          <p:cNvPr id="3" name="Picture 2"/>
          <p:cNvPicPr>
            <a:picLocks/>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6400800" y="5758770"/>
            <a:ext cx="2590800" cy="953009"/>
          </a:xfrm>
          <a:prstGeom prst="rect">
            <a:avLst/>
          </a:prstGeom>
        </p:spPr>
      </p:pic>
    </p:spTree>
    <p:extLst>
      <p:ext uri="{BB962C8B-B14F-4D97-AF65-F5344CB8AC3E}">
        <p14:creationId xmlns="" xmlns:p14="http://schemas.microsoft.com/office/powerpoint/2010/main" val="33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14"/>
          <p:cNvSpPr>
            <a:spLocks noGrp="1"/>
          </p:cNvSpPr>
          <p:nvPr>
            <p:ph type="body" sz="quarter" idx="10" hasCustomPrompt="1"/>
          </p:nvPr>
        </p:nvSpPr>
        <p:spPr>
          <a:xfrm>
            <a:off x="3108233"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&lt;Number&gt;</a:t>
            </a:r>
            <a:endParaRPr lang="en-US" dirty="0"/>
          </a:p>
        </p:txBody>
      </p:sp>
      <p:sp>
        <p:nvSpPr>
          <p:cNvPr id="19" name="Text Placeholder 18"/>
          <p:cNvSpPr>
            <a:spLocks noGrp="1"/>
          </p:cNvSpPr>
          <p:nvPr>
            <p:ph type="body" sz="quarter" idx="11" hasCustomPrompt="1"/>
          </p:nvPr>
        </p:nvSpPr>
        <p:spPr>
          <a:xfrm>
            <a:off x="310823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smtClean="0"/>
              <a:t>Course title starts here</a:t>
            </a:r>
            <a:endParaRPr lang="en-US" dirty="0"/>
          </a:p>
        </p:txBody>
      </p:sp>
      <p:pic>
        <p:nvPicPr>
          <p:cNvPr id="8" name="Picture 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609600" y="1193478"/>
            <a:ext cx="4710223" cy="1016322"/>
          </a:xfrm>
          <a:prstGeom prst="rect">
            <a:avLst/>
          </a:prstGeom>
        </p:spPr>
      </p:pic>
      <p:pic>
        <p:nvPicPr>
          <p:cNvPr id="10" name="Picture 9"/>
          <p:cNvPicPr>
            <a:picLocks/>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7086600" y="5998843"/>
            <a:ext cx="1814119" cy="694933"/>
          </a:xfrm>
          <a:prstGeom prst="rect">
            <a:avLst/>
          </a:prstGeom>
        </p:spPr>
      </p:pic>
    </p:spTree>
    <p:extLst>
      <p:ext uri="{BB962C8B-B14F-4D97-AF65-F5344CB8AC3E}">
        <p14:creationId xmlns="" xmlns:p14="http://schemas.microsoft.com/office/powerpoint/2010/main" val="27545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2286000" y="2514600"/>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14"/>
          <p:cNvSpPr>
            <a:spLocks noGrp="1"/>
          </p:cNvSpPr>
          <p:nvPr>
            <p:ph type="body" sz="quarter" idx="11" hasCustomPrompt="1"/>
          </p:nvPr>
        </p:nvSpPr>
        <p:spPr>
          <a:xfrm>
            <a:off x="2590800" y="2514600"/>
            <a:ext cx="5638800" cy="881743"/>
          </a:xfrm>
          <a:prstGeom prst="rect">
            <a:avLst/>
          </a:prstGeom>
        </p:spPr>
        <p:txBody>
          <a:bodyPr anchor="ctr"/>
          <a:lstStyle>
            <a:lvl1pPr marL="0" indent="0">
              <a:buNone/>
              <a:defRPr sz="4800" baseline="0">
                <a:solidFill>
                  <a:schemeClr val="bg1"/>
                </a:solidFill>
                <a:latin typeface="Segoe UI" pitchFamily="34" charset="0"/>
                <a:ea typeface="Segoe UI" pitchFamily="34" charset="0"/>
                <a:cs typeface="Segoe UI" pitchFamily="34" charset="0"/>
              </a:defRPr>
            </a:lvl1pPr>
          </a:lstStyle>
          <a:p>
            <a:pPr lvl="0"/>
            <a:r>
              <a:rPr lang="en-US" smtClean="0"/>
              <a:t>Module &lt;Number</a:t>
            </a:r>
            <a:r>
              <a:rPr lang="en-US" dirty="0" smtClean="0"/>
              <a:t>&gt;</a:t>
            </a:r>
            <a:endParaRPr lang="en-US" dirty="0"/>
          </a:p>
        </p:txBody>
      </p:sp>
      <p:sp>
        <p:nvSpPr>
          <p:cNvPr id="9" name="Text Placeholder 18"/>
          <p:cNvSpPr>
            <a:spLocks noGrp="1"/>
          </p:cNvSpPr>
          <p:nvPr>
            <p:ph type="body" sz="quarter" idx="12" hasCustomPrompt="1"/>
          </p:nvPr>
        </p:nvSpPr>
        <p:spPr>
          <a:xfrm>
            <a:off x="2590800" y="3505200"/>
            <a:ext cx="5624732" cy="143256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smtClean="0"/>
              <a:t>Module title starts here</a:t>
            </a:r>
            <a:endParaRPr lang="en-US" dirty="0"/>
          </a:p>
        </p:txBody>
      </p:sp>
    </p:spTree>
    <p:extLst>
      <p:ext uri="{BB962C8B-B14F-4D97-AF65-F5344CB8AC3E}">
        <p14:creationId xmlns="" xmlns:p14="http://schemas.microsoft.com/office/powerpoint/2010/main" val="2043426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111817231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smtClean="0"/>
              <a:t>28 </a:t>
            </a:r>
            <a:r>
              <a:rPr lang="en-US" dirty="0" err="1" smtClean="0"/>
              <a:t>pt</a:t>
            </a:r>
            <a:r>
              <a:rPr lang="en-US" dirty="0" smtClean="0"/>
              <a:t> Slide Title</a:t>
            </a:r>
            <a:endParaRPr lang="en-US" dirty="0"/>
          </a:p>
        </p:txBody>
      </p:sp>
      <p:sp>
        <p:nvSpPr>
          <p:cNvPr id="6" name="Footer Placeholder 5"/>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p:txBody>
          <a:bodyPr/>
          <a:lstStyle/>
          <a:p>
            <a:fld id="{D814DA60-3BEE-4BCE-BEDB-E433FD970963}" type="slidenum">
              <a:rPr lang="en-US" smtClean="0"/>
              <a:pPr/>
              <a:t>‹Nº›</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97819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4" name="Slide Number Placeholder 3"/>
          <p:cNvSpPr>
            <a:spLocks noGrp="1"/>
          </p:cNvSpPr>
          <p:nvPr>
            <p:ph type="sldNum" sz="quarter" idx="12"/>
          </p:nvPr>
        </p:nvSpPr>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5" name="Rectangle 4"/>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Tree>
    <p:extLst>
      <p:ext uri="{BB962C8B-B14F-4D97-AF65-F5344CB8AC3E}">
        <p14:creationId xmlns="" xmlns:p14="http://schemas.microsoft.com/office/powerpoint/2010/main" val="41481122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pPr/>
              <a:t>9/17/2019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Tree>
    <p:extLst>
      <p:ext uri="{BB962C8B-B14F-4D97-AF65-F5344CB8AC3E}">
        <p14:creationId xmlns="" xmlns:p14="http://schemas.microsoft.com/office/powerpoint/2010/main" val="375470492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0" r:id="rId4"/>
    <p:sldLayoutId id="2147483661" r:id="rId5"/>
    <p:sldLayoutId id="2147483655"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romanazzi@live.com"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hyperlink" Target="https://es.wikipedia.org/wiki/JSON"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hyperlink" Target="https://es.wikipedia.org/wiki/Extensible_Markup_Languag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es.wikipedia.org/wiki/Representational_State_Transfer" TargetMode="External"/><Relationship Id="rId7" Type="http://schemas.openxmlformats.org/officeDocument/2006/relationships/hyperlink" Target="https://es.wikipedia.org/wiki/Extensible_Markup_Language"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hyperlink" Target="https://en.wikipedia.org/wiki/POST_(HTTP)" TargetMode="External"/><Relationship Id="rId5" Type="http://schemas.openxmlformats.org/officeDocument/2006/relationships/hyperlink" Target="https://es.wikipedia.org/wiki/Simple_Object_Access_Protocol" TargetMode="External"/><Relationship Id="rId4" Type="http://schemas.openxmlformats.org/officeDocument/2006/relationships/hyperlink" Target="https://es.wikipedia.org/wiki/Hypertext_Transfer_Protoco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mozilla.org/es/docs/Web/HTTP/Methods/GET" TargetMode="External"/><Relationship Id="rId7" Type="http://schemas.openxmlformats.org/officeDocument/2006/relationships/hyperlink" Target="https://developer.mozilla.org/en-US/docs/Web/Guide/HTML/Forms"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https://developer.mozilla.org/es/docs/Web/HTTP/Methods/HEAD" TargetMode="External"/><Relationship Id="rId5" Type="http://schemas.openxmlformats.org/officeDocument/2006/relationships/hyperlink" Target="https://developer.mozilla.org/es/docs/Web/HTTP/Methods/OPTIONS" TargetMode="External"/><Relationship Id="rId4" Type="http://schemas.openxmlformats.org/officeDocument/2006/relationships/hyperlink" Target="https://developer.mozilla.org/es/docs/Web/HTTP/Methods/POS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es/docs/Glossary/protocol"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hyperlink" Target="https://developer.mozilla.org/es/docs/Glossary/port" TargetMode="External"/><Relationship Id="rId4" Type="http://schemas.openxmlformats.org/officeDocument/2006/relationships/hyperlink" Target="https://developer.mozilla.org/es/docs/Glossary/domain"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es/docs/Glossary/seguro"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hyperlink" Target="https://developer.mozilla.org/es/docs/Glossary/cacheable" TargetMode="External"/><Relationship Id="rId4" Type="http://schemas.openxmlformats.org/officeDocument/2006/relationships/hyperlink" Target="https://developer.mozilla.org/es/docs/Glossary/idempotent"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visualstudio.microsoft.com/es/vs/older-downloads/" TargetMode="External"/><Relationship Id="rId7" Type="http://schemas.openxmlformats.org/officeDocument/2006/relationships/hyperlink" Target="https://github.com/Microsoft/sql-server-samples/tree/master/samples/databases/northwind-pubs"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docs.microsoft.com/en-us/sql/ssms/download-sql-server-management-studio-ssms?view=sql-server-2017" TargetMode="External"/><Relationship Id="rId5" Type="http://schemas.openxmlformats.org/officeDocument/2006/relationships/hyperlink" Target="https://www.microsoft.com/es-es/sql-server/sql-server-editions-express" TargetMode="External"/><Relationship Id="rId4" Type="http://schemas.openxmlformats.org/officeDocument/2006/relationships/hyperlink" Target="https://dotnet.microsoft.com/download/visual-studio-sdks"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Microsoft/sql-server-samples/tree/master/samples/databases/northwind-pubs"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hyperlink" Target="http://localhost:63596/api/shippers/2"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8" Type="http://schemas.openxmlformats.org/officeDocument/2006/relationships/hyperlink" Target="https://developer.mozilla.org/en-US/docs/Web/HTTP/Methods/DELETE" TargetMode="External"/><Relationship Id="rId3" Type="http://schemas.openxmlformats.org/officeDocument/2006/relationships/hyperlink" Target="https://developer.mozilla.org/en-US/docs/Web/HTTP/Methods/GET" TargetMode="External"/><Relationship Id="rId7" Type="http://schemas.openxmlformats.org/officeDocument/2006/relationships/hyperlink" Target="https://developer.mozilla.org/en-US/docs/Web/HTTP/Methods/PUT" TargetMode="External"/><Relationship Id="rId2" Type="http://schemas.openxmlformats.org/officeDocument/2006/relationships/notesSlide" Target="../notesSlides/notesSlide50.xml"/><Relationship Id="rId1" Type="http://schemas.openxmlformats.org/officeDocument/2006/relationships/slideLayout" Target="../slideLayouts/slideLayout4.xml"/><Relationship Id="rId6" Type="http://schemas.openxmlformats.org/officeDocument/2006/relationships/hyperlink" Target="https://developer.mozilla.org/en-US/docs/Glossary/idempotent" TargetMode="External"/><Relationship Id="rId5" Type="http://schemas.openxmlformats.org/officeDocument/2006/relationships/hyperlink" Target="https://developer.mozilla.org/en-US/docs/Web/HTTP/Methods/OPTIONS" TargetMode="External"/><Relationship Id="rId4" Type="http://schemas.openxmlformats.org/officeDocument/2006/relationships/hyperlink" Target="https://developer.mozilla.org/en-US/docs/Web/HTTP/Methods/HEAD"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hyperlink" Target="http://hyperland.com/" TargetMode="External"/><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hyperlink" Target="https://en.wikipedia.org/wiki/HATEOAS" TargetMode="External"/><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es.wikipedia.org/wiki/Hypertext_Transfer_Protocol"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es.wikipedia.org/wiki/Hypertext_Transfer_Protocol"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es.wikipedia.org/wiki/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3600" b="1" dirty="0" smtClean="0"/>
              <a:t>Web API </a:t>
            </a:r>
            <a:r>
              <a:rPr lang="es-ES" sz="3600" b="1" dirty="0" err="1" smtClean="0"/>
              <a:t>.Net</a:t>
            </a:r>
            <a:r>
              <a:rPr lang="es-ES" sz="3600" b="1" dirty="0" smtClean="0"/>
              <a:t> </a:t>
            </a:r>
            <a:r>
              <a:rPr lang="es-ES" sz="3600" b="1" dirty="0" err="1" smtClean="0"/>
              <a:t>Core</a:t>
            </a:r>
            <a:endParaRPr lang="en-US" sz="3600" b="1" dirty="0"/>
          </a:p>
        </p:txBody>
      </p:sp>
      <p:sp>
        <p:nvSpPr>
          <p:cNvPr id="3" name="Content Placeholder 2"/>
          <p:cNvSpPr>
            <a:spLocks noGrp="1"/>
          </p:cNvSpPr>
          <p:nvPr>
            <p:ph type="body" sz="quarter" idx="13"/>
          </p:nvPr>
        </p:nvSpPr>
        <p:spPr>
          <a:xfrm>
            <a:off x="304800" y="1143000"/>
            <a:ext cx="8610600" cy="5181600"/>
          </a:xfrm>
          <a:prstGeom prst="rect">
            <a:avLst/>
          </a:prstGeom>
        </p:spPr>
        <p:txBody>
          <a:bodyPr>
            <a:normAutofit/>
          </a:bodyPr>
          <a:lstStyle/>
          <a:p>
            <a:pPr algn="ctr">
              <a:buNone/>
            </a:pPr>
            <a:endParaRPr lang="es-AR" sz="3200" b="1" dirty="0" smtClean="0"/>
          </a:p>
          <a:p>
            <a:pPr algn="ctr">
              <a:buNone/>
            </a:pPr>
            <a:r>
              <a:rPr lang="es-AR" sz="3200" b="1" dirty="0" smtClean="0"/>
              <a:t>Instructor : Pedro M. Romanazzi</a:t>
            </a:r>
          </a:p>
          <a:p>
            <a:pPr>
              <a:buNone/>
            </a:pPr>
            <a:endParaRPr lang="es-AR" sz="3200" b="1" dirty="0" smtClean="0"/>
          </a:p>
          <a:p>
            <a:pPr>
              <a:buNone/>
            </a:pPr>
            <a:endParaRPr lang="es-AR" sz="3200" b="1" dirty="0" smtClean="0"/>
          </a:p>
          <a:p>
            <a:pPr>
              <a:buNone/>
            </a:pPr>
            <a:endParaRPr lang="es-AR" sz="3200" b="1" dirty="0" smtClean="0"/>
          </a:p>
          <a:p>
            <a:pPr>
              <a:buNone/>
            </a:pPr>
            <a:endParaRPr lang="es-AR" sz="3200" b="1" dirty="0" smtClean="0"/>
          </a:p>
          <a:p>
            <a:pPr>
              <a:buNone/>
            </a:pPr>
            <a:endParaRPr lang="es-AR" sz="3200" b="1" dirty="0" smtClean="0"/>
          </a:p>
          <a:p>
            <a:pPr algn="ctr">
              <a:buNone/>
            </a:pPr>
            <a:r>
              <a:rPr lang="es-AR" sz="3200" b="1" dirty="0" err="1" smtClean="0"/>
              <a:t>Email:</a:t>
            </a:r>
            <a:r>
              <a:rPr lang="es-AR" sz="3200" b="1" dirty="0" err="1" smtClean="0">
                <a:hlinkClick r:id="rId3"/>
              </a:rPr>
              <a:t>pedro.romanazzi@educacionIT.com</a:t>
            </a:r>
            <a:endParaRPr lang="es-AR" sz="3200" b="1" dirty="0" smtClean="0">
              <a:hlinkClick r:id="rId3"/>
            </a:endParaRPr>
          </a:p>
          <a:p>
            <a:pPr>
              <a:buNone/>
            </a:pPr>
            <a:endParaRPr lang="en-US" sz="3200" dirty="0" smtClean="0"/>
          </a:p>
          <a:p>
            <a:pPr>
              <a:buFont typeface="Wingdings" pitchFamily="2" charset="2"/>
              <a:buChar char="ü"/>
            </a:pPr>
            <a:endParaRPr lang="en-US" sz="3200" dirty="0" smtClean="0"/>
          </a:p>
        </p:txBody>
      </p:sp>
      <p:pic>
        <p:nvPicPr>
          <p:cNvPr id="4" name="2 Imagen"/>
          <p:cNvPicPr>
            <a:picLocks noChangeAspect="1" noChangeArrowheads="1"/>
          </p:cNvPicPr>
          <p:nvPr/>
        </p:nvPicPr>
        <p:blipFill>
          <a:blip r:embed="rId4" cstate="print"/>
          <a:srcRect/>
          <a:stretch>
            <a:fillRect/>
          </a:stretch>
        </p:blipFill>
        <p:spPr bwMode="auto">
          <a:xfrm>
            <a:off x="4876800" y="2590800"/>
            <a:ext cx="2514600" cy="1294526"/>
          </a:xfrm>
          <a:prstGeom prst="rect">
            <a:avLst/>
          </a:prstGeom>
          <a:noFill/>
          <a:ln w="9525">
            <a:noFill/>
            <a:miter lim="800000"/>
            <a:headEnd/>
            <a:tailEnd/>
          </a:ln>
        </p:spPr>
      </p:pic>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9144000" cy="822960"/>
          </a:xfrm>
        </p:spPr>
        <p:txBody>
          <a:bodyPr/>
          <a:lstStyle/>
          <a:p>
            <a:r>
              <a:rPr lang="es-ES" sz="4800" b="1" dirty="0" smtClean="0"/>
              <a:t>¿Cómo funciona una Web API?</a:t>
            </a:r>
            <a:endParaRPr lang="es-ES" sz="4800" dirty="0"/>
          </a:p>
        </p:txBody>
      </p:sp>
      <p:sp>
        <p:nvSpPr>
          <p:cNvPr id="3" name="Content Placeholder 2"/>
          <p:cNvSpPr>
            <a:spLocks noGrp="1"/>
          </p:cNvSpPr>
          <p:nvPr>
            <p:ph type="body" sz="quarter" idx="13"/>
          </p:nvPr>
        </p:nvSpPr>
        <p:spPr>
          <a:xfrm>
            <a:off x="214282" y="1142984"/>
            <a:ext cx="8610600" cy="5429288"/>
          </a:xfrm>
          <a:prstGeom prst="rect">
            <a:avLst/>
          </a:prstGeom>
        </p:spPr>
        <p:txBody>
          <a:bodyPr/>
          <a:lstStyle/>
          <a:p>
            <a:pPr>
              <a:buNone/>
            </a:pPr>
            <a:r>
              <a:rPr lang="es-ES" b="1" dirty="0" smtClean="0"/>
              <a:t>A las </a:t>
            </a:r>
            <a:r>
              <a:rPr lang="es-ES" b="1" dirty="0" err="1" smtClean="0"/>
              <a:t>URL's</a:t>
            </a:r>
            <a:r>
              <a:rPr lang="es-ES" b="1" dirty="0" smtClean="0"/>
              <a:t> que reciben o retornan información de un Web API se les llama </a:t>
            </a:r>
            <a:r>
              <a:rPr lang="es-ES" b="1" dirty="0" err="1" smtClean="0"/>
              <a:t>endpoints</a:t>
            </a:r>
            <a:r>
              <a:rPr lang="es-ES" b="1" dirty="0" smtClean="0"/>
              <a:t>.</a:t>
            </a:r>
          </a:p>
          <a:p>
            <a:pPr>
              <a:buNone/>
            </a:pPr>
            <a:endParaRPr lang="es-ES" b="1" dirty="0" smtClean="0"/>
          </a:p>
          <a:p>
            <a:pPr>
              <a:buNone/>
            </a:pPr>
            <a:r>
              <a:rPr lang="es-ES" b="1" dirty="0" smtClean="0"/>
              <a:t>El servidor devuelve la información en una </a:t>
            </a:r>
          </a:p>
          <a:p>
            <a:pPr>
              <a:buNone/>
            </a:pPr>
            <a:r>
              <a:rPr lang="es-ES" b="1" dirty="0" smtClean="0"/>
              <a:t>representación  estándar (formato) :</a:t>
            </a:r>
          </a:p>
          <a:p>
            <a:pPr>
              <a:buNone/>
            </a:pPr>
            <a:endParaRPr lang="es-ES" b="1" dirty="0" smtClean="0"/>
          </a:p>
          <a:p>
            <a:pPr>
              <a:buNone/>
            </a:pPr>
            <a:r>
              <a:rPr lang="es-ES" b="1" dirty="0" smtClean="0"/>
              <a:t> </a:t>
            </a:r>
            <a:r>
              <a:rPr lang="es-ES" b="1" dirty="0" smtClean="0">
                <a:hlinkClick r:id="rId3"/>
              </a:rPr>
              <a:t>JSON</a:t>
            </a:r>
            <a:r>
              <a:rPr lang="es-ES" b="1" dirty="0" smtClean="0"/>
              <a:t> (Java Script </a:t>
            </a:r>
            <a:r>
              <a:rPr lang="es-ES" b="1" dirty="0" err="1" smtClean="0"/>
              <a:t>Object</a:t>
            </a:r>
            <a:r>
              <a:rPr lang="es-ES" b="1" dirty="0" smtClean="0"/>
              <a:t> </a:t>
            </a:r>
            <a:r>
              <a:rPr lang="es-ES" b="1" dirty="0" err="1" smtClean="0"/>
              <a:t>Notation</a:t>
            </a:r>
            <a:r>
              <a:rPr lang="es-ES" b="1" dirty="0" smtClean="0"/>
              <a:t>)</a:t>
            </a:r>
          </a:p>
          <a:p>
            <a:pPr>
              <a:buNone/>
            </a:pPr>
            <a:r>
              <a:rPr lang="es-ES" b="1" dirty="0" smtClean="0"/>
              <a:t>     o </a:t>
            </a:r>
            <a:r>
              <a:rPr lang="es-ES" b="1" dirty="0" smtClean="0">
                <a:hlinkClick r:id="rId4"/>
              </a:rPr>
              <a:t>XML</a:t>
            </a:r>
            <a:r>
              <a:rPr lang="es-ES" b="1" dirty="0" smtClean="0"/>
              <a:t> (Extensible </a:t>
            </a:r>
            <a:r>
              <a:rPr lang="es-ES" b="1" dirty="0" err="1" smtClean="0"/>
              <a:t>Markup</a:t>
            </a:r>
            <a:r>
              <a:rPr lang="es-ES" b="1" dirty="0" smtClean="0"/>
              <a:t> </a:t>
            </a:r>
            <a:r>
              <a:rPr lang="es-ES" b="1" dirty="0" err="1" smtClean="0"/>
              <a:t>Language</a:t>
            </a:r>
            <a:r>
              <a:rPr lang="es-ES" b="1" dirty="0" smtClean="0"/>
              <a:t>) </a:t>
            </a:r>
          </a:p>
          <a:p>
            <a:pPr>
              <a:buNone/>
            </a:pPr>
            <a:endParaRPr lang="es-ES" b="1" dirty="0" smtClean="0"/>
          </a:p>
          <a:p>
            <a:pPr>
              <a:buNone/>
            </a:pPr>
            <a:r>
              <a:rPr lang="es-ES" b="1" dirty="0" smtClean="0"/>
              <a:t>Hoy </a:t>
            </a:r>
            <a:r>
              <a:rPr lang="es-ES" b="1" dirty="0" smtClean="0">
                <a:hlinkClick r:id="rId3"/>
              </a:rPr>
              <a:t>JSON</a:t>
            </a:r>
            <a:r>
              <a:rPr lang="es-ES" b="1" dirty="0" smtClean="0"/>
              <a:t> es más popular. </a:t>
            </a:r>
          </a:p>
          <a:p>
            <a:pPr>
              <a:buNone/>
            </a:pPr>
            <a:endParaRPr lang="es-ES" b="1" dirty="0" smtClean="0"/>
          </a:p>
          <a:p>
            <a:pPr marL="742950" indent="-742950">
              <a:buNone/>
            </a:pPr>
            <a:endParaRPr lang="es-AR" b="1" dirty="0" smtClean="0"/>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r>
              <a:rPr lang="es-ES" sz="4800" b="1" dirty="0" smtClean="0"/>
              <a:t>Conceptos básicos API REST</a:t>
            </a:r>
            <a:endParaRPr lang="es-ES" sz="4800" dirty="0"/>
          </a:p>
        </p:txBody>
      </p:sp>
      <p:sp>
        <p:nvSpPr>
          <p:cNvPr id="3" name="Content Placeholder 2"/>
          <p:cNvSpPr>
            <a:spLocks noGrp="1"/>
          </p:cNvSpPr>
          <p:nvPr>
            <p:ph type="body" sz="quarter" idx="13"/>
          </p:nvPr>
        </p:nvSpPr>
        <p:spPr>
          <a:xfrm>
            <a:off x="214282" y="1142984"/>
            <a:ext cx="8610600" cy="5429288"/>
          </a:xfrm>
          <a:prstGeom prst="rect">
            <a:avLst/>
          </a:prstGeom>
        </p:spPr>
        <p:txBody>
          <a:bodyPr/>
          <a:lstStyle/>
          <a:p>
            <a:pPr>
              <a:buNone/>
            </a:pPr>
            <a:r>
              <a:rPr lang="es-ES" b="1" dirty="0" smtClean="0"/>
              <a:t>Se llama REST(</a:t>
            </a:r>
            <a:r>
              <a:rPr lang="es-ES" dirty="0" err="1" smtClean="0"/>
              <a:t>Representational</a:t>
            </a:r>
            <a:r>
              <a:rPr lang="es-ES" dirty="0" smtClean="0"/>
              <a:t> </a:t>
            </a:r>
            <a:r>
              <a:rPr lang="es-ES" dirty="0" err="1" smtClean="0"/>
              <a:t>State</a:t>
            </a:r>
            <a:r>
              <a:rPr lang="es-ES" dirty="0" smtClean="0"/>
              <a:t> Transfer)</a:t>
            </a:r>
            <a:r>
              <a:rPr lang="es-ES" b="1" dirty="0" smtClean="0"/>
              <a:t> a las</a:t>
            </a:r>
          </a:p>
          <a:p>
            <a:pPr>
              <a:buNone/>
            </a:pPr>
            <a:r>
              <a:rPr lang="es-ES" b="1" dirty="0" smtClean="0"/>
              <a:t>aplicaciones que comparten recursos por medio</a:t>
            </a:r>
          </a:p>
          <a:p>
            <a:pPr>
              <a:buNone/>
            </a:pPr>
            <a:r>
              <a:rPr lang="es-ES" b="1" dirty="0" smtClean="0"/>
              <a:t>de  </a:t>
            </a:r>
            <a:r>
              <a:rPr lang="es-ES" b="1" dirty="0" smtClean="0">
                <a:solidFill>
                  <a:srgbClr val="FF0000"/>
                </a:solidFill>
              </a:rPr>
              <a:t>URI + nombre del recurso + comando HTTP + </a:t>
            </a:r>
          </a:p>
          <a:p>
            <a:pPr>
              <a:buNone/>
            </a:pPr>
            <a:r>
              <a:rPr lang="es-ES" b="1" dirty="0" smtClean="0">
                <a:solidFill>
                  <a:srgbClr val="FF0000"/>
                </a:solidFill>
              </a:rPr>
              <a:t>parámetros.</a:t>
            </a:r>
          </a:p>
          <a:p>
            <a:pPr>
              <a:buNone/>
            </a:pPr>
            <a:r>
              <a:rPr lang="es-ES" b="1" dirty="0" smtClean="0"/>
              <a:t>Y devuelven la información en XML o en JSON,</a:t>
            </a:r>
          </a:p>
          <a:p>
            <a:pPr>
              <a:buNone/>
            </a:pPr>
            <a:r>
              <a:rPr lang="es-ES" b="1" dirty="0" smtClean="0"/>
              <a:t>evitando encapsulamientos complejos como </a:t>
            </a:r>
          </a:p>
          <a:p>
            <a:pPr>
              <a:buNone/>
            </a:pPr>
            <a:r>
              <a:rPr lang="es-ES" b="1" dirty="0" smtClean="0"/>
              <a:t>SOAP o llamadas RCP, y que la sencillez de su uso</a:t>
            </a:r>
          </a:p>
          <a:p>
            <a:pPr>
              <a:buNone/>
            </a:pPr>
            <a:r>
              <a:rPr lang="es-ES" b="1" dirty="0" smtClean="0"/>
              <a:t>y el poco “peso” de las comunicaciones, han</a:t>
            </a:r>
          </a:p>
          <a:p>
            <a:pPr>
              <a:buNone/>
            </a:pPr>
            <a:r>
              <a:rPr lang="es-ES" b="1" dirty="0" smtClean="0"/>
              <a:t>hecho un estándar en las principales API actuales.  </a:t>
            </a:r>
          </a:p>
          <a:p>
            <a:pPr>
              <a:buNone/>
            </a:pPr>
            <a:endParaRPr lang="es-ES" b="1" dirty="0" smtClean="0"/>
          </a:p>
          <a:p>
            <a:pPr marL="742950" indent="-742950">
              <a:buNone/>
            </a:pPr>
            <a:endParaRPr lang="es-AR" b="1" dirty="0" smtClean="0"/>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r>
              <a:rPr lang="es-ES" sz="4800" b="1" dirty="0" smtClean="0"/>
              <a:t>Conceptos básicos API REST</a:t>
            </a:r>
            <a:endParaRPr lang="es-ES" sz="4800" dirty="0"/>
          </a:p>
        </p:txBody>
      </p:sp>
      <p:sp>
        <p:nvSpPr>
          <p:cNvPr id="3" name="Content Placeholder 2"/>
          <p:cNvSpPr>
            <a:spLocks noGrp="1"/>
          </p:cNvSpPr>
          <p:nvPr>
            <p:ph type="body" sz="quarter" idx="13"/>
          </p:nvPr>
        </p:nvSpPr>
        <p:spPr>
          <a:xfrm>
            <a:off x="214282" y="1142984"/>
            <a:ext cx="8610600" cy="5429288"/>
          </a:xfrm>
          <a:prstGeom prst="rect">
            <a:avLst/>
          </a:prstGeom>
        </p:spPr>
        <p:txBody>
          <a:bodyPr/>
          <a:lstStyle/>
          <a:p>
            <a:r>
              <a:rPr lang="es-ES" b="1" dirty="0" smtClean="0"/>
              <a:t>Los </a:t>
            </a:r>
            <a:r>
              <a:rPr lang="es-ES" b="1" dirty="0" smtClean="0">
                <a:hlinkClick r:id="rId3"/>
              </a:rPr>
              <a:t>REST </a:t>
            </a:r>
            <a:r>
              <a:rPr lang="es-ES" b="1" dirty="0" err="1" smtClean="0">
                <a:hlinkClick r:id="rId3"/>
              </a:rPr>
              <a:t>API’s</a:t>
            </a:r>
            <a:r>
              <a:rPr lang="es-ES" b="1" dirty="0" smtClean="0"/>
              <a:t> están ligados (altamente acoplados) al protocolo </a:t>
            </a:r>
            <a:r>
              <a:rPr lang="es-ES" b="1" dirty="0" smtClean="0">
                <a:hlinkClick r:id="rId4"/>
              </a:rPr>
              <a:t>HTTP</a:t>
            </a:r>
            <a:r>
              <a:rPr lang="es-ES" b="1" dirty="0" smtClean="0"/>
              <a:t>. </a:t>
            </a:r>
          </a:p>
          <a:p>
            <a:endParaRPr lang="es-ES" b="1" dirty="0" smtClean="0"/>
          </a:p>
          <a:p>
            <a:r>
              <a:rPr lang="es-ES" b="1" dirty="0" smtClean="0"/>
              <a:t>La URL se usa para definir el recurso y el verbo </a:t>
            </a:r>
            <a:r>
              <a:rPr lang="es-ES" b="1" dirty="0" smtClean="0">
                <a:hlinkClick r:id="rId4"/>
              </a:rPr>
              <a:t>HTTP</a:t>
            </a:r>
            <a:r>
              <a:rPr lang="es-ES" b="1" dirty="0" smtClean="0"/>
              <a:t> para definir la acción que queremos hacer sobre ese recurso .</a:t>
            </a:r>
          </a:p>
          <a:p>
            <a:endParaRPr lang="es-ES" b="1" dirty="0" smtClean="0">
              <a:hlinkClick r:id="rId5"/>
            </a:endParaRPr>
          </a:p>
          <a:p>
            <a:r>
              <a:rPr lang="es-ES" b="1" dirty="0" smtClean="0">
                <a:hlinkClick r:id="rId5"/>
              </a:rPr>
              <a:t>SOAP</a:t>
            </a:r>
            <a:r>
              <a:rPr lang="es-ES" b="1" dirty="0" smtClean="0"/>
              <a:t>, por el contrario, siempre usa el verbo </a:t>
            </a:r>
            <a:r>
              <a:rPr lang="es-ES" b="1" dirty="0" smtClean="0">
                <a:hlinkClick r:id="rId6"/>
              </a:rPr>
              <a:t>POST</a:t>
            </a:r>
            <a:r>
              <a:rPr lang="es-ES" b="1" dirty="0" smtClean="0"/>
              <a:t> y toda la información viaja dentro del </a:t>
            </a:r>
            <a:r>
              <a:rPr lang="es-ES" b="1" dirty="0" smtClean="0">
                <a:hlinkClick r:id="rId7"/>
              </a:rPr>
              <a:t>XML</a:t>
            </a:r>
            <a:r>
              <a:rPr lang="es-ES" b="1" dirty="0" smtClean="0"/>
              <a:t>.  </a:t>
            </a:r>
          </a:p>
          <a:p>
            <a:pPr>
              <a:buNone/>
            </a:pPr>
            <a:endParaRPr lang="es-ES" b="1" dirty="0" smtClean="0"/>
          </a:p>
          <a:p>
            <a:pPr marL="742950" indent="-742950">
              <a:buNone/>
            </a:pPr>
            <a:endParaRPr lang="es-AR" b="1" dirty="0" smtClean="0"/>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4400" b="1" dirty="0" smtClean="0"/>
              <a:t>Estructura de una petición HTTP</a:t>
            </a:r>
            <a:endParaRPr lang="es-ES" sz="4400" dirty="0"/>
          </a:p>
        </p:txBody>
      </p:sp>
      <p:sp>
        <p:nvSpPr>
          <p:cNvPr id="3" name="Content Placeholder 2"/>
          <p:cNvSpPr>
            <a:spLocks noGrp="1"/>
          </p:cNvSpPr>
          <p:nvPr>
            <p:ph type="body" sz="quarter" idx="13"/>
          </p:nvPr>
        </p:nvSpPr>
        <p:spPr>
          <a:xfrm>
            <a:off x="214282" y="1142984"/>
            <a:ext cx="8610600" cy="5429288"/>
          </a:xfrm>
          <a:prstGeom prst="rect">
            <a:avLst/>
          </a:prstGeom>
        </p:spPr>
        <p:txBody>
          <a:bodyPr/>
          <a:lstStyle/>
          <a:p>
            <a:pPr>
              <a:buNone/>
            </a:pPr>
            <a:r>
              <a:rPr lang="es-ES" b="1" dirty="0" smtClean="0"/>
              <a:t>Una petición de HTTP, está formado  por los</a:t>
            </a:r>
          </a:p>
          <a:p>
            <a:pPr>
              <a:buNone/>
            </a:pPr>
            <a:r>
              <a:rPr lang="es-ES" b="1" dirty="0" smtClean="0"/>
              <a:t>siguientes campos:</a:t>
            </a:r>
          </a:p>
          <a:p>
            <a:r>
              <a:rPr lang="es-ES" b="1" dirty="0" smtClean="0">
                <a:solidFill>
                  <a:srgbClr val="FF0000"/>
                </a:solidFill>
              </a:rPr>
              <a:t>Un método HTTP</a:t>
            </a:r>
            <a:r>
              <a:rPr lang="es-ES" b="1" dirty="0" smtClean="0"/>
              <a:t>,  normalmente pueden ser un</a:t>
            </a:r>
          </a:p>
          <a:p>
            <a:pPr lvl="0">
              <a:buNone/>
            </a:pPr>
            <a:r>
              <a:rPr lang="es-ES" b="1" dirty="0" smtClean="0"/>
              <a:t>verbo, como: </a:t>
            </a:r>
            <a:r>
              <a:rPr lang="es-ES" b="1" dirty="0" smtClean="0">
                <a:hlinkClick r:id="rId3" tooltip="El método HTTP GET solicita una representación del recurso especificado. Las solicitudes que usan GET solo deben recuperar datos."/>
              </a:rPr>
              <a:t>GET</a:t>
            </a:r>
            <a:r>
              <a:rPr lang="es-ES" b="1" dirty="0" smtClean="0"/>
              <a:t>, </a:t>
            </a:r>
            <a:r>
              <a:rPr lang="es-ES" b="1" dirty="0" smtClean="0">
                <a:hlinkClick r:id="rId4" tooltip="Una solicitud POST es tipicamente enviada por un formulario HTMLT y resulta en un cambio en el servidor. En este caso, el content type es seleccionado poniendo la cadena de texto adecuada en el atributo enctype del elemento &lt;form&gt; o el atributo formenctyp"/>
              </a:rPr>
              <a:t>POST</a:t>
            </a:r>
            <a:r>
              <a:rPr lang="es-ES" b="1" dirty="0" smtClean="0"/>
              <a:t> o un nombre</a:t>
            </a:r>
          </a:p>
          <a:p>
            <a:pPr lvl="0">
              <a:buNone/>
            </a:pPr>
            <a:r>
              <a:rPr lang="es-ES" b="1" dirty="0" smtClean="0"/>
              <a:t>como: </a:t>
            </a:r>
            <a:r>
              <a:rPr lang="es-ES" b="1" dirty="0" smtClean="0">
                <a:hlinkClick r:id="rId5" tooltip="La documentación acerca de este tema no ha sido escrita todavía . ¡Por favor  considera contribuir !"/>
              </a:rPr>
              <a:t>OPTIONS</a:t>
            </a:r>
            <a:r>
              <a:rPr lang="es-ES" b="1" dirty="0" smtClean="0"/>
              <a:t> o </a:t>
            </a:r>
            <a:r>
              <a:rPr lang="es-ES" b="1" dirty="0" smtClean="0">
                <a:hlinkClick r:id="rId6" tooltip="La documentación acerca de este tema no ha sido escrita todavía . ¡Por favor  considera contribuir !"/>
              </a:rPr>
              <a:t>HEAD</a:t>
            </a:r>
            <a:r>
              <a:rPr lang="es-ES" b="1" dirty="0" smtClean="0"/>
              <a:t>, que defina la operación</a:t>
            </a:r>
          </a:p>
          <a:p>
            <a:pPr lvl="0">
              <a:buNone/>
            </a:pPr>
            <a:r>
              <a:rPr lang="es-ES" b="1" dirty="0" smtClean="0"/>
              <a:t>que el cliente quiera realizar. </a:t>
            </a:r>
          </a:p>
          <a:p>
            <a:pPr lvl="0">
              <a:buNone/>
            </a:pPr>
            <a:r>
              <a:rPr lang="es-ES" b="1" dirty="0" smtClean="0"/>
              <a:t>El objetivo de un cliente, suele ser una petición de</a:t>
            </a:r>
          </a:p>
          <a:p>
            <a:pPr lvl="0">
              <a:buNone/>
            </a:pPr>
            <a:r>
              <a:rPr lang="es-ES" b="1" dirty="0" smtClean="0"/>
              <a:t>recursos, usando GET, o presentar un valor de</a:t>
            </a:r>
          </a:p>
          <a:p>
            <a:pPr lvl="0">
              <a:buNone/>
            </a:pPr>
            <a:r>
              <a:rPr lang="es-ES" b="1" dirty="0" smtClean="0"/>
              <a:t>un </a:t>
            </a:r>
            <a:r>
              <a:rPr lang="es-ES" b="1" dirty="0" smtClean="0">
                <a:hlinkClick r:id="rId7"/>
              </a:rPr>
              <a:t>formulario HTML</a:t>
            </a:r>
            <a:r>
              <a:rPr lang="es-ES" b="1" dirty="0" smtClean="0"/>
              <a:t>, usando POST.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4400" b="1" dirty="0" smtClean="0"/>
              <a:t>Estructura de una petición HTTP</a:t>
            </a:r>
            <a:endParaRPr lang="es-ES" sz="4400" dirty="0"/>
          </a:p>
        </p:txBody>
      </p:sp>
      <p:sp>
        <p:nvSpPr>
          <p:cNvPr id="3" name="Content Placeholder 2"/>
          <p:cNvSpPr>
            <a:spLocks noGrp="1"/>
          </p:cNvSpPr>
          <p:nvPr>
            <p:ph type="body" sz="quarter" idx="13"/>
          </p:nvPr>
        </p:nvSpPr>
        <p:spPr>
          <a:xfrm>
            <a:off x="214282" y="1142984"/>
            <a:ext cx="8610600" cy="5429288"/>
          </a:xfrm>
          <a:prstGeom prst="rect">
            <a:avLst/>
          </a:prstGeom>
        </p:spPr>
        <p:txBody>
          <a:bodyPr/>
          <a:lstStyle/>
          <a:p>
            <a:pPr lvl="0">
              <a:buNone/>
            </a:pPr>
            <a:endParaRPr lang="es-ES" b="1" dirty="0" smtClean="0">
              <a:solidFill>
                <a:srgbClr val="FF0000"/>
              </a:solidFill>
            </a:endParaRPr>
          </a:p>
          <a:p>
            <a:pPr lvl="0">
              <a:buNone/>
            </a:pPr>
            <a:endParaRPr lang="es-ES" b="1" dirty="0" smtClean="0">
              <a:solidFill>
                <a:srgbClr val="FF0000"/>
              </a:solidFill>
            </a:endParaRPr>
          </a:p>
          <a:p>
            <a:pPr lvl="0">
              <a:buNone/>
            </a:pPr>
            <a:r>
              <a:rPr lang="es-ES" b="1" dirty="0" smtClean="0">
                <a:solidFill>
                  <a:srgbClr val="FF0000"/>
                </a:solidFill>
              </a:rPr>
              <a:t>La dirección del recurso pedido</a:t>
            </a:r>
            <a:r>
              <a:rPr lang="es-ES" b="1" dirty="0" smtClean="0"/>
              <a:t>, la URL del </a:t>
            </a:r>
          </a:p>
          <a:p>
            <a:pPr lvl="0">
              <a:buNone/>
            </a:pPr>
            <a:r>
              <a:rPr lang="es-ES" b="1" dirty="0" smtClean="0"/>
              <a:t>recurso, sin los elementos obvios por el contexto,</a:t>
            </a:r>
          </a:p>
          <a:p>
            <a:pPr lvl="0">
              <a:buNone/>
            </a:pPr>
            <a:r>
              <a:rPr lang="es-ES" b="1" dirty="0" smtClean="0"/>
              <a:t>como pueden ser, sin el  </a:t>
            </a:r>
            <a:r>
              <a:rPr lang="es-ES" b="1" dirty="0" smtClean="0">
                <a:hlinkClick r:id="rId3" tooltip="protocolo: Un protocolo es un conjunto de reglas que definen como los datos son transmitidos en uno o varios computadores. Para la comunicación entre diferentes dispositivos se necesita que estos entiendan el formato de los datos que están siendo transmit"/>
              </a:rPr>
              <a:t>protocolo</a:t>
            </a:r>
            <a:r>
              <a:rPr lang="es-ES" b="1" dirty="0" smtClean="0"/>
              <a:t> (http://),  </a:t>
            </a:r>
          </a:p>
          <a:p>
            <a:pPr lvl="0">
              <a:buNone/>
            </a:pPr>
            <a:r>
              <a:rPr lang="es-ES" b="1" dirty="0" smtClean="0"/>
              <a:t>el </a:t>
            </a:r>
            <a:r>
              <a:rPr lang="es-ES" b="1" dirty="0" smtClean="0">
                <a:hlinkClick r:id="rId4" tooltip="dominio: Un dominio es una autoridad dentro de internet que controla sus propios recursos. Su &quot;nombre de dominio&quot; es una forma de dirigirse a esta autoridad como parte de la jerarquía en una URL, que generalmente es la parte más significativa de la misma,"/>
              </a:rPr>
              <a:t>dominio</a:t>
            </a:r>
            <a:r>
              <a:rPr lang="es-ES" b="1" dirty="0" smtClean="0"/>
              <a:t> (</a:t>
            </a:r>
            <a:r>
              <a:rPr lang="es-ES" b="1" dirty="0" err="1" smtClean="0"/>
              <a:t>ej</a:t>
            </a:r>
            <a:r>
              <a:rPr lang="es-ES" b="1" dirty="0" smtClean="0"/>
              <a:t> www.educacionit.com), o </a:t>
            </a:r>
          </a:p>
          <a:p>
            <a:pPr lvl="0">
              <a:buNone/>
            </a:pPr>
            <a:r>
              <a:rPr lang="es-ES" b="1" dirty="0" smtClean="0"/>
              <a:t>el </a:t>
            </a:r>
            <a:r>
              <a:rPr lang="es-ES" b="1" dirty="0" smtClean="0">
                <a:hlinkClick r:id="rId5" tooltip="puerto: Para un ordenador conectado a una red con una IP address, un puerto es el destino de la comunicación. Los puertos están designados por números inferiores a 1024. Cada puerto está asociado por defecto con un protocol específico."/>
              </a:rPr>
              <a:t>puerto</a:t>
            </a:r>
            <a:r>
              <a:rPr lang="es-ES" b="1" dirty="0" smtClean="0"/>
              <a:t> TCP (EJ 80). </a:t>
            </a:r>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4400" b="1" dirty="0" smtClean="0"/>
              <a:t>Estructura de una petición HTTP</a:t>
            </a:r>
            <a:endParaRPr lang="es-ES" sz="4400" dirty="0"/>
          </a:p>
        </p:txBody>
      </p:sp>
      <p:sp>
        <p:nvSpPr>
          <p:cNvPr id="3" name="Content Placeholder 2"/>
          <p:cNvSpPr>
            <a:spLocks noGrp="1"/>
          </p:cNvSpPr>
          <p:nvPr>
            <p:ph type="body" sz="quarter" idx="13"/>
          </p:nvPr>
        </p:nvSpPr>
        <p:spPr>
          <a:xfrm>
            <a:off x="214282" y="1142984"/>
            <a:ext cx="8610600" cy="5429288"/>
          </a:xfrm>
          <a:prstGeom prst="rect">
            <a:avLst/>
          </a:prstGeom>
        </p:spPr>
        <p:txBody>
          <a:bodyPr/>
          <a:lstStyle/>
          <a:p>
            <a:pPr lvl="0">
              <a:buNone/>
            </a:pPr>
            <a:endParaRPr lang="es-ES" b="1" dirty="0" smtClean="0">
              <a:solidFill>
                <a:srgbClr val="FF0000"/>
              </a:solidFill>
            </a:endParaRPr>
          </a:p>
          <a:p>
            <a:pPr lvl="0"/>
            <a:r>
              <a:rPr lang="es-ES" b="1" dirty="0" smtClean="0">
                <a:solidFill>
                  <a:srgbClr val="FF0000"/>
                </a:solidFill>
              </a:rPr>
              <a:t>Cabeceras HTTP opcionales</a:t>
            </a:r>
            <a:r>
              <a:rPr lang="es-ES" b="1" dirty="0" smtClean="0"/>
              <a:t>, que pueden aportar información adicional a los servidores.</a:t>
            </a:r>
          </a:p>
          <a:p>
            <a:pPr lvl="0"/>
            <a:endParaRPr lang="es-ES" b="1" dirty="0" smtClean="0"/>
          </a:p>
          <a:p>
            <a:pPr lvl="0"/>
            <a:endParaRPr lang="es-ES" b="1" dirty="0" smtClean="0"/>
          </a:p>
          <a:p>
            <a:pPr lvl="0"/>
            <a:r>
              <a:rPr lang="es-ES" b="1" dirty="0" smtClean="0">
                <a:solidFill>
                  <a:srgbClr val="FF0000"/>
                </a:solidFill>
              </a:rPr>
              <a:t>Un cuerpo de mensaje</a:t>
            </a:r>
            <a:r>
              <a:rPr lang="es-ES" b="1" dirty="0" smtClean="0"/>
              <a:t>, en algún método, como puede ser POST, en el cual envía la información para el servidor.</a:t>
            </a:r>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4400" b="1" dirty="0" smtClean="0"/>
              <a:t>Estructura de una petición HTTP</a:t>
            </a:r>
            <a:endParaRPr lang="es-ES" sz="4400" dirty="0"/>
          </a:p>
        </p:txBody>
      </p:sp>
      <p:sp>
        <p:nvSpPr>
          <p:cNvPr id="3" name="Content Placeholder 2"/>
          <p:cNvSpPr>
            <a:spLocks noGrp="1"/>
          </p:cNvSpPr>
          <p:nvPr>
            <p:ph type="body" sz="quarter" idx="13"/>
          </p:nvPr>
        </p:nvSpPr>
        <p:spPr>
          <a:xfrm>
            <a:off x="214282" y="1142984"/>
            <a:ext cx="8610600" cy="5429288"/>
          </a:xfrm>
          <a:prstGeom prst="rect">
            <a:avLst/>
          </a:prstGeom>
        </p:spPr>
        <p:txBody>
          <a:bodyPr/>
          <a:lstStyle/>
          <a:p>
            <a:r>
              <a:rPr lang="es-ES" b="1" dirty="0" smtClean="0"/>
              <a:t>HTTP define un conjunto de métodos de petición para indicar la acción que se desea realizar para un recurso determinado. </a:t>
            </a:r>
          </a:p>
          <a:p>
            <a:r>
              <a:rPr lang="es-ES" b="1" dirty="0" smtClean="0"/>
              <a:t>Aunque estos también pueden ser sustantivos, estos métodos de solicitud a veces son llamados </a:t>
            </a:r>
            <a:r>
              <a:rPr lang="es-ES" b="1" i="1" dirty="0" smtClean="0"/>
              <a:t>HTTP </a:t>
            </a:r>
            <a:r>
              <a:rPr lang="es-ES" b="1" i="1" dirty="0" err="1" smtClean="0"/>
              <a:t>verbs</a:t>
            </a:r>
            <a:r>
              <a:rPr lang="es-ES" b="1" dirty="0" smtClean="0"/>
              <a:t>. </a:t>
            </a:r>
          </a:p>
          <a:p>
            <a:endParaRPr lang="es-ES" b="1" dirty="0" smtClean="0"/>
          </a:p>
          <a:p>
            <a:r>
              <a:rPr lang="es-ES" b="1" dirty="0" smtClean="0"/>
              <a:t>Cada uno de ellos implementan una semántica diferente, pero algunas características similares son compartidas por un grupo de ellos: ej. un </a:t>
            </a:r>
            <a:r>
              <a:rPr lang="es-ES" b="1" i="1" dirty="0" err="1" smtClean="0"/>
              <a:t>request</a:t>
            </a:r>
            <a:r>
              <a:rPr lang="es-ES" b="1" i="1" dirty="0" smtClean="0"/>
              <a:t> </a:t>
            </a:r>
            <a:r>
              <a:rPr lang="es-ES" b="1" i="1" dirty="0" err="1" smtClean="0"/>
              <a:t>method</a:t>
            </a:r>
            <a:r>
              <a:rPr lang="es-ES" b="1" dirty="0" smtClean="0"/>
              <a:t> puede ser </a:t>
            </a:r>
            <a:r>
              <a:rPr lang="es-ES" b="1" dirty="0" err="1" smtClean="0">
                <a:hlinkClick r:id="rId3" tooltip="safe: Un método  HTTP es seguro cuando no altera el estado del servidor. En otras palabras, un método HTTP es seguro solo cuando ejecuta una operación de lectura. Todos los métodos seguros también son idempotent así como algunos, pero no todos, métodos in"/>
              </a:rPr>
              <a:t>safe</a:t>
            </a:r>
            <a:r>
              <a:rPr lang="es-ES" b="1" dirty="0" smtClean="0"/>
              <a:t>, </a:t>
            </a:r>
            <a:r>
              <a:rPr lang="es-ES" b="1" dirty="0" err="1" smtClean="0">
                <a:hlinkClick r:id="rId4" tooltip="La definición de ese término (idempotent) no se ha escrito todavía; por favor considera contribuir escribiendola!"/>
              </a:rPr>
              <a:t>idempotent</a:t>
            </a:r>
            <a:r>
              <a:rPr lang="es-ES" b="1" dirty="0" smtClean="0"/>
              <a:t>, o </a:t>
            </a:r>
            <a:r>
              <a:rPr lang="es-ES" b="1" dirty="0" err="1" smtClean="0">
                <a:hlinkClick r:id="rId5" tooltip="La definición de ese término (cacheable) no se ha escrito todavía; por favor considera contribuir escribiendola!"/>
              </a:rPr>
              <a:t>cacheable</a:t>
            </a:r>
            <a:r>
              <a:rPr lang="es-ES" b="1" dirty="0" smtClean="0"/>
              <a:t>.</a:t>
            </a:r>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4400" b="1" dirty="0" err="1" smtClean="0"/>
              <a:t>Metodos</a:t>
            </a:r>
            <a:r>
              <a:rPr lang="es-ES" sz="4400" b="1" dirty="0" smtClean="0"/>
              <a:t> </a:t>
            </a:r>
            <a:r>
              <a:rPr lang="es-ES" sz="4400" b="1" dirty="0" err="1" smtClean="0"/>
              <a:t>Htttp</a:t>
            </a:r>
            <a:endParaRPr lang="es-ES" sz="4400" b="1" dirty="0"/>
          </a:p>
        </p:txBody>
      </p:sp>
      <p:sp>
        <p:nvSpPr>
          <p:cNvPr id="3" name="Content Placeholder 2"/>
          <p:cNvSpPr>
            <a:spLocks noGrp="1"/>
          </p:cNvSpPr>
          <p:nvPr>
            <p:ph type="body" sz="quarter" idx="13"/>
          </p:nvPr>
        </p:nvSpPr>
        <p:spPr>
          <a:xfrm>
            <a:off x="214282" y="1142984"/>
            <a:ext cx="8610600" cy="5429288"/>
          </a:xfrm>
          <a:prstGeom prst="rect">
            <a:avLst/>
          </a:prstGeom>
        </p:spPr>
        <p:txBody>
          <a:bodyPr/>
          <a:lstStyle/>
          <a:p>
            <a:endParaRPr lang="es-ES" b="1" dirty="0" smtClean="0"/>
          </a:p>
          <a:p>
            <a:r>
              <a:rPr lang="es-ES" b="1" dirty="0" smtClean="0"/>
              <a:t>El método </a:t>
            </a:r>
            <a:r>
              <a:rPr lang="es-ES" b="1" dirty="0" smtClean="0">
                <a:solidFill>
                  <a:srgbClr val="FF0000"/>
                </a:solidFill>
              </a:rPr>
              <a:t>GET</a:t>
            </a:r>
            <a:r>
              <a:rPr lang="es-ES" b="1" dirty="0" smtClean="0"/>
              <a:t>  solicita una representación de un recurso específico. Las peticiones que usan el método GET sólo deben recuperar datos.</a:t>
            </a:r>
          </a:p>
          <a:p>
            <a:endParaRPr lang="es-ES" b="1" dirty="0" smtClean="0"/>
          </a:p>
          <a:p>
            <a:r>
              <a:rPr lang="es-ES" b="1" dirty="0" smtClean="0"/>
              <a:t>El método </a:t>
            </a:r>
            <a:r>
              <a:rPr lang="es-ES" b="1" dirty="0" smtClean="0">
                <a:solidFill>
                  <a:srgbClr val="FF0000"/>
                </a:solidFill>
              </a:rPr>
              <a:t>HEAD</a:t>
            </a:r>
            <a:r>
              <a:rPr lang="es-ES" b="1" dirty="0" smtClean="0"/>
              <a:t> pide una respuesta idéntica a la de una petición GET, pero sin el cuerpo de la respuesta ( </a:t>
            </a:r>
            <a:r>
              <a:rPr lang="es-ES" b="1" smtClean="0"/>
              <a:t>mas liviano ).</a:t>
            </a: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4400" b="1" dirty="0" err="1" smtClean="0"/>
              <a:t>Metodos</a:t>
            </a:r>
            <a:r>
              <a:rPr lang="es-ES" sz="4400" b="1" dirty="0" smtClean="0"/>
              <a:t> </a:t>
            </a:r>
            <a:r>
              <a:rPr lang="es-ES" sz="4400" b="1" dirty="0" err="1" smtClean="0"/>
              <a:t>Htttp</a:t>
            </a:r>
            <a:endParaRPr lang="es-ES" sz="4400" b="1" dirty="0"/>
          </a:p>
        </p:txBody>
      </p:sp>
      <p:sp>
        <p:nvSpPr>
          <p:cNvPr id="3" name="Content Placeholder 2"/>
          <p:cNvSpPr>
            <a:spLocks noGrp="1"/>
          </p:cNvSpPr>
          <p:nvPr>
            <p:ph type="body" sz="quarter" idx="13"/>
          </p:nvPr>
        </p:nvSpPr>
        <p:spPr>
          <a:xfrm>
            <a:off x="214282" y="1142984"/>
            <a:ext cx="8610600" cy="5429288"/>
          </a:xfrm>
          <a:prstGeom prst="rect">
            <a:avLst/>
          </a:prstGeom>
        </p:spPr>
        <p:txBody>
          <a:bodyPr/>
          <a:lstStyle/>
          <a:p>
            <a:endParaRPr lang="es-ES" b="1" dirty="0" smtClean="0"/>
          </a:p>
          <a:p>
            <a:r>
              <a:rPr lang="es-ES" b="1" dirty="0" smtClean="0"/>
              <a:t>El método </a:t>
            </a:r>
            <a:r>
              <a:rPr lang="es-ES" b="1" dirty="0" smtClean="0">
                <a:solidFill>
                  <a:srgbClr val="FF0000"/>
                </a:solidFill>
              </a:rPr>
              <a:t>POST</a:t>
            </a:r>
            <a:r>
              <a:rPr lang="es-ES" b="1" dirty="0" smtClean="0"/>
              <a:t> se utiliza para enviar una entidad a un recurso específico, causando a menudo un cambio en el estado o efectos secundarios en el servidor.</a:t>
            </a:r>
          </a:p>
          <a:p>
            <a:endParaRPr lang="es-ES" b="1" dirty="0" smtClean="0"/>
          </a:p>
          <a:p>
            <a:r>
              <a:rPr lang="es-ES" b="1" dirty="0" smtClean="0"/>
              <a:t>El modo </a:t>
            </a:r>
            <a:r>
              <a:rPr lang="es-ES" b="1" dirty="0" smtClean="0">
                <a:solidFill>
                  <a:srgbClr val="FF0000"/>
                </a:solidFill>
              </a:rPr>
              <a:t>PUT</a:t>
            </a:r>
            <a:r>
              <a:rPr lang="es-ES" b="1" dirty="0" smtClean="0"/>
              <a:t> reemplaza todas las representaciones actuales del recurso de destino con la carga útil de la petición.</a:t>
            </a:r>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4400" b="1" dirty="0" err="1" smtClean="0"/>
              <a:t>Metodos</a:t>
            </a:r>
            <a:r>
              <a:rPr lang="es-ES" sz="4400" b="1" dirty="0" smtClean="0"/>
              <a:t> </a:t>
            </a:r>
            <a:r>
              <a:rPr lang="es-ES" sz="4400" b="1" dirty="0" err="1" smtClean="0"/>
              <a:t>Htttp</a:t>
            </a:r>
            <a:endParaRPr lang="es-ES" sz="4400" b="1" dirty="0"/>
          </a:p>
        </p:txBody>
      </p:sp>
      <p:sp>
        <p:nvSpPr>
          <p:cNvPr id="3" name="Content Placeholder 2"/>
          <p:cNvSpPr>
            <a:spLocks noGrp="1"/>
          </p:cNvSpPr>
          <p:nvPr>
            <p:ph type="body" sz="quarter" idx="13"/>
          </p:nvPr>
        </p:nvSpPr>
        <p:spPr>
          <a:xfrm>
            <a:off x="214282" y="1142984"/>
            <a:ext cx="8610600" cy="5429288"/>
          </a:xfrm>
          <a:prstGeom prst="rect">
            <a:avLst/>
          </a:prstGeom>
        </p:spPr>
        <p:txBody>
          <a:bodyPr/>
          <a:lstStyle/>
          <a:p>
            <a:endParaRPr lang="es-ES" b="1" dirty="0" smtClean="0"/>
          </a:p>
          <a:p>
            <a:r>
              <a:rPr lang="es-ES" b="1" dirty="0" smtClean="0"/>
              <a:t>El método </a:t>
            </a:r>
            <a:r>
              <a:rPr lang="es-ES" b="1" dirty="0" smtClean="0">
                <a:solidFill>
                  <a:srgbClr val="FF0000"/>
                </a:solidFill>
              </a:rPr>
              <a:t>DELETE</a:t>
            </a:r>
            <a:r>
              <a:rPr lang="es-ES" b="1" dirty="0" smtClean="0"/>
              <a:t> borra un recurso en específico.</a:t>
            </a:r>
          </a:p>
          <a:p>
            <a:endParaRPr lang="es-ES" b="1" dirty="0" smtClean="0"/>
          </a:p>
          <a:p>
            <a:endParaRPr lang="es-ES" b="1" dirty="0" smtClean="0"/>
          </a:p>
          <a:p>
            <a:r>
              <a:rPr lang="es-ES" b="1" dirty="0" smtClean="0"/>
              <a:t>El método </a:t>
            </a:r>
            <a:r>
              <a:rPr lang="es-ES" b="1" dirty="0" smtClean="0">
                <a:solidFill>
                  <a:srgbClr val="FF0000"/>
                </a:solidFill>
              </a:rPr>
              <a:t>CONNECT</a:t>
            </a:r>
            <a:r>
              <a:rPr lang="es-ES" b="1" dirty="0" smtClean="0"/>
              <a:t> establece un túnel hacia el servidor identificado por el recurso.</a:t>
            </a:r>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r>
              <a:rPr lang="en-US" sz="4800" dirty="0" smtClean="0"/>
              <a:t>Software a </a:t>
            </a:r>
            <a:r>
              <a:rPr lang="en-US" sz="4800" dirty="0" err="1" smtClean="0"/>
              <a:t>Utilizar</a:t>
            </a:r>
            <a:endParaRPr lang="en-US" sz="4800" dirty="0"/>
          </a:p>
        </p:txBody>
      </p:sp>
      <p:sp>
        <p:nvSpPr>
          <p:cNvPr id="3" name="Content Placeholder 2"/>
          <p:cNvSpPr>
            <a:spLocks noGrp="1"/>
          </p:cNvSpPr>
          <p:nvPr>
            <p:ph type="body" sz="quarter" idx="13"/>
          </p:nvPr>
        </p:nvSpPr>
        <p:spPr>
          <a:xfrm>
            <a:off x="0" y="928670"/>
            <a:ext cx="9144000" cy="5472130"/>
          </a:xfrm>
          <a:prstGeom prst="rect">
            <a:avLst/>
          </a:prstGeom>
        </p:spPr>
        <p:txBody>
          <a:bodyPr/>
          <a:lstStyle/>
          <a:p>
            <a:pPr marL="742950" indent="-742950"/>
            <a:endParaRPr lang="es-ES" sz="1600" b="1" dirty="0" smtClean="0"/>
          </a:p>
          <a:p>
            <a:pPr marL="742950" indent="-742950"/>
            <a:r>
              <a:rPr lang="es-ES" sz="1600" b="1" dirty="0" smtClean="0"/>
              <a:t>Visual Studio </a:t>
            </a:r>
            <a:r>
              <a:rPr lang="es-ES" sz="1600" b="1" dirty="0" err="1" smtClean="0"/>
              <a:t>Community</a:t>
            </a:r>
            <a:r>
              <a:rPr lang="es-ES" sz="1600" b="1" dirty="0" smtClean="0"/>
              <a:t> ( 17 o superior)</a:t>
            </a:r>
          </a:p>
          <a:p>
            <a:pPr marL="742950" indent="-742950"/>
            <a:r>
              <a:rPr lang="es-ES" sz="1600" dirty="0" smtClean="0">
                <a:hlinkClick r:id="rId3"/>
              </a:rPr>
              <a:t>https://visualstudio.microsoft.com/es/vs/older-downloads/</a:t>
            </a:r>
            <a:endParaRPr lang="es-ES" sz="1600" dirty="0" smtClean="0"/>
          </a:p>
          <a:p>
            <a:pPr marL="742950" indent="-742950"/>
            <a:endParaRPr lang="es-ES" sz="1600" b="1" dirty="0" smtClean="0"/>
          </a:p>
          <a:p>
            <a:pPr marL="742950" indent="-742950"/>
            <a:r>
              <a:rPr lang="es-ES" sz="1600" b="1" dirty="0" smtClean="0"/>
              <a:t>Visual Studio SDK</a:t>
            </a:r>
          </a:p>
          <a:p>
            <a:pPr marL="742950" indent="-742950"/>
            <a:r>
              <a:rPr lang="es-ES" sz="1600" dirty="0" smtClean="0">
                <a:hlinkClick r:id="rId4"/>
              </a:rPr>
              <a:t>https://dotnet.microsoft.com/download/visual-studio-sdks</a:t>
            </a:r>
            <a:endParaRPr lang="es-ES" sz="1600" b="1" dirty="0" smtClean="0"/>
          </a:p>
          <a:p>
            <a:pPr marL="742950" indent="-742950"/>
            <a:endParaRPr lang="es-ES" sz="1600" b="1" dirty="0" smtClean="0"/>
          </a:p>
          <a:p>
            <a:pPr marL="742950" indent="-742950"/>
            <a:r>
              <a:rPr lang="es-ES" sz="1600" b="1" dirty="0" err="1" smtClean="0"/>
              <a:t>Sql</a:t>
            </a:r>
            <a:r>
              <a:rPr lang="es-ES" sz="1600" b="1" dirty="0" smtClean="0"/>
              <a:t> Server 2017 Express</a:t>
            </a:r>
          </a:p>
          <a:p>
            <a:pPr marL="742950" indent="-742950"/>
            <a:r>
              <a:rPr lang="es-ES" sz="1600" dirty="0" smtClean="0">
                <a:hlinkClick r:id="rId5"/>
              </a:rPr>
              <a:t>https://www.microsoft.com/es-es/sql-server/sql-server-editions-express</a:t>
            </a:r>
            <a:endParaRPr lang="es-AR" sz="1600" b="1" dirty="0" smtClean="0"/>
          </a:p>
          <a:p>
            <a:pPr marL="742950" indent="-742950"/>
            <a:endParaRPr lang="es-ES" sz="1600" b="1" dirty="0" smtClean="0"/>
          </a:p>
          <a:p>
            <a:pPr marL="742950" indent="-742950"/>
            <a:r>
              <a:rPr lang="es-ES" sz="1600" b="1" dirty="0" err="1" smtClean="0"/>
              <a:t>Sql</a:t>
            </a:r>
            <a:r>
              <a:rPr lang="es-ES" sz="1600" b="1" dirty="0" smtClean="0"/>
              <a:t> </a:t>
            </a:r>
            <a:r>
              <a:rPr lang="es-ES" sz="1600" b="1" dirty="0" err="1" smtClean="0"/>
              <a:t>Managment</a:t>
            </a:r>
            <a:r>
              <a:rPr lang="es-ES" sz="1600" b="1" dirty="0" smtClean="0"/>
              <a:t> Studio (IDE)</a:t>
            </a:r>
          </a:p>
          <a:p>
            <a:pPr marL="742950" indent="-742950"/>
            <a:r>
              <a:rPr lang="es-ES" sz="1600" dirty="0" smtClean="0">
                <a:hlinkClick r:id="rId6"/>
              </a:rPr>
              <a:t>https://docs.microsoft.com/en-us/sql/ssms/download-sql-server-management-studio-ssms?view=sql-server-2017</a:t>
            </a:r>
            <a:endParaRPr lang="es-ES" sz="1600" b="1" dirty="0" smtClean="0"/>
          </a:p>
          <a:p>
            <a:pPr marL="742950" indent="-742950"/>
            <a:endParaRPr lang="es-ES" sz="1600" b="1" dirty="0" smtClean="0"/>
          </a:p>
          <a:p>
            <a:pPr marL="742950" indent="-742950"/>
            <a:r>
              <a:rPr lang="es-ES" sz="1600" b="1" dirty="0" smtClean="0"/>
              <a:t>Base de Datos: </a:t>
            </a:r>
            <a:r>
              <a:rPr lang="es-ES" sz="1600" b="1" dirty="0" err="1" smtClean="0"/>
              <a:t>Northwind</a:t>
            </a:r>
            <a:r>
              <a:rPr lang="es-ES" sz="1600" b="1" dirty="0" smtClean="0"/>
              <a:t> </a:t>
            </a:r>
          </a:p>
          <a:p>
            <a:pPr marL="742950" indent="-742950"/>
            <a:r>
              <a:rPr lang="en-US" sz="1600" u="sng" dirty="0" smtClean="0">
                <a:hlinkClick r:id="rId7"/>
              </a:rPr>
              <a:t>https://github.com/Microsoft/sql-server-samples/tree/master/samples/databases/northwind-pubs</a:t>
            </a:r>
            <a:endParaRPr lang="es-ES" sz="1600" dirty="0" smtClean="0"/>
          </a:p>
          <a:p>
            <a:pPr marL="742950" indent="-742950">
              <a:buNone/>
            </a:pPr>
            <a:r>
              <a:rPr lang="es-ES" sz="1600" b="1" dirty="0" smtClean="0"/>
              <a:t> </a:t>
            </a:r>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4400" b="1" dirty="0" err="1" smtClean="0"/>
              <a:t>Metodos</a:t>
            </a:r>
            <a:r>
              <a:rPr lang="es-ES" sz="4400" b="1" dirty="0" smtClean="0"/>
              <a:t> </a:t>
            </a:r>
            <a:r>
              <a:rPr lang="es-ES" sz="4400" b="1" dirty="0" err="1" smtClean="0"/>
              <a:t>Htttp</a:t>
            </a:r>
            <a:endParaRPr lang="es-ES" sz="4400" b="1" dirty="0"/>
          </a:p>
        </p:txBody>
      </p:sp>
      <p:sp>
        <p:nvSpPr>
          <p:cNvPr id="3" name="Content Placeholder 2"/>
          <p:cNvSpPr>
            <a:spLocks noGrp="1"/>
          </p:cNvSpPr>
          <p:nvPr>
            <p:ph type="body" sz="quarter" idx="13"/>
          </p:nvPr>
        </p:nvSpPr>
        <p:spPr>
          <a:xfrm>
            <a:off x="214282" y="1142984"/>
            <a:ext cx="8610600" cy="5429288"/>
          </a:xfrm>
          <a:prstGeom prst="rect">
            <a:avLst/>
          </a:prstGeom>
        </p:spPr>
        <p:txBody>
          <a:bodyPr/>
          <a:lstStyle/>
          <a:p>
            <a:r>
              <a:rPr lang="es-ES" b="1" dirty="0" smtClean="0"/>
              <a:t>El método </a:t>
            </a:r>
            <a:r>
              <a:rPr lang="es-ES" b="1" dirty="0" smtClean="0">
                <a:solidFill>
                  <a:srgbClr val="FF0000"/>
                </a:solidFill>
              </a:rPr>
              <a:t>OPTIONS</a:t>
            </a:r>
            <a:r>
              <a:rPr lang="es-ES" b="1" dirty="0" smtClean="0"/>
              <a:t> es utilizado para describir las opciones de comunicación para el recurso de destino.</a:t>
            </a:r>
          </a:p>
          <a:p>
            <a:endParaRPr lang="es-ES" b="1" dirty="0" smtClean="0"/>
          </a:p>
          <a:p>
            <a:r>
              <a:rPr lang="es-ES" b="1" smtClean="0"/>
              <a:t>El método </a:t>
            </a:r>
            <a:r>
              <a:rPr lang="es-ES" b="1" smtClean="0">
                <a:solidFill>
                  <a:srgbClr val="FF0000"/>
                </a:solidFill>
              </a:rPr>
              <a:t>TRACE</a:t>
            </a:r>
            <a:r>
              <a:rPr lang="es-ES" b="1" dirty="0" smtClean="0"/>
              <a:t>  realiza una prueba de bucle de retorno de mensaje a lo largo de la ruta al recurso de destino.</a:t>
            </a:r>
          </a:p>
          <a:p>
            <a:endParaRPr lang="es-ES" b="1" dirty="0" smtClean="0"/>
          </a:p>
          <a:p>
            <a:r>
              <a:rPr lang="es-ES" b="1" dirty="0" smtClean="0"/>
              <a:t>El método </a:t>
            </a:r>
            <a:r>
              <a:rPr lang="es-ES" b="1" dirty="0" smtClean="0">
                <a:solidFill>
                  <a:srgbClr val="FF0000"/>
                </a:solidFill>
              </a:rPr>
              <a:t>PATCH</a:t>
            </a:r>
            <a:r>
              <a:rPr lang="es-ES" b="1" dirty="0" smtClean="0"/>
              <a:t>  es utilizado para aplicar modificaciones parciales a un recurso.</a:t>
            </a:r>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n-US" sz="4400" b="1" dirty="0" smtClean="0"/>
              <a:t>ASP.NET Web API </a:t>
            </a:r>
            <a:endParaRPr lang="es-ES" sz="4400" b="1" dirty="0"/>
          </a:p>
        </p:txBody>
      </p:sp>
      <p:sp>
        <p:nvSpPr>
          <p:cNvPr id="3" name="Content Placeholder 2"/>
          <p:cNvSpPr>
            <a:spLocks noGrp="1"/>
          </p:cNvSpPr>
          <p:nvPr>
            <p:ph type="body" sz="quarter" idx="13"/>
          </p:nvPr>
        </p:nvSpPr>
        <p:spPr>
          <a:xfrm>
            <a:off x="214282" y="1000108"/>
            <a:ext cx="8610600" cy="5643602"/>
          </a:xfrm>
          <a:prstGeom prst="rect">
            <a:avLst/>
          </a:prstGeom>
        </p:spPr>
        <p:txBody>
          <a:bodyPr/>
          <a:lstStyle/>
          <a:p>
            <a:pPr>
              <a:buNone/>
            </a:pPr>
            <a:r>
              <a:rPr lang="en-US" b="1" dirty="0" smtClean="0"/>
              <a:t>Es el framework de la </a:t>
            </a:r>
            <a:r>
              <a:rPr lang="en-US" b="1" dirty="0" err="1" smtClean="0"/>
              <a:t>familia</a:t>
            </a:r>
            <a:r>
              <a:rPr lang="en-US" b="1" dirty="0" smtClean="0"/>
              <a:t> .NET </a:t>
            </a:r>
            <a:r>
              <a:rPr lang="en-US" b="1" dirty="0" err="1" smtClean="0"/>
              <a:t>que</a:t>
            </a:r>
            <a:r>
              <a:rPr lang="en-US" b="1" dirty="0" smtClean="0"/>
              <a:t> </a:t>
            </a:r>
          </a:p>
          <a:p>
            <a:pPr>
              <a:buNone/>
            </a:pPr>
            <a:r>
              <a:rPr lang="en-US" b="1" dirty="0" err="1" smtClean="0"/>
              <a:t>tiene</a:t>
            </a:r>
            <a:r>
              <a:rPr lang="en-US" b="1" dirty="0" smtClean="0"/>
              <a:t> </a:t>
            </a:r>
            <a:r>
              <a:rPr lang="en-US" b="1" dirty="0" err="1" smtClean="0"/>
              <a:t>como</a:t>
            </a:r>
            <a:r>
              <a:rPr lang="en-US" b="1" dirty="0" smtClean="0"/>
              <a:t> </a:t>
            </a:r>
            <a:r>
              <a:rPr lang="en-US" b="1" dirty="0" err="1" smtClean="0"/>
              <a:t>objetivo</a:t>
            </a:r>
            <a:r>
              <a:rPr lang="en-US" b="1" dirty="0" smtClean="0"/>
              <a:t> el </a:t>
            </a:r>
            <a:r>
              <a:rPr lang="en-US" b="1" dirty="0" err="1" smtClean="0"/>
              <a:t>facilitarnos</a:t>
            </a:r>
            <a:r>
              <a:rPr lang="en-US" b="1" dirty="0" smtClean="0"/>
              <a:t> en </a:t>
            </a:r>
            <a:r>
              <a:rPr lang="en-US" b="1" dirty="0" err="1" smtClean="0"/>
              <a:t>gran</a:t>
            </a:r>
            <a:r>
              <a:rPr lang="en-US" b="1" dirty="0" smtClean="0"/>
              <a:t> </a:t>
            </a:r>
          </a:p>
          <a:p>
            <a:pPr>
              <a:buNone/>
            </a:pPr>
            <a:r>
              <a:rPr lang="en-US" b="1" dirty="0" err="1" smtClean="0"/>
              <a:t>medida</a:t>
            </a:r>
            <a:r>
              <a:rPr lang="en-US" b="1" dirty="0" smtClean="0"/>
              <a:t> la </a:t>
            </a:r>
            <a:r>
              <a:rPr lang="en-US" b="1" dirty="0" err="1" smtClean="0"/>
              <a:t>construcción</a:t>
            </a:r>
            <a:r>
              <a:rPr lang="en-US" b="1" dirty="0" smtClean="0"/>
              <a:t> de </a:t>
            </a:r>
            <a:r>
              <a:rPr lang="en-US" b="1" dirty="0" err="1" smtClean="0"/>
              <a:t>aplicaciones</a:t>
            </a:r>
            <a:r>
              <a:rPr lang="en-US" b="1" dirty="0" smtClean="0"/>
              <a:t> </a:t>
            </a:r>
            <a:r>
              <a:rPr lang="en-US" b="1" dirty="0" err="1" smtClean="0"/>
              <a:t>RESTFul</a:t>
            </a:r>
            <a:endParaRPr lang="en-US" b="1" dirty="0" smtClean="0"/>
          </a:p>
          <a:p>
            <a:pPr>
              <a:buNone/>
            </a:pPr>
            <a:r>
              <a:rPr lang="en-US" b="1" dirty="0" err="1" smtClean="0"/>
              <a:t>orientadas</a:t>
            </a:r>
            <a:r>
              <a:rPr lang="en-US" b="1" dirty="0" smtClean="0"/>
              <a:t> a </a:t>
            </a:r>
            <a:r>
              <a:rPr lang="en-US" b="1" dirty="0" err="1" smtClean="0"/>
              <a:t>ofrecer</a:t>
            </a:r>
            <a:r>
              <a:rPr lang="en-US" b="1" dirty="0" smtClean="0"/>
              <a:t> </a:t>
            </a:r>
            <a:r>
              <a:rPr lang="en-US" b="1" dirty="0" err="1" smtClean="0"/>
              <a:t>servicios</a:t>
            </a:r>
            <a:r>
              <a:rPr lang="en-US" b="1" dirty="0" smtClean="0"/>
              <a:t>, </a:t>
            </a:r>
            <a:r>
              <a:rPr lang="en-US" b="1" dirty="0" err="1" smtClean="0"/>
              <a:t>como</a:t>
            </a:r>
            <a:r>
              <a:rPr lang="en-US" b="1" dirty="0" smtClean="0"/>
              <a:t> </a:t>
            </a:r>
            <a:r>
              <a:rPr lang="en-US" b="1" dirty="0" err="1" smtClean="0"/>
              <a:t>podría</a:t>
            </a:r>
            <a:r>
              <a:rPr lang="en-US" b="1" dirty="0" smtClean="0"/>
              <a:t> ser</a:t>
            </a:r>
          </a:p>
          <a:p>
            <a:pPr>
              <a:buNone/>
            </a:pPr>
            <a:r>
              <a:rPr lang="en-US" b="1" dirty="0" err="1" smtClean="0"/>
              <a:t>Twiter</a:t>
            </a:r>
            <a:r>
              <a:rPr lang="en-US" b="1" dirty="0" smtClean="0"/>
              <a:t>, Amazon o Windows Azure.</a:t>
            </a:r>
            <a:endParaRPr lang="es-ES" b="1" dirty="0" smtClean="0"/>
          </a:p>
          <a:p>
            <a:pPr>
              <a:buNone/>
            </a:pPr>
            <a:r>
              <a:rPr lang="es-ES" b="1" dirty="0" smtClean="0"/>
              <a:t>Se trata de construir un API a nuestra aplicación, </a:t>
            </a:r>
          </a:p>
          <a:p>
            <a:pPr>
              <a:buNone/>
            </a:pPr>
            <a:r>
              <a:rPr lang="es-ES" b="1" dirty="0" smtClean="0"/>
              <a:t>y que la fuerza de este </a:t>
            </a:r>
            <a:r>
              <a:rPr lang="es-ES" b="1" dirty="0" err="1" smtClean="0"/>
              <a:t>framework</a:t>
            </a:r>
            <a:r>
              <a:rPr lang="es-ES" b="1" dirty="0" smtClean="0"/>
              <a:t> es hacer</a:t>
            </a:r>
          </a:p>
          <a:p>
            <a:pPr>
              <a:buNone/>
            </a:pPr>
            <a:r>
              <a:rPr lang="es-ES" b="1" dirty="0" smtClean="0"/>
              <a:t>sencillo desarrollar un módulo que permita</a:t>
            </a:r>
          </a:p>
          <a:p>
            <a:pPr>
              <a:buNone/>
            </a:pPr>
            <a:r>
              <a:rPr lang="es-ES" b="1" dirty="0" smtClean="0"/>
              <a:t>acceder y explotar nuestra información desde </a:t>
            </a:r>
          </a:p>
          <a:p>
            <a:pPr>
              <a:buNone/>
            </a:pPr>
            <a:r>
              <a:rPr lang="es-ES" b="1" dirty="0" smtClean="0"/>
              <a:t>cualquier tipo de dispositivo; ya sea para </a:t>
            </a:r>
            <a:r>
              <a:rPr lang="es-ES" b="1" dirty="0" err="1" smtClean="0"/>
              <a:t>pc</a:t>
            </a:r>
            <a:r>
              <a:rPr lang="es-ES" b="1" dirty="0" smtClean="0"/>
              <a:t> de</a:t>
            </a:r>
          </a:p>
          <a:p>
            <a:pPr>
              <a:buNone/>
            </a:pPr>
            <a:r>
              <a:rPr lang="es-ES" b="1" dirty="0" smtClean="0"/>
              <a:t>escritorio, </a:t>
            </a:r>
            <a:r>
              <a:rPr lang="es-ES" b="1" dirty="0" err="1" smtClean="0"/>
              <a:t>App</a:t>
            </a:r>
            <a:r>
              <a:rPr lang="es-ES" b="1" dirty="0" smtClean="0"/>
              <a:t> web , una </a:t>
            </a:r>
            <a:r>
              <a:rPr lang="es-ES" b="1" dirty="0" err="1" smtClean="0"/>
              <a:t>tablet</a:t>
            </a:r>
            <a:r>
              <a:rPr lang="es-ES" b="1" dirty="0" smtClean="0"/>
              <a:t> ,móvil, etc. </a:t>
            </a:r>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n-US" sz="4000" b="1" dirty="0" err="1" smtClean="0"/>
              <a:t>Construyendo</a:t>
            </a:r>
            <a:r>
              <a:rPr lang="en-US" sz="4000" b="1" dirty="0" smtClean="0"/>
              <a:t> </a:t>
            </a:r>
            <a:r>
              <a:rPr lang="en-US" sz="4000" b="1" dirty="0" err="1" smtClean="0"/>
              <a:t>una</a:t>
            </a:r>
            <a:r>
              <a:rPr lang="en-US" sz="4000" b="1" dirty="0" smtClean="0"/>
              <a:t> ASP.NET Web API </a:t>
            </a:r>
            <a:endParaRPr lang="es-ES" sz="4000" b="1" dirty="0"/>
          </a:p>
        </p:txBody>
      </p:sp>
      <p:sp>
        <p:nvSpPr>
          <p:cNvPr id="3" name="Content Placeholder 2"/>
          <p:cNvSpPr>
            <a:spLocks noGrp="1"/>
          </p:cNvSpPr>
          <p:nvPr>
            <p:ph type="body" sz="quarter" idx="13"/>
          </p:nvPr>
        </p:nvSpPr>
        <p:spPr>
          <a:xfrm>
            <a:off x="214282" y="1000108"/>
            <a:ext cx="8610600" cy="5643602"/>
          </a:xfrm>
          <a:prstGeom prst="rect">
            <a:avLst/>
          </a:prstGeom>
        </p:spPr>
        <p:txBody>
          <a:bodyPr/>
          <a:lstStyle/>
          <a:p>
            <a:pPr>
              <a:buNone/>
            </a:pPr>
            <a:r>
              <a:rPr lang="es-ES" b="1" dirty="0" smtClean="0"/>
              <a:t>Creamos un proyecto </a:t>
            </a:r>
            <a:r>
              <a:rPr lang="en-US" b="1" dirty="0" smtClean="0"/>
              <a:t>WEB API – MVC :</a:t>
            </a:r>
          </a:p>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pic>
        <p:nvPicPr>
          <p:cNvPr id="1026" name="Picture 2"/>
          <p:cNvPicPr>
            <a:picLocks noChangeAspect="1" noChangeArrowheads="1"/>
          </p:cNvPicPr>
          <p:nvPr/>
        </p:nvPicPr>
        <p:blipFill>
          <a:blip r:embed="rId3" cstate="print"/>
          <a:srcRect/>
          <a:stretch>
            <a:fillRect/>
          </a:stretch>
        </p:blipFill>
        <p:spPr bwMode="auto">
          <a:xfrm>
            <a:off x="1142976" y="1714488"/>
            <a:ext cx="6553214" cy="4547554"/>
          </a:xfrm>
          <a:prstGeom prst="rect">
            <a:avLst/>
          </a:prstGeom>
          <a:noFill/>
          <a:ln w="9525">
            <a:noFill/>
            <a:miter lim="800000"/>
            <a:headEnd/>
            <a:tailEnd/>
          </a:ln>
          <a:effectLst/>
        </p:spPr>
      </p:pic>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n-US" sz="4000" b="1" dirty="0" err="1" smtClean="0"/>
              <a:t>Construyendo</a:t>
            </a:r>
            <a:r>
              <a:rPr lang="en-US" sz="4000" b="1" dirty="0" smtClean="0"/>
              <a:t> </a:t>
            </a:r>
            <a:r>
              <a:rPr lang="en-US" sz="4000" b="1" dirty="0" err="1" smtClean="0"/>
              <a:t>una</a:t>
            </a:r>
            <a:r>
              <a:rPr lang="en-US" sz="4000" b="1" dirty="0" smtClean="0"/>
              <a:t> ASP.NET Web API </a:t>
            </a:r>
            <a:endParaRPr lang="es-ES" sz="4000" b="1" dirty="0"/>
          </a:p>
        </p:txBody>
      </p:sp>
      <p:sp>
        <p:nvSpPr>
          <p:cNvPr id="3" name="Content Placeholder 2"/>
          <p:cNvSpPr>
            <a:spLocks noGrp="1"/>
          </p:cNvSpPr>
          <p:nvPr>
            <p:ph type="body" sz="quarter" idx="13"/>
          </p:nvPr>
        </p:nvSpPr>
        <p:spPr>
          <a:xfrm>
            <a:off x="214282" y="1000108"/>
            <a:ext cx="8610600" cy="5643602"/>
          </a:xfrm>
          <a:prstGeom prst="rect">
            <a:avLst/>
          </a:prstGeom>
        </p:spPr>
        <p:txBody>
          <a:bodyPr/>
          <a:lstStyle/>
          <a:p>
            <a:pPr>
              <a:buNone/>
            </a:pPr>
            <a:r>
              <a:rPr lang="es-ES" b="1" dirty="0" smtClean="0"/>
              <a:t>Creamos un proyecto </a:t>
            </a:r>
            <a:r>
              <a:rPr lang="en-US" b="1" dirty="0" smtClean="0"/>
              <a:t>WEB API – MVC :</a:t>
            </a:r>
          </a:p>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pic>
        <p:nvPicPr>
          <p:cNvPr id="5" name="4 Imagen"/>
          <p:cNvPicPr/>
          <p:nvPr/>
        </p:nvPicPr>
        <p:blipFill>
          <a:blip r:embed="rId3" cstate="print"/>
          <a:srcRect/>
          <a:stretch>
            <a:fillRect/>
          </a:stretch>
        </p:blipFill>
        <p:spPr bwMode="auto">
          <a:xfrm>
            <a:off x="1428728" y="2071678"/>
            <a:ext cx="6120130" cy="3994436"/>
          </a:xfrm>
          <a:prstGeom prst="rect">
            <a:avLst/>
          </a:prstGeom>
          <a:noFill/>
          <a:ln w="9525">
            <a:noFill/>
            <a:miter lim="800000"/>
            <a:headEnd/>
            <a:tailEnd/>
          </a:ln>
        </p:spPr>
      </p:pic>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n-US" sz="4000" b="1" dirty="0" smtClean="0"/>
              <a:t>MODELO</a:t>
            </a:r>
            <a:endParaRPr lang="es-ES" sz="4000" b="1" dirty="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lvl="0"/>
            <a:r>
              <a:rPr lang="es-ES" b="1" dirty="0" smtClean="0"/>
              <a:t>Un </a:t>
            </a:r>
            <a:r>
              <a:rPr lang="es-ES" b="1" i="1" dirty="0" smtClean="0">
                <a:solidFill>
                  <a:srgbClr val="FF0000"/>
                </a:solidFill>
              </a:rPr>
              <a:t>modelo</a:t>
            </a:r>
            <a:r>
              <a:rPr lang="es-ES" b="1" dirty="0" smtClean="0"/>
              <a:t> es un objeto que representa los datos en su aplicación. </a:t>
            </a:r>
          </a:p>
          <a:p>
            <a:pPr lvl="0"/>
            <a:r>
              <a:rPr lang="es-ES" b="1" dirty="0" smtClean="0"/>
              <a:t>ASP.NET Web API puede serializar automáticamente su modelo a JSON, XML o algún otro formato y luego escribir los datos serializados en el cuerpo del mensaje de respuesta HTTP. </a:t>
            </a:r>
          </a:p>
          <a:p>
            <a:pPr lvl="0"/>
            <a:r>
              <a:rPr lang="es-ES" b="1" dirty="0" smtClean="0"/>
              <a:t>Siempre que un cliente puede leer el formato de </a:t>
            </a:r>
            <a:r>
              <a:rPr lang="es-ES" b="1" dirty="0" err="1" smtClean="0"/>
              <a:t>serialización</a:t>
            </a:r>
            <a:r>
              <a:rPr lang="es-ES" b="1" dirty="0" smtClean="0"/>
              <a:t>, puede </a:t>
            </a:r>
            <a:r>
              <a:rPr lang="es-ES" b="1" dirty="0" err="1" smtClean="0"/>
              <a:t>deserializar</a:t>
            </a:r>
            <a:r>
              <a:rPr lang="es-ES" b="1" dirty="0" smtClean="0"/>
              <a:t> el objeto. </a:t>
            </a:r>
          </a:p>
          <a:p>
            <a:pPr lvl="0"/>
            <a:r>
              <a:rPr lang="es-ES" b="1" dirty="0" smtClean="0"/>
              <a:t>La Mayoría de los clientes puede analizar JSON o XML. </a:t>
            </a:r>
          </a:p>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n-US" sz="4000" b="1" dirty="0" smtClean="0"/>
              <a:t>WEB API -MVC</a:t>
            </a:r>
            <a:endParaRPr lang="es-ES" sz="4000" b="1" dirty="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lvl="0"/>
            <a:r>
              <a:rPr lang="es-ES" b="1" dirty="0" smtClean="0"/>
              <a:t>Vamos a empezar con la creación de un modelo simple que representa un </a:t>
            </a:r>
            <a:r>
              <a:rPr lang="en-US" b="1" dirty="0" smtClean="0"/>
              <a:t>Shipper (</a:t>
            </a:r>
            <a:r>
              <a:rPr lang="en-US" b="1" dirty="0" err="1" smtClean="0"/>
              <a:t>Compañia</a:t>
            </a:r>
            <a:r>
              <a:rPr lang="en-US" b="1" dirty="0" smtClean="0"/>
              <a:t> de </a:t>
            </a:r>
            <a:r>
              <a:rPr lang="en-US" b="1" dirty="0" err="1" smtClean="0"/>
              <a:t>envio</a:t>
            </a:r>
            <a:r>
              <a:rPr lang="en-US" b="1" dirty="0" smtClean="0"/>
              <a:t>)</a:t>
            </a:r>
            <a:endParaRPr lang="es-ES" dirty="0" smtClean="0"/>
          </a:p>
          <a:p>
            <a:endParaRPr lang="es-ES" b="1" dirty="0" smtClean="0"/>
          </a:p>
          <a:p>
            <a:r>
              <a:rPr lang="es-ES" b="1" dirty="0" smtClean="0"/>
              <a:t>Nota: descargar base de datos </a:t>
            </a:r>
            <a:r>
              <a:rPr lang="es-ES" b="1" dirty="0" err="1" smtClean="0"/>
              <a:t>Northwind</a:t>
            </a:r>
            <a:r>
              <a:rPr lang="es-ES" b="1" dirty="0" smtClean="0"/>
              <a:t>:</a:t>
            </a:r>
            <a:endParaRPr lang="es-ES" dirty="0" smtClean="0"/>
          </a:p>
          <a:p>
            <a:endParaRPr lang="en-US" u="sng" dirty="0" smtClean="0">
              <a:hlinkClick r:id="rId3"/>
            </a:endParaRPr>
          </a:p>
          <a:p>
            <a:r>
              <a:rPr lang="en-US" u="sng" dirty="0" smtClean="0">
                <a:hlinkClick r:id="rId3"/>
              </a:rPr>
              <a:t>https://github.com/Microsoft/sql-server-samples/tree/master/samples/databases/northwind-pubs</a:t>
            </a:r>
            <a:endParaRPr lang="es-ES" dirty="0" smtClean="0"/>
          </a:p>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n-US" sz="4000" b="1" dirty="0" smtClean="0"/>
              <a:t>WEB API -MVC</a:t>
            </a:r>
            <a:endParaRPr lang="es-ES" sz="4000" b="1" dirty="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r>
              <a:rPr lang="en-US" b="1" dirty="0" err="1" smtClean="0"/>
              <a:t>Instalar</a:t>
            </a:r>
            <a:r>
              <a:rPr lang="en-US" b="1" dirty="0" smtClean="0"/>
              <a:t> </a:t>
            </a:r>
            <a:r>
              <a:rPr lang="en-US" b="1" dirty="0" err="1" smtClean="0"/>
              <a:t>EntityFramework</a:t>
            </a:r>
            <a:r>
              <a:rPr lang="en-US" b="1" dirty="0" smtClean="0"/>
              <a:t> </a:t>
            </a:r>
            <a:r>
              <a:rPr lang="en-US" b="1" dirty="0" err="1" smtClean="0"/>
              <a:t>desde</a:t>
            </a:r>
            <a:r>
              <a:rPr lang="en-US" b="1" dirty="0" smtClean="0"/>
              <a:t> </a:t>
            </a:r>
            <a:r>
              <a:rPr lang="en-US" b="1" dirty="0" err="1" smtClean="0"/>
              <a:t>paquetes</a:t>
            </a:r>
            <a:r>
              <a:rPr lang="en-US" b="1" dirty="0" smtClean="0"/>
              <a:t> nugget</a:t>
            </a:r>
            <a:endParaRPr lang="es-ES" dirty="0" smtClean="0"/>
          </a:p>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n-US" sz="4000" b="1" dirty="0" smtClean="0"/>
              <a:t>WEB API -MVC</a:t>
            </a:r>
            <a:endParaRPr lang="es-ES" sz="4000" b="1" dirty="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r>
              <a:rPr lang="en-US" b="1" dirty="0" smtClean="0"/>
              <a:t>En models, </a:t>
            </a:r>
            <a:r>
              <a:rPr lang="en-US" b="1" dirty="0" err="1" smtClean="0"/>
              <a:t>mapear</a:t>
            </a:r>
            <a:r>
              <a:rPr lang="en-US" b="1" dirty="0" smtClean="0"/>
              <a:t> la </a:t>
            </a:r>
            <a:r>
              <a:rPr lang="en-US" b="1" dirty="0" err="1" smtClean="0"/>
              <a:t>Tabla</a:t>
            </a:r>
            <a:r>
              <a:rPr lang="en-US" b="1" dirty="0" smtClean="0"/>
              <a:t> Shippers( </a:t>
            </a:r>
            <a:r>
              <a:rPr lang="en-US" b="1" dirty="0" err="1" smtClean="0"/>
              <a:t>Compañias</a:t>
            </a:r>
            <a:r>
              <a:rPr lang="en-US" b="1" dirty="0" smtClean="0"/>
              <a:t> de </a:t>
            </a:r>
            <a:r>
              <a:rPr lang="en-US" b="1" dirty="0" err="1" smtClean="0"/>
              <a:t>envio</a:t>
            </a:r>
            <a:r>
              <a:rPr lang="en-US" b="1" dirty="0" smtClean="0"/>
              <a:t>), </a:t>
            </a:r>
            <a:r>
              <a:rPr lang="en-US" b="1" dirty="0" err="1" smtClean="0"/>
              <a:t>nombre</a:t>
            </a:r>
            <a:r>
              <a:rPr lang="en-US" b="1" dirty="0" smtClean="0"/>
              <a:t> del </a:t>
            </a:r>
            <a:r>
              <a:rPr lang="en-US" b="1" dirty="0" err="1" smtClean="0"/>
              <a:t>modelo</a:t>
            </a:r>
            <a:r>
              <a:rPr lang="en-US" b="1" dirty="0" smtClean="0"/>
              <a:t>: </a:t>
            </a:r>
            <a:r>
              <a:rPr lang="en-US" b="1" dirty="0" err="1" smtClean="0"/>
              <a:t>ModeloAPI</a:t>
            </a:r>
            <a:r>
              <a:rPr lang="en-US" b="1" dirty="0" smtClean="0"/>
              <a:t> </a:t>
            </a:r>
            <a:endParaRPr lang="es-ES" dirty="0" smtClean="0"/>
          </a:p>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pic>
        <p:nvPicPr>
          <p:cNvPr id="4" name="3 Imagen"/>
          <p:cNvPicPr/>
          <p:nvPr/>
        </p:nvPicPr>
        <p:blipFill>
          <a:blip r:embed="rId3" cstate="print"/>
          <a:srcRect/>
          <a:stretch>
            <a:fillRect/>
          </a:stretch>
        </p:blipFill>
        <p:spPr bwMode="auto">
          <a:xfrm>
            <a:off x="2071670" y="2571744"/>
            <a:ext cx="4572000" cy="3543300"/>
          </a:xfrm>
          <a:prstGeom prst="rect">
            <a:avLst/>
          </a:prstGeom>
          <a:noFill/>
          <a:ln w="9525">
            <a:noFill/>
            <a:miter lim="800000"/>
            <a:headEnd/>
            <a:tailEnd/>
          </a:ln>
        </p:spPr>
      </p:pic>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n-US" sz="4000" b="1" dirty="0" smtClean="0"/>
              <a:t>WEB API -MVC</a:t>
            </a:r>
            <a:endParaRPr lang="es-ES" sz="4000" b="1" dirty="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r>
              <a:rPr lang="en-US" b="1" dirty="0" smtClean="0"/>
              <a:t>En models, </a:t>
            </a:r>
            <a:r>
              <a:rPr lang="en-US" b="1" dirty="0" err="1" smtClean="0"/>
              <a:t>mapear</a:t>
            </a:r>
            <a:r>
              <a:rPr lang="en-US" b="1" dirty="0" smtClean="0"/>
              <a:t> la </a:t>
            </a:r>
            <a:r>
              <a:rPr lang="en-US" b="1" dirty="0" err="1" smtClean="0"/>
              <a:t>Tabla</a:t>
            </a:r>
            <a:r>
              <a:rPr lang="en-US" b="1" dirty="0" smtClean="0"/>
              <a:t> Shippers( </a:t>
            </a:r>
            <a:r>
              <a:rPr lang="en-US" b="1" dirty="0" err="1" smtClean="0"/>
              <a:t>Compañias</a:t>
            </a:r>
            <a:r>
              <a:rPr lang="en-US" b="1" dirty="0" smtClean="0"/>
              <a:t> de </a:t>
            </a:r>
            <a:r>
              <a:rPr lang="en-US" b="1" dirty="0" err="1" smtClean="0"/>
              <a:t>envio</a:t>
            </a:r>
            <a:r>
              <a:rPr lang="en-US" b="1" dirty="0" smtClean="0"/>
              <a:t>), </a:t>
            </a:r>
            <a:r>
              <a:rPr lang="en-US" b="1" dirty="0" err="1" smtClean="0"/>
              <a:t>nombre</a:t>
            </a:r>
            <a:r>
              <a:rPr lang="en-US" b="1" dirty="0" smtClean="0"/>
              <a:t> del </a:t>
            </a:r>
            <a:r>
              <a:rPr lang="en-US" b="1" dirty="0" err="1" smtClean="0"/>
              <a:t>modelo</a:t>
            </a:r>
            <a:r>
              <a:rPr lang="en-US" b="1" dirty="0" smtClean="0"/>
              <a:t>: </a:t>
            </a:r>
            <a:r>
              <a:rPr lang="en-US" b="1" dirty="0" err="1" smtClean="0"/>
              <a:t>ModeloAPI</a:t>
            </a:r>
            <a:r>
              <a:rPr lang="en-US" b="1" dirty="0" smtClean="0"/>
              <a:t> </a:t>
            </a:r>
            <a:endParaRPr lang="es-ES" dirty="0" smtClean="0"/>
          </a:p>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pic>
        <p:nvPicPr>
          <p:cNvPr id="5" name="4 Imagen"/>
          <p:cNvPicPr/>
          <p:nvPr/>
        </p:nvPicPr>
        <p:blipFill>
          <a:blip r:embed="rId3" cstate="print"/>
          <a:srcRect/>
          <a:stretch>
            <a:fillRect/>
          </a:stretch>
        </p:blipFill>
        <p:spPr bwMode="auto">
          <a:xfrm>
            <a:off x="2143108" y="2285992"/>
            <a:ext cx="4800600" cy="4206452"/>
          </a:xfrm>
          <a:prstGeom prst="rect">
            <a:avLst/>
          </a:prstGeom>
          <a:noFill/>
          <a:ln w="9525">
            <a:noFill/>
            <a:miter lim="800000"/>
            <a:headEnd/>
            <a:tailEnd/>
          </a:ln>
        </p:spPr>
      </p:pic>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n-US" sz="4000" b="1" dirty="0" smtClean="0"/>
              <a:t>WEB API -MVC</a:t>
            </a:r>
            <a:endParaRPr lang="es-ES" sz="4000" b="1" dirty="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pic>
        <p:nvPicPr>
          <p:cNvPr id="6" name="5 Imagen"/>
          <p:cNvPicPr/>
          <p:nvPr/>
        </p:nvPicPr>
        <p:blipFill>
          <a:blip r:embed="rId3" cstate="print"/>
          <a:srcRect/>
          <a:stretch>
            <a:fillRect/>
          </a:stretch>
        </p:blipFill>
        <p:spPr bwMode="auto">
          <a:xfrm>
            <a:off x="1857356" y="1357298"/>
            <a:ext cx="4929222" cy="4572032"/>
          </a:xfrm>
          <a:prstGeom prst="rect">
            <a:avLst/>
          </a:prstGeom>
          <a:noFill/>
          <a:ln w="9525">
            <a:noFill/>
            <a:miter lim="800000"/>
            <a:headEnd/>
            <a:tailEnd/>
          </a:ln>
        </p:spPr>
      </p:pic>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r>
              <a:rPr lang="en-US" sz="4800" dirty="0" smtClean="0"/>
              <a:t>TEMARIO</a:t>
            </a:r>
            <a:endParaRPr lang="en-US" sz="4800" dirty="0"/>
          </a:p>
        </p:txBody>
      </p:sp>
      <p:sp>
        <p:nvSpPr>
          <p:cNvPr id="3" name="Content Placeholder 2"/>
          <p:cNvSpPr>
            <a:spLocks noGrp="1"/>
          </p:cNvSpPr>
          <p:nvPr>
            <p:ph type="body" sz="quarter" idx="13"/>
          </p:nvPr>
        </p:nvSpPr>
        <p:spPr>
          <a:xfrm>
            <a:off x="0" y="1143000"/>
            <a:ext cx="9144000" cy="5257800"/>
          </a:xfrm>
          <a:prstGeom prst="rect">
            <a:avLst/>
          </a:prstGeom>
        </p:spPr>
        <p:txBody>
          <a:bodyPr/>
          <a:lstStyle/>
          <a:p>
            <a:pPr marL="742950" indent="-742950">
              <a:buFont typeface="+mj-lt"/>
              <a:buAutoNum type="arabicPeriod"/>
            </a:pPr>
            <a:r>
              <a:rPr lang="es-AR" sz="3200" b="1" dirty="0" smtClean="0"/>
              <a:t>Introducción a Web API</a:t>
            </a:r>
            <a:endParaRPr lang="en-US" sz="3200" b="1" dirty="0" smtClean="0"/>
          </a:p>
          <a:p>
            <a:pPr marL="742950" indent="-742950">
              <a:buFont typeface="+mj-lt"/>
              <a:buAutoNum type="arabicPeriod"/>
            </a:pPr>
            <a:r>
              <a:rPr lang="es-AR" sz="3200" b="1" dirty="0" smtClean="0"/>
              <a:t>NET </a:t>
            </a:r>
            <a:r>
              <a:rPr lang="es-AR" sz="3200" b="1" dirty="0" err="1" smtClean="0"/>
              <a:t>Core</a:t>
            </a:r>
            <a:r>
              <a:rPr lang="es-AR" sz="3200" b="1" dirty="0" smtClean="0"/>
              <a:t> 2.2</a:t>
            </a:r>
          </a:p>
          <a:p>
            <a:pPr marL="742950" indent="-742950">
              <a:buFont typeface="+mj-lt"/>
              <a:buAutoNum type="arabicPeriod"/>
            </a:pPr>
            <a:r>
              <a:rPr lang="es-AR" sz="3200" b="1" dirty="0" smtClean="0"/>
              <a:t>Arquitectura del back-</a:t>
            </a:r>
            <a:r>
              <a:rPr lang="es-AR" sz="3200" b="1" dirty="0" err="1" smtClean="0"/>
              <a:t>end</a:t>
            </a:r>
            <a:endParaRPr lang="es-ES" sz="3200" dirty="0" smtClean="0"/>
          </a:p>
          <a:p>
            <a:pPr marL="742950" indent="-742950">
              <a:buFont typeface="+mj-lt"/>
              <a:buAutoNum type="arabicPeriod"/>
            </a:pPr>
            <a:r>
              <a:rPr lang="es-AR" sz="3200" b="1" dirty="0" smtClean="0"/>
              <a:t>Patrón de repositorio</a:t>
            </a:r>
          </a:p>
          <a:p>
            <a:pPr marL="742950" indent="-742950">
              <a:buFont typeface="+mj-lt"/>
              <a:buAutoNum type="arabicPeriod"/>
            </a:pPr>
            <a:r>
              <a:rPr lang="es-AR" sz="3200" b="1" dirty="0" smtClean="0"/>
              <a:t>Seguridad: Autenticación y </a:t>
            </a:r>
            <a:r>
              <a:rPr lang="es-AR" sz="3200" b="1" dirty="0" err="1" smtClean="0"/>
              <a:t>Autorizacion</a:t>
            </a:r>
            <a:endParaRPr lang="es-ES" sz="3200" dirty="0" smtClean="0"/>
          </a:p>
          <a:p>
            <a:pPr marL="742950" indent="-742950">
              <a:buFont typeface="+mj-lt"/>
              <a:buAutoNum type="arabicPeriod"/>
            </a:pPr>
            <a:r>
              <a:rPr lang="en-US" sz="3200" b="1" dirty="0" err="1" smtClean="0"/>
              <a:t>Pruebas</a:t>
            </a:r>
            <a:r>
              <a:rPr lang="en-US" sz="3200" b="1" dirty="0" smtClean="0"/>
              <a:t> </a:t>
            </a:r>
            <a:r>
              <a:rPr lang="en-US" sz="3200" b="1" dirty="0" err="1" smtClean="0"/>
              <a:t>unitarias</a:t>
            </a:r>
            <a:r>
              <a:rPr lang="en-US" sz="3200" b="1" dirty="0" smtClean="0"/>
              <a:t> y </a:t>
            </a:r>
            <a:r>
              <a:rPr lang="en-US" sz="3200" b="1" dirty="0" err="1" smtClean="0"/>
              <a:t>buenas</a:t>
            </a:r>
            <a:r>
              <a:rPr lang="en-US" sz="3200" b="1" dirty="0" smtClean="0"/>
              <a:t> </a:t>
            </a:r>
            <a:r>
              <a:rPr lang="en-US" sz="3200" b="1" dirty="0" err="1" smtClean="0"/>
              <a:t>prácticas</a:t>
            </a:r>
            <a:endParaRPr lang="es-ES" sz="3200" dirty="0" smtClean="0"/>
          </a:p>
          <a:p>
            <a:pPr marL="742950" indent="-742950">
              <a:buFont typeface="+mj-lt"/>
              <a:buAutoNum type="arabicPeriod"/>
            </a:pPr>
            <a:r>
              <a:rPr lang="es-AR" sz="3200" b="1" dirty="0" smtClean="0"/>
              <a:t>Consumir Web </a:t>
            </a:r>
            <a:r>
              <a:rPr lang="es-AR" sz="3200" b="1" dirty="0" err="1" smtClean="0"/>
              <a:t>APIs</a:t>
            </a:r>
            <a:r>
              <a:rPr lang="es-AR" sz="3200" b="1" dirty="0" smtClean="0"/>
              <a:t> con diferentes clientes</a:t>
            </a:r>
          </a:p>
          <a:p>
            <a:pPr marL="742950" indent="-742950">
              <a:buFont typeface="+mj-lt"/>
              <a:buAutoNum type="arabicPeriod"/>
            </a:pPr>
            <a:endParaRPr lang="es-ES" sz="3200" dirty="0" smtClean="0"/>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n-US" sz="4000" b="1" dirty="0" smtClean="0"/>
              <a:t>WEB API -MVC</a:t>
            </a:r>
            <a:endParaRPr lang="es-ES" sz="4000" b="1" dirty="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pic>
        <p:nvPicPr>
          <p:cNvPr id="5" name="4 Imagen"/>
          <p:cNvPicPr/>
          <p:nvPr/>
        </p:nvPicPr>
        <p:blipFill>
          <a:blip r:embed="rId3" cstate="print"/>
          <a:srcRect/>
          <a:stretch>
            <a:fillRect/>
          </a:stretch>
        </p:blipFill>
        <p:spPr bwMode="auto">
          <a:xfrm>
            <a:off x="1714480" y="1142984"/>
            <a:ext cx="5876925" cy="5324475"/>
          </a:xfrm>
          <a:prstGeom prst="rect">
            <a:avLst/>
          </a:prstGeom>
          <a:noFill/>
          <a:ln w="9525">
            <a:noFill/>
            <a:miter lim="800000"/>
            <a:headEnd/>
            <a:tailEnd/>
          </a:ln>
        </p:spPr>
      </p:pic>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n-US" sz="4000" b="1" dirty="0" smtClean="0"/>
              <a:t>WEB API -MVC</a:t>
            </a:r>
            <a:endParaRPr lang="es-ES" sz="4000" b="1" dirty="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pic>
        <p:nvPicPr>
          <p:cNvPr id="5" name="4 Imagen"/>
          <p:cNvPicPr/>
          <p:nvPr/>
        </p:nvPicPr>
        <p:blipFill>
          <a:blip r:embed="rId3" cstate="print"/>
          <a:srcRect/>
          <a:stretch>
            <a:fillRect/>
          </a:stretch>
        </p:blipFill>
        <p:spPr bwMode="auto">
          <a:xfrm>
            <a:off x="1357290" y="1071546"/>
            <a:ext cx="5876925" cy="4500594"/>
          </a:xfrm>
          <a:prstGeom prst="rect">
            <a:avLst/>
          </a:prstGeom>
          <a:noFill/>
          <a:ln w="9525">
            <a:noFill/>
            <a:miter lim="800000"/>
            <a:headEnd/>
            <a:tailEnd/>
          </a:ln>
        </p:spPr>
      </p:pic>
      <p:sp>
        <p:nvSpPr>
          <p:cNvPr id="2049" name="Rectangle 1"/>
          <p:cNvSpPr>
            <a:spLocks noChangeArrowheads="1"/>
          </p:cNvSpPr>
          <p:nvPr/>
        </p:nvSpPr>
        <p:spPr bwMode="auto">
          <a:xfrm>
            <a:off x="0" y="6000768"/>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Ver cadena de conexión en </a:t>
            </a:r>
            <a:r>
              <a:rPr kumimoji="0" lang="es-E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web.config</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pPr lvl="0"/>
            <a:r>
              <a:rPr lang="es-ES" sz="4000" b="1" dirty="0" smtClean="0"/>
              <a:t>CREAMOS NUEVO API CONTROLLER:</a:t>
            </a:r>
            <a:endParaRPr lang="es-ES" sz="4000" b="1" dirty="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pic>
        <p:nvPicPr>
          <p:cNvPr id="6" name="5 Imagen"/>
          <p:cNvPicPr/>
          <p:nvPr/>
        </p:nvPicPr>
        <p:blipFill>
          <a:blip r:embed="rId3" cstate="print"/>
          <a:srcRect/>
          <a:stretch>
            <a:fillRect/>
          </a:stretch>
        </p:blipFill>
        <p:spPr bwMode="auto">
          <a:xfrm>
            <a:off x="1071538" y="2143116"/>
            <a:ext cx="7143800" cy="3071834"/>
          </a:xfrm>
          <a:prstGeom prst="rect">
            <a:avLst/>
          </a:prstGeom>
          <a:noFill/>
          <a:ln w="9525">
            <a:noFill/>
            <a:miter lim="800000"/>
            <a:headEnd/>
            <a:tailEnd/>
          </a:ln>
        </p:spPr>
      </p:pic>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pPr lvl="0"/>
            <a:r>
              <a:rPr lang="es-ES" sz="4000" b="1" dirty="0" smtClean="0"/>
              <a:t>CREAMOS NUEVO API CONTROLLER:</a:t>
            </a:r>
            <a:endParaRPr lang="es-ES" sz="4000" b="1" dirty="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pic>
        <p:nvPicPr>
          <p:cNvPr id="6" name="5 Imagen"/>
          <p:cNvPicPr/>
          <p:nvPr/>
        </p:nvPicPr>
        <p:blipFill>
          <a:blip r:embed="rId3" cstate="print"/>
          <a:srcRect/>
          <a:stretch>
            <a:fillRect/>
          </a:stretch>
        </p:blipFill>
        <p:spPr bwMode="auto">
          <a:xfrm>
            <a:off x="1142976" y="1214422"/>
            <a:ext cx="7143800" cy="2357454"/>
          </a:xfrm>
          <a:prstGeom prst="rect">
            <a:avLst/>
          </a:prstGeom>
          <a:noFill/>
          <a:ln w="9525">
            <a:noFill/>
            <a:miter lim="800000"/>
            <a:headEnd/>
            <a:tailEnd/>
          </a:ln>
        </p:spPr>
      </p:pic>
      <p:pic>
        <p:nvPicPr>
          <p:cNvPr id="5" name="4 Imagen"/>
          <p:cNvPicPr/>
          <p:nvPr/>
        </p:nvPicPr>
        <p:blipFill>
          <a:blip r:embed="rId4" cstate="print"/>
          <a:srcRect/>
          <a:stretch>
            <a:fillRect/>
          </a:stretch>
        </p:blipFill>
        <p:spPr bwMode="auto">
          <a:xfrm>
            <a:off x="1571604" y="4357694"/>
            <a:ext cx="5581650" cy="1143000"/>
          </a:xfrm>
          <a:prstGeom prst="rect">
            <a:avLst/>
          </a:prstGeom>
          <a:noFill/>
          <a:ln w="9525">
            <a:noFill/>
            <a:miter lim="800000"/>
            <a:headEnd/>
            <a:tailEnd/>
          </a:ln>
        </p:spPr>
      </p:pic>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pPr lvl="0"/>
            <a:r>
              <a:rPr lang="es-ES" sz="4000" b="1" dirty="0" smtClean="0"/>
              <a:t>CREAMOS NUEVO API CONTROLLER:</a:t>
            </a:r>
            <a:endParaRPr lang="es-ES" sz="4000" b="1" dirty="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
        <p:nvSpPr>
          <p:cNvPr id="7" name="Content Placeholder 2"/>
          <p:cNvSpPr txBox="1">
            <a:spLocks/>
          </p:cNvSpPr>
          <p:nvPr/>
        </p:nvSpPr>
        <p:spPr>
          <a:xfrm>
            <a:off x="366682" y="1366798"/>
            <a:ext cx="8610600" cy="5143560"/>
          </a:xfrm>
          <a:prstGeom prst="rect">
            <a:avLst/>
          </a:prstGeom>
        </p:spPr>
        <p:txBody>
          <a:bodyPr/>
          <a:lstStyle/>
          <a:p>
            <a:r>
              <a:rPr lang="es-ES" sz="2800" b="1" dirty="0" smtClean="0"/>
              <a:t>Los controladores de Web Api derivan de la clase </a:t>
            </a:r>
            <a:r>
              <a:rPr lang="es-ES" sz="2800" b="1" dirty="0" err="1" smtClean="0"/>
              <a:t>ApiController</a:t>
            </a:r>
            <a:r>
              <a:rPr lang="es-ES" sz="2800" b="1" dirty="0" smtClean="0"/>
              <a:t> en lugar de </a:t>
            </a:r>
            <a:r>
              <a:rPr lang="es-ES" sz="2800" b="1" dirty="0" err="1" smtClean="0"/>
              <a:t>Controller</a:t>
            </a:r>
            <a:r>
              <a:rPr lang="es-ES" sz="2800" b="1" dirty="0" smtClean="0"/>
              <a:t>. </a:t>
            </a:r>
          </a:p>
          <a:p>
            <a:endParaRPr lang="es-ES" sz="2800" b="1" dirty="0" smtClean="0"/>
          </a:p>
          <a:p>
            <a:endParaRPr lang="es-ES" sz="2800" b="1" dirty="0" smtClean="0"/>
          </a:p>
          <a:p>
            <a:r>
              <a:rPr lang="es-ES" sz="2800" b="1" dirty="0" smtClean="0"/>
              <a:t>La primera gran diferencia es que las acciones en los controladores de Web API no devuelven vistas, devuelven datos. </a:t>
            </a:r>
          </a:p>
          <a:p>
            <a:endParaRPr lang="es-ES" sz="2800" b="1" dirty="0" smtClean="0"/>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8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8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8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8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8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742950" marR="0" lvl="0" indent="-74295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AR" sz="28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pPr lvl="0"/>
            <a:r>
              <a:rPr lang="es-ES" sz="4000" b="1" dirty="0" smtClean="0"/>
              <a:t>CREAMOS NUEVO API CONTROLLER:</a:t>
            </a:r>
            <a:endParaRPr lang="es-ES" sz="4000" b="1" dirty="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
        <p:nvSpPr>
          <p:cNvPr id="7" name="Content Placeholder 2"/>
          <p:cNvSpPr txBox="1">
            <a:spLocks/>
          </p:cNvSpPr>
          <p:nvPr/>
        </p:nvSpPr>
        <p:spPr>
          <a:xfrm>
            <a:off x="366682" y="1366798"/>
            <a:ext cx="8610600" cy="5143560"/>
          </a:xfrm>
          <a:prstGeom prst="rect">
            <a:avLst/>
          </a:prstGeom>
        </p:spPr>
        <p:txBody>
          <a:bodyPr/>
          <a:lstStyle/>
          <a:p>
            <a:r>
              <a:rPr lang="es-ES" sz="2800" b="1" dirty="0" err="1" smtClean="0"/>
              <a:t>Codigo</a:t>
            </a:r>
            <a:r>
              <a:rPr lang="es-ES" sz="2800" b="1" dirty="0" smtClean="0"/>
              <a:t> dentro de la clase </a:t>
            </a:r>
            <a:r>
              <a:rPr lang="es-ES" sz="2800" b="1" dirty="0" err="1" smtClean="0"/>
              <a:t>ShippersController</a:t>
            </a:r>
            <a:r>
              <a:rPr lang="es-ES" sz="2800" b="1" dirty="0" smtClean="0"/>
              <a:t> , 2 </a:t>
            </a:r>
            <a:r>
              <a:rPr lang="es-ES" sz="2800" b="1" dirty="0" err="1" smtClean="0"/>
              <a:t>metodos</a:t>
            </a:r>
            <a:r>
              <a:rPr lang="es-ES" sz="2800" b="1" dirty="0" smtClean="0"/>
              <a:t>:</a:t>
            </a:r>
          </a:p>
          <a:p>
            <a:endParaRPr lang="es-ES" sz="2800" dirty="0" smtClean="0"/>
          </a:p>
          <a:p>
            <a:r>
              <a:rPr lang="es-ES" sz="2800" dirty="0" smtClean="0"/>
              <a:t>[</a:t>
            </a:r>
            <a:r>
              <a:rPr lang="es-ES" sz="2800" dirty="0" err="1" smtClean="0"/>
              <a:t>AcceptVerbs</a:t>
            </a:r>
            <a:r>
              <a:rPr lang="es-ES" sz="2800" dirty="0" smtClean="0"/>
              <a:t>("GET","POST")]</a:t>
            </a:r>
          </a:p>
          <a:p>
            <a:r>
              <a:rPr lang="es-ES" sz="2800" dirty="0" smtClean="0"/>
              <a:t>        [</a:t>
            </a:r>
            <a:r>
              <a:rPr lang="es-ES" sz="2800" dirty="0" err="1" smtClean="0"/>
              <a:t>HttpGet</a:t>
            </a:r>
            <a:r>
              <a:rPr lang="es-ES" sz="2800" dirty="0" smtClean="0"/>
              <a:t>]</a:t>
            </a:r>
          </a:p>
          <a:p>
            <a:r>
              <a:rPr lang="es-ES" sz="2800" dirty="0" smtClean="0"/>
              <a:t>        </a:t>
            </a:r>
            <a:r>
              <a:rPr lang="es-ES" sz="2800" dirty="0" err="1" smtClean="0"/>
              <a:t>public</a:t>
            </a:r>
            <a:r>
              <a:rPr lang="es-ES" sz="2800" dirty="0" smtClean="0"/>
              <a:t> </a:t>
            </a:r>
            <a:r>
              <a:rPr lang="es-ES" sz="2800" dirty="0" err="1" smtClean="0"/>
              <a:t>List</a:t>
            </a:r>
            <a:r>
              <a:rPr lang="es-ES" sz="2800" dirty="0" smtClean="0"/>
              <a:t>&lt;</a:t>
            </a:r>
            <a:r>
              <a:rPr lang="es-ES" sz="2800" dirty="0" err="1" smtClean="0"/>
              <a:t>Models.Shipper</a:t>
            </a:r>
            <a:r>
              <a:rPr lang="es-ES" sz="2800" dirty="0" smtClean="0"/>
              <a:t>&gt; </a:t>
            </a:r>
            <a:r>
              <a:rPr lang="es-ES" sz="2800" dirty="0" err="1" smtClean="0"/>
              <a:t>TraerTodos</a:t>
            </a:r>
            <a:r>
              <a:rPr lang="es-ES" sz="2800" dirty="0" smtClean="0"/>
              <a:t>()</a:t>
            </a:r>
          </a:p>
          <a:p>
            <a:r>
              <a:rPr lang="es-ES" sz="2800" dirty="0" smtClean="0"/>
              <a:t>        {</a:t>
            </a:r>
          </a:p>
          <a:p>
            <a:r>
              <a:rPr lang="es-ES" sz="2800" dirty="0" smtClean="0"/>
              <a:t>            </a:t>
            </a:r>
            <a:r>
              <a:rPr lang="es-ES" sz="2800" dirty="0" err="1" smtClean="0"/>
              <a:t>Models.NorthwindEntities</a:t>
            </a:r>
            <a:r>
              <a:rPr lang="es-ES" sz="2800" dirty="0" smtClean="0"/>
              <a:t> </a:t>
            </a:r>
            <a:r>
              <a:rPr lang="es-ES" sz="2800" dirty="0" err="1" smtClean="0"/>
              <a:t>db</a:t>
            </a:r>
            <a:r>
              <a:rPr lang="es-ES" sz="2800" dirty="0" smtClean="0"/>
              <a:t> = new </a:t>
            </a:r>
            <a:r>
              <a:rPr lang="es-ES" sz="2800" dirty="0" err="1" smtClean="0"/>
              <a:t>Models.NorthwindEntities</a:t>
            </a:r>
            <a:r>
              <a:rPr lang="es-ES" sz="2800" dirty="0" smtClean="0"/>
              <a:t>();</a:t>
            </a:r>
          </a:p>
          <a:p>
            <a:r>
              <a:rPr lang="es-ES" sz="2800" dirty="0" smtClean="0"/>
              <a:t>            </a:t>
            </a:r>
            <a:r>
              <a:rPr lang="es-ES" sz="2800" dirty="0" err="1" smtClean="0"/>
              <a:t>return</a:t>
            </a:r>
            <a:r>
              <a:rPr lang="es-ES" sz="2800" dirty="0" smtClean="0"/>
              <a:t> </a:t>
            </a:r>
            <a:r>
              <a:rPr lang="es-ES" sz="2800" dirty="0" err="1" smtClean="0"/>
              <a:t>db.Shippers.ToList</a:t>
            </a:r>
            <a:r>
              <a:rPr lang="es-ES" sz="2800" dirty="0" smtClean="0"/>
              <a:t>();</a:t>
            </a:r>
          </a:p>
          <a:p>
            <a:r>
              <a:rPr lang="es-ES" sz="2800" dirty="0" smtClean="0"/>
              <a:t>        }</a:t>
            </a:r>
            <a:endParaRPr kumimoji="0" lang="es-ES" sz="28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8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8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8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8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742950" marR="0" lvl="0" indent="-74295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AR" sz="28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pPr lvl="0"/>
            <a:r>
              <a:rPr lang="es-ES" sz="4000" b="1" dirty="0" smtClean="0"/>
              <a:t>METODOS DE CLASE CONTROLLER</a:t>
            </a:r>
            <a:endParaRPr lang="es-ES" sz="4000" b="1" dirty="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
        <p:nvSpPr>
          <p:cNvPr id="7" name="Content Placeholder 2"/>
          <p:cNvSpPr txBox="1">
            <a:spLocks/>
          </p:cNvSpPr>
          <p:nvPr/>
        </p:nvSpPr>
        <p:spPr>
          <a:xfrm>
            <a:off x="357158" y="1214422"/>
            <a:ext cx="8610600" cy="5143560"/>
          </a:xfrm>
          <a:prstGeom prst="rect">
            <a:avLst/>
          </a:prstGeom>
        </p:spPr>
        <p:txBody>
          <a:bodyPr/>
          <a:lstStyle/>
          <a:p>
            <a:r>
              <a:rPr lang="es-ES" sz="2400" dirty="0" err="1" smtClean="0"/>
              <a:t>public</a:t>
            </a:r>
            <a:r>
              <a:rPr lang="es-ES" sz="2400" dirty="0" smtClean="0"/>
              <a:t> </a:t>
            </a:r>
            <a:r>
              <a:rPr lang="es-ES" sz="2400" dirty="0" err="1" smtClean="0"/>
              <a:t>Models.Shipper</a:t>
            </a:r>
            <a:r>
              <a:rPr lang="es-ES" sz="2400" dirty="0" smtClean="0"/>
              <a:t> </a:t>
            </a:r>
            <a:r>
              <a:rPr lang="es-ES" sz="2400" dirty="0" err="1" smtClean="0"/>
              <a:t>GetxId</a:t>
            </a:r>
            <a:r>
              <a:rPr lang="es-ES" sz="2400" dirty="0" smtClean="0"/>
              <a:t>(</a:t>
            </a:r>
            <a:r>
              <a:rPr lang="es-ES" sz="2400" dirty="0" err="1" smtClean="0"/>
              <a:t>int</a:t>
            </a:r>
            <a:r>
              <a:rPr lang="es-ES" sz="2400" dirty="0" smtClean="0"/>
              <a:t>? id)</a:t>
            </a:r>
          </a:p>
          <a:p>
            <a:r>
              <a:rPr lang="es-ES" sz="2400" dirty="0" smtClean="0"/>
              <a:t>        {</a:t>
            </a:r>
          </a:p>
          <a:p>
            <a:r>
              <a:rPr lang="es-ES" sz="2400" dirty="0" smtClean="0"/>
              <a:t>            </a:t>
            </a:r>
            <a:r>
              <a:rPr lang="es-ES" sz="2400" dirty="0" err="1" smtClean="0"/>
              <a:t>Models.NorthwindEntities</a:t>
            </a:r>
            <a:r>
              <a:rPr lang="es-ES" sz="2400" dirty="0" smtClean="0"/>
              <a:t> </a:t>
            </a:r>
            <a:r>
              <a:rPr lang="es-ES" sz="2400" dirty="0" err="1" smtClean="0"/>
              <a:t>db</a:t>
            </a:r>
            <a:r>
              <a:rPr lang="es-ES" sz="2400" dirty="0" smtClean="0"/>
              <a:t> = new </a:t>
            </a:r>
            <a:r>
              <a:rPr lang="es-ES" sz="2400" dirty="0" err="1" smtClean="0"/>
              <a:t>Models.NorthwindEntities</a:t>
            </a:r>
            <a:r>
              <a:rPr lang="es-ES" sz="2400" dirty="0" smtClean="0"/>
              <a:t>();</a:t>
            </a:r>
          </a:p>
          <a:p>
            <a:r>
              <a:rPr lang="es-ES" sz="2400" dirty="0" smtClean="0"/>
              <a:t>            </a:t>
            </a:r>
            <a:r>
              <a:rPr lang="es-ES" sz="2400" dirty="0" err="1" smtClean="0"/>
              <a:t>var</a:t>
            </a:r>
            <a:r>
              <a:rPr lang="es-ES" sz="2400" dirty="0" smtClean="0"/>
              <a:t> </a:t>
            </a:r>
            <a:r>
              <a:rPr lang="es-ES" sz="2400" dirty="0" err="1" smtClean="0"/>
              <a:t>shipper</a:t>
            </a:r>
            <a:r>
              <a:rPr lang="es-ES" sz="2400" dirty="0" smtClean="0"/>
              <a:t> = </a:t>
            </a:r>
            <a:r>
              <a:rPr lang="es-ES" sz="2400" dirty="0" err="1" smtClean="0"/>
              <a:t>db.Shippers.Find</a:t>
            </a:r>
            <a:r>
              <a:rPr lang="es-ES" sz="2400" dirty="0" smtClean="0"/>
              <a:t>(id);</a:t>
            </a:r>
          </a:p>
          <a:p>
            <a:r>
              <a:rPr lang="es-ES" sz="2400" dirty="0" smtClean="0"/>
              <a:t>            </a:t>
            </a:r>
            <a:r>
              <a:rPr lang="es-ES" sz="2400" dirty="0" err="1" smtClean="0"/>
              <a:t>if</a:t>
            </a:r>
            <a:r>
              <a:rPr lang="es-ES" sz="2400" dirty="0" smtClean="0"/>
              <a:t>(</a:t>
            </a:r>
            <a:r>
              <a:rPr lang="es-ES" sz="2400" dirty="0" err="1" smtClean="0"/>
              <a:t>shipper</a:t>
            </a:r>
            <a:r>
              <a:rPr lang="es-ES" sz="2400" dirty="0" smtClean="0"/>
              <a:t> == </a:t>
            </a:r>
            <a:r>
              <a:rPr lang="es-ES" sz="2400" dirty="0" err="1" smtClean="0"/>
              <a:t>null</a:t>
            </a:r>
            <a:r>
              <a:rPr lang="es-ES" sz="2400" dirty="0" smtClean="0"/>
              <a:t>)</a:t>
            </a:r>
          </a:p>
          <a:p>
            <a:r>
              <a:rPr lang="es-ES" sz="2400" dirty="0" smtClean="0"/>
              <a:t>            {</a:t>
            </a:r>
          </a:p>
          <a:p>
            <a:r>
              <a:rPr lang="es-ES" sz="2400" dirty="0" smtClean="0"/>
              <a:t>                </a:t>
            </a:r>
            <a:r>
              <a:rPr lang="es-ES" sz="2400" dirty="0" err="1" smtClean="0"/>
              <a:t>Models.Shipper</a:t>
            </a:r>
            <a:r>
              <a:rPr lang="es-ES" sz="2400" dirty="0" smtClean="0"/>
              <a:t> s = new </a:t>
            </a:r>
            <a:r>
              <a:rPr lang="es-ES" sz="2400" dirty="0" err="1" smtClean="0"/>
              <a:t>Models.Shipper</a:t>
            </a:r>
            <a:r>
              <a:rPr lang="es-ES" sz="2400" dirty="0" smtClean="0"/>
              <a:t>();</a:t>
            </a:r>
          </a:p>
          <a:p>
            <a:r>
              <a:rPr lang="es-ES" sz="2400" dirty="0" smtClean="0"/>
              <a:t>                </a:t>
            </a:r>
            <a:r>
              <a:rPr lang="es-ES" sz="2400" dirty="0" err="1" smtClean="0"/>
              <a:t>s.CompanyName</a:t>
            </a:r>
            <a:r>
              <a:rPr lang="es-ES" sz="2400" dirty="0" smtClean="0"/>
              <a:t> = "No encontrado";</a:t>
            </a:r>
          </a:p>
          <a:p>
            <a:r>
              <a:rPr lang="es-ES" sz="2400" dirty="0" smtClean="0"/>
              <a:t>                </a:t>
            </a:r>
            <a:r>
              <a:rPr lang="es-ES" sz="2400" dirty="0" err="1" smtClean="0"/>
              <a:t>shipper</a:t>
            </a:r>
            <a:r>
              <a:rPr lang="es-ES" sz="2400" dirty="0" smtClean="0"/>
              <a:t> = s;</a:t>
            </a:r>
          </a:p>
          <a:p>
            <a:r>
              <a:rPr lang="es-ES" sz="2400" dirty="0" smtClean="0"/>
              <a:t>            }</a:t>
            </a:r>
          </a:p>
          <a:p>
            <a:r>
              <a:rPr lang="es-ES" sz="2400" dirty="0" smtClean="0"/>
              <a:t>            </a:t>
            </a:r>
            <a:r>
              <a:rPr lang="es-ES" sz="2400" dirty="0" err="1" smtClean="0"/>
              <a:t>return</a:t>
            </a:r>
            <a:r>
              <a:rPr lang="es-ES" sz="2400" dirty="0" smtClean="0"/>
              <a:t> </a:t>
            </a:r>
            <a:r>
              <a:rPr lang="es-ES" sz="2400" dirty="0" err="1" smtClean="0"/>
              <a:t>shipper</a:t>
            </a:r>
            <a:r>
              <a:rPr lang="es-ES" sz="2400" dirty="0" smtClean="0"/>
              <a:t>;</a:t>
            </a:r>
          </a:p>
          <a:p>
            <a:r>
              <a:rPr lang="es-ES" sz="2400" dirty="0" smtClean="0"/>
              <a:t>        }</a:t>
            </a:r>
          </a:p>
          <a:p>
            <a:r>
              <a:rPr lang="es-ES" sz="2400" dirty="0" smtClean="0"/>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742950" marR="0" lvl="0" indent="-74295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AR"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pPr lvl="0"/>
            <a:r>
              <a:rPr lang="es-ES" sz="4000" b="1" dirty="0" smtClean="0"/>
              <a:t>METODOS DE CLASE CONTROLLER</a:t>
            </a:r>
            <a:endParaRPr lang="es-ES" sz="4000" b="1" dirty="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
        <p:nvSpPr>
          <p:cNvPr id="7" name="Content Placeholder 2"/>
          <p:cNvSpPr txBox="1">
            <a:spLocks/>
          </p:cNvSpPr>
          <p:nvPr/>
        </p:nvSpPr>
        <p:spPr>
          <a:xfrm>
            <a:off x="357158" y="1214422"/>
            <a:ext cx="8610600" cy="5143560"/>
          </a:xfrm>
          <a:prstGeom prst="rect">
            <a:avLst/>
          </a:prstGeom>
        </p:spPr>
        <p:txBody>
          <a:bodyPr/>
          <a:lstStyle/>
          <a:p>
            <a:r>
              <a:rPr lang="es-ES" sz="2400" dirty="0" smtClean="0"/>
              <a:t>Un cliente puede invocar el método mediante el envío de una solicitud HTTP GET a la URI / URL </a:t>
            </a:r>
          </a:p>
          <a:p>
            <a:r>
              <a:rPr lang="es-ES" sz="2400" b="1" dirty="0" smtClean="0"/>
              <a:t>http://localhost:49803/api/shippers</a:t>
            </a:r>
            <a:endParaRPr lang="es-ES" sz="2400" dirty="0" smtClean="0"/>
          </a:p>
          <a:p>
            <a:r>
              <a:rPr lang="es-ES" sz="2400" b="1" dirty="0" smtClean="0"/>
              <a:t>Resultado:</a:t>
            </a:r>
            <a:endParaRPr lang="es-ES" sz="2400" dirty="0" smtClean="0"/>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742950" marR="0" lvl="0" indent="-74295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AR"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p:txBody>
      </p:sp>
      <p:pic>
        <p:nvPicPr>
          <p:cNvPr id="5" name="4 Imagen"/>
          <p:cNvPicPr/>
          <p:nvPr/>
        </p:nvPicPr>
        <p:blipFill>
          <a:blip r:embed="rId3" cstate="print"/>
          <a:srcRect/>
          <a:stretch>
            <a:fillRect/>
          </a:stretch>
        </p:blipFill>
        <p:spPr bwMode="auto">
          <a:xfrm>
            <a:off x="2714612" y="2571744"/>
            <a:ext cx="5129561" cy="3914775"/>
          </a:xfrm>
          <a:prstGeom prst="rect">
            <a:avLst/>
          </a:prstGeom>
          <a:noFill/>
          <a:ln w="9525">
            <a:noFill/>
            <a:miter lim="800000"/>
            <a:headEnd/>
            <a:tailEnd/>
          </a:ln>
        </p:spPr>
      </p:pic>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pPr lvl="0"/>
            <a:r>
              <a:rPr lang="es-ES" sz="4000" b="1" dirty="0" smtClean="0"/>
              <a:t>METODOS DE CLASE CONTROLLER</a:t>
            </a:r>
            <a:endParaRPr lang="es-ES" sz="4000" b="1" dirty="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
        <p:nvSpPr>
          <p:cNvPr id="7" name="Content Placeholder 2"/>
          <p:cNvSpPr txBox="1">
            <a:spLocks/>
          </p:cNvSpPr>
          <p:nvPr/>
        </p:nvSpPr>
        <p:spPr>
          <a:xfrm>
            <a:off x="357158" y="1214422"/>
            <a:ext cx="8610600" cy="5143560"/>
          </a:xfrm>
          <a:prstGeom prst="rect">
            <a:avLst/>
          </a:prstGeom>
        </p:spPr>
        <p:txBody>
          <a:bodyPr/>
          <a:lstStyle/>
          <a:p>
            <a:r>
              <a:rPr lang="es-ES" sz="2400" b="1" dirty="0" smtClean="0"/>
              <a:t>Si queremos respuesta en JSON:</a:t>
            </a:r>
            <a:endParaRPr lang="es-ES" sz="2400" dirty="0" smtClean="0"/>
          </a:p>
          <a:p>
            <a:endParaRPr lang="es-ES" sz="2400" b="1" dirty="0" smtClean="0"/>
          </a:p>
          <a:p>
            <a:r>
              <a:rPr lang="es-ES" sz="2400" b="1" dirty="0" smtClean="0"/>
              <a:t>En </a:t>
            </a:r>
            <a:r>
              <a:rPr lang="es-ES" sz="2400" b="1" dirty="0" err="1" smtClean="0"/>
              <a:t>webApiConfig</a:t>
            </a:r>
            <a:endParaRPr lang="es-ES" sz="2400" dirty="0" smtClean="0"/>
          </a:p>
          <a:p>
            <a:r>
              <a:rPr lang="es-ES" sz="2400" b="1" i="1" dirty="0" smtClean="0"/>
              <a:t> //Eliminamos respuesta en XML, asigno que retorne JSON</a:t>
            </a:r>
            <a:endParaRPr lang="es-ES" sz="2400" dirty="0" smtClean="0"/>
          </a:p>
          <a:p>
            <a:r>
              <a:rPr lang="es-ES" sz="2400" dirty="0" err="1" smtClean="0"/>
              <a:t>config.Formatters.Remove</a:t>
            </a:r>
            <a:r>
              <a:rPr lang="es-ES" sz="2400" dirty="0" smtClean="0"/>
              <a:t>(</a:t>
            </a:r>
            <a:r>
              <a:rPr lang="es-ES" sz="2400" dirty="0" err="1" smtClean="0"/>
              <a:t>GlobalConfiguration.Configuration.Formatters.XmlFormatter</a:t>
            </a:r>
            <a:r>
              <a:rPr lang="es-ES" sz="2400" dirty="0" smtClean="0"/>
              <a:t>);</a:t>
            </a:r>
          </a:p>
          <a:p>
            <a:r>
              <a:rPr lang="es-ES" sz="2400" dirty="0" smtClean="0"/>
              <a:t> o</a:t>
            </a:r>
          </a:p>
          <a:p>
            <a:r>
              <a:rPr lang="es-ES" sz="2400" dirty="0" err="1" smtClean="0"/>
              <a:t>var</a:t>
            </a:r>
            <a:r>
              <a:rPr lang="es-ES" sz="2400" dirty="0" smtClean="0"/>
              <a:t> </a:t>
            </a:r>
            <a:r>
              <a:rPr lang="es-ES" sz="2400" dirty="0" err="1" smtClean="0"/>
              <a:t>json</a:t>
            </a:r>
            <a:r>
              <a:rPr lang="es-ES" sz="2400" dirty="0" smtClean="0"/>
              <a:t> = </a:t>
            </a:r>
            <a:r>
              <a:rPr lang="es-ES" sz="2400" dirty="0" err="1" smtClean="0"/>
              <a:t>config.Formatters.JsonFormatter</a:t>
            </a:r>
            <a:r>
              <a:rPr lang="es-ES" sz="2400" dirty="0" smtClean="0"/>
              <a:t>;</a:t>
            </a:r>
          </a:p>
          <a:p>
            <a:r>
              <a:rPr lang="es-ES" sz="2400" dirty="0" smtClean="0"/>
              <a:t> </a:t>
            </a:r>
            <a:r>
              <a:rPr lang="es-ES" sz="2400" dirty="0" err="1" smtClean="0"/>
              <a:t>json.SerializerSettings.PreserveReferencesHandling</a:t>
            </a:r>
            <a:r>
              <a:rPr lang="es-ES" sz="2400" dirty="0" smtClean="0"/>
              <a:t> = </a:t>
            </a:r>
            <a:r>
              <a:rPr lang="es-ES" sz="2400" dirty="0" err="1" smtClean="0"/>
              <a:t>Newtonsoft.Json.PreserveReferencesHandling.Objects</a:t>
            </a:r>
            <a:r>
              <a:rPr lang="es-ES" sz="2400" dirty="0" smtClean="0"/>
              <a:t>;</a:t>
            </a:r>
          </a:p>
          <a:p>
            <a:r>
              <a:rPr lang="es-ES" sz="2400" dirty="0" smtClean="0"/>
              <a:t> </a:t>
            </a:r>
            <a:r>
              <a:rPr lang="es-ES" sz="2400" dirty="0" err="1" smtClean="0"/>
              <a:t>config.Formatters.Remove</a:t>
            </a:r>
            <a:r>
              <a:rPr lang="es-ES" sz="2400" dirty="0" smtClean="0"/>
              <a:t>(</a:t>
            </a:r>
            <a:r>
              <a:rPr lang="es-ES" sz="2400" dirty="0" err="1" smtClean="0"/>
              <a:t>config.Formatters.XmlFormatter</a:t>
            </a:r>
            <a:r>
              <a:rPr lang="es-ES" sz="2400" dirty="0" smtClean="0"/>
              <a:t>);</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742950" marR="0" lvl="0" indent="-74295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AR"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pPr lvl="0"/>
            <a:r>
              <a:rPr lang="es-ES" sz="4000" b="1" dirty="0" smtClean="0"/>
              <a:t>RESULTADO</a:t>
            </a:r>
            <a:endParaRPr lang="es-ES" sz="4000" b="1" dirty="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
        <p:nvSpPr>
          <p:cNvPr id="7" name="Content Placeholder 2"/>
          <p:cNvSpPr txBox="1">
            <a:spLocks/>
          </p:cNvSpPr>
          <p:nvPr/>
        </p:nvSpPr>
        <p:spPr>
          <a:xfrm>
            <a:off x="357158" y="1214422"/>
            <a:ext cx="8610600" cy="5143560"/>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742950" marR="0" lvl="0" indent="-74295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AR"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p:txBody>
      </p:sp>
      <p:pic>
        <p:nvPicPr>
          <p:cNvPr id="5" name="4 Imagen"/>
          <p:cNvPicPr/>
          <p:nvPr/>
        </p:nvPicPr>
        <p:blipFill>
          <a:blip r:embed="rId3" cstate="print"/>
          <a:srcRect/>
          <a:stretch>
            <a:fillRect/>
          </a:stretch>
        </p:blipFill>
        <p:spPr bwMode="auto">
          <a:xfrm>
            <a:off x="928662" y="1428736"/>
            <a:ext cx="6786610" cy="4500594"/>
          </a:xfrm>
          <a:prstGeom prst="rect">
            <a:avLst/>
          </a:prstGeom>
          <a:noFill/>
          <a:ln w="9525">
            <a:noFill/>
            <a:miter lim="800000"/>
            <a:headEnd/>
            <a:tailEnd/>
          </a:ln>
        </p:spPr>
      </p:pic>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r>
              <a:rPr lang="en-US" sz="4800" smtClean="0"/>
              <a:t>CLASE 1</a:t>
            </a:r>
            <a:endParaRPr lang="en-US" sz="4800" dirty="0"/>
          </a:p>
        </p:txBody>
      </p:sp>
      <p:sp>
        <p:nvSpPr>
          <p:cNvPr id="3" name="Content Placeholder 2"/>
          <p:cNvSpPr>
            <a:spLocks noGrp="1"/>
          </p:cNvSpPr>
          <p:nvPr>
            <p:ph type="body" sz="quarter" idx="13"/>
          </p:nvPr>
        </p:nvSpPr>
        <p:spPr>
          <a:xfrm>
            <a:off x="214282" y="1357298"/>
            <a:ext cx="8610600" cy="4724400"/>
          </a:xfrm>
          <a:prstGeom prst="rect">
            <a:avLst/>
          </a:prstGeom>
        </p:spPr>
        <p:txBody>
          <a:bodyPr/>
          <a:lstStyle/>
          <a:p>
            <a:pPr marL="742950" indent="-742950" algn="ctr">
              <a:buNone/>
            </a:pPr>
            <a:endParaRPr lang="es-AR" sz="6000" b="1" dirty="0" smtClean="0"/>
          </a:p>
          <a:p>
            <a:pPr marL="742950" indent="-742950" algn="ctr">
              <a:buNone/>
            </a:pPr>
            <a:r>
              <a:rPr lang="es-AR" sz="6000" b="1" dirty="0" smtClean="0"/>
              <a:t>Introducción a </a:t>
            </a:r>
          </a:p>
          <a:p>
            <a:pPr marL="742950" indent="-742950" algn="ctr">
              <a:buNone/>
            </a:pPr>
            <a:r>
              <a:rPr lang="es-AR" sz="6000" b="1" dirty="0" smtClean="0"/>
              <a:t>Web API</a:t>
            </a:r>
            <a:endParaRPr lang="en-US" sz="6000" b="1" dirty="0" smtClean="0"/>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pPr lvl="0"/>
            <a:r>
              <a:rPr lang="es-ES" sz="4000" b="1" dirty="0" smtClean="0"/>
              <a:t>2DO METODO</a:t>
            </a:r>
            <a:endParaRPr lang="es-ES" sz="4000" b="1" dirty="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
        <p:nvSpPr>
          <p:cNvPr id="7" name="Content Placeholder 2"/>
          <p:cNvSpPr txBox="1">
            <a:spLocks/>
          </p:cNvSpPr>
          <p:nvPr/>
        </p:nvSpPr>
        <p:spPr>
          <a:xfrm>
            <a:off x="357158" y="1214422"/>
            <a:ext cx="8610600" cy="5143560"/>
          </a:xfrm>
          <a:prstGeom prst="rect">
            <a:avLst/>
          </a:prstGeom>
        </p:spPr>
        <p:txBody>
          <a:bodyPr/>
          <a:lstStyle/>
          <a:p>
            <a:r>
              <a:rPr lang="es-ES" sz="2400" dirty="0" smtClean="0"/>
              <a:t>Mostrar el </a:t>
            </a:r>
            <a:r>
              <a:rPr lang="es-ES" sz="2400" dirty="0" err="1" smtClean="0"/>
              <a:t>shipper</a:t>
            </a:r>
            <a:r>
              <a:rPr lang="es-ES" sz="2400" dirty="0" smtClean="0"/>
              <a:t> 2:</a:t>
            </a:r>
          </a:p>
          <a:p>
            <a:pPr marL="457200" indent="-457200">
              <a:spcBef>
                <a:spcPct val="20000"/>
              </a:spcBef>
              <a:buClr>
                <a:srgbClr val="0070C0"/>
              </a:buClr>
            </a:pPr>
            <a:r>
              <a:rPr lang="en-US" sz="2400" u="sng" dirty="0" smtClean="0">
                <a:hlinkClick r:id="rId3"/>
              </a:rPr>
              <a:t>http://localhost:63596/api/shippers/2</a:t>
            </a:r>
            <a:endParaRPr lang="es-ES" sz="2400" dirty="0" smtClean="0"/>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742950" marR="0" lvl="0" indent="-74295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AR"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p:txBody>
      </p:sp>
      <p:pic>
        <p:nvPicPr>
          <p:cNvPr id="6" name="5 Imagen"/>
          <p:cNvPicPr/>
          <p:nvPr/>
        </p:nvPicPr>
        <p:blipFill>
          <a:blip r:embed="rId4" cstate="print"/>
          <a:srcRect/>
          <a:stretch>
            <a:fillRect/>
          </a:stretch>
        </p:blipFill>
        <p:spPr bwMode="auto">
          <a:xfrm>
            <a:off x="1428728" y="3429000"/>
            <a:ext cx="6115050" cy="790575"/>
          </a:xfrm>
          <a:prstGeom prst="rect">
            <a:avLst/>
          </a:prstGeom>
          <a:noFill/>
          <a:ln w="9525">
            <a:noFill/>
            <a:miter lim="800000"/>
            <a:headEnd/>
            <a:tailEnd/>
          </a:ln>
        </p:spPr>
      </p:pic>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pPr lvl="0"/>
            <a:r>
              <a:rPr lang="es-ES" sz="4000" b="1" dirty="0" smtClean="0"/>
              <a:t>MOSTRAR EN VISTA HTML</a:t>
            </a:r>
            <a:endParaRPr lang="es-ES" sz="4000" b="1" dirty="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
        <p:nvSpPr>
          <p:cNvPr id="7" name="Content Placeholder 2"/>
          <p:cNvSpPr txBox="1">
            <a:spLocks/>
          </p:cNvSpPr>
          <p:nvPr/>
        </p:nvSpPr>
        <p:spPr>
          <a:xfrm>
            <a:off x="285720" y="1214422"/>
            <a:ext cx="8610600" cy="5286412"/>
          </a:xfrm>
          <a:prstGeom prst="rect">
            <a:avLst/>
          </a:prstGeom>
        </p:spPr>
        <p:txBody>
          <a:bodyPr/>
          <a:lstStyle/>
          <a:p>
            <a:r>
              <a:rPr lang="es-ES" sz="1100" b="1" dirty="0" smtClean="0"/>
              <a:t> </a:t>
            </a:r>
            <a:r>
              <a:rPr lang="es-ES" sz="1100" b="1" dirty="0" err="1" smtClean="0"/>
              <a:t>public</a:t>
            </a:r>
            <a:r>
              <a:rPr lang="es-ES" sz="1100" b="1" dirty="0" smtClean="0"/>
              <a:t> </a:t>
            </a:r>
            <a:r>
              <a:rPr lang="es-ES" sz="1100" b="1" dirty="0" err="1" smtClean="0"/>
              <a:t>class</a:t>
            </a:r>
            <a:r>
              <a:rPr lang="es-ES" sz="1100" b="1" dirty="0" smtClean="0"/>
              <a:t> </a:t>
            </a:r>
            <a:r>
              <a:rPr lang="es-ES" sz="1100" b="1" dirty="0" err="1" smtClean="0"/>
              <a:t>ShipController:Controller</a:t>
            </a:r>
            <a:endParaRPr lang="es-ES" sz="1100" b="1" dirty="0" smtClean="0"/>
          </a:p>
          <a:p>
            <a:r>
              <a:rPr lang="es-ES" sz="1100" b="1" dirty="0" smtClean="0"/>
              <a:t>    {</a:t>
            </a:r>
          </a:p>
          <a:p>
            <a:r>
              <a:rPr lang="nb-NO" sz="1100" b="1" dirty="0" smtClean="0"/>
              <a:t>        private string url = "http://localhost:59559/api/envios";</a:t>
            </a:r>
          </a:p>
          <a:p>
            <a:r>
              <a:rPr lang="es-ES" sz="1100" b="1" dirty="0" smtClean="0"/>
              <a:t>        // GET: </a:t>
            </a:r>
            <a:r>
              <a:rPr lang="es-ES" sz="1100" b="1" dirty="0" err="1" smtClean="0"/>
              <a:t>Ship</a:t>
            </a:r>
            <a:endParaRPr lang="es-ES" sz="1100" b="1" dirty="0" smtClean="0"/>
          </a:p>
          <a:p>
            <a:r>
              <a:rPr lang="es-ES" sz="1100" b="1" dirty="0" smtClean="0"/>
              <a:t>       </a:t>
            </a:r>
            <a:r>
              <a:rPr lang="es-ES" sz="1100" b="1" dirty="0" err="1" smtClean="0"/>
              <a:t>public</a:t>
            </a:r>
            <a:r>
              <a:rPr lang="es-ES" sz="1100" b="1" dirty="0" smtClean="0"/>
              <a:t> </a:t>
            </a:r>
            <a:r>
              <a:rPr lang="es-ES" sz="1100" b="1" dirty="0" err="1" smtClean="0"/>
              <a:t>ActionResult</a:t>
            </a:r>
            <a:r>
              <a:rPr lang="es-ES" sz="1100" b="1" dirty="0" smtClean="0"/>
              <a:t> </a:t>
            </a:r>
            <a:r>
              <a:rPr lang="es-ES" sz="1100" b="1" dirty="0" err="1" smtClean="0"/>
              <a:t>Index</a:t>
            </a:r>
            <a:r>
              <a:rPr lang="es-ES" sz="1100" b="1" dirty="0" smtClean="0"/>
              <a:t>()</a:t>
            </a:r>
          </a:p>
          <a:p>
            <a:r>
              <a:rPr lang="es-ES" sz="1100" b="1" dirty="0" smtClean="0"/>
              <a:t>        {</a:t>
            </a:r>
          </a:p>
          <a:p>
            <a:r>
              <a:rPr lang="es-ES" sz="1100" b="1" dirty="0" smtClean="0"/>
              <a:t>            </a:t>
            </a:r>
            <a:r>
              <a:rPr lang="es-ES" sz="1100" b="1" dirty="0" err="1" smtClean="0"/>
              <a:t>List</a:t>
            </a:r>
            <a:r>
              <a:rPr lang="es-ES" sz="1100" b="1" dirty="0" smtClean="0"/>
              <a:t>&lt;</a:t>
            </a:r>
            <a:r>
              <a:rPr lang="es-ES" sz="1100" b="1" dirty="0" err="1" smtClean="0"/>
              <a:t>Shipper</a:t>
            </a:r>
            <a:r>
              <a:rPr lang="es-ES" sz="1100" b="1" dirty="0" smtClean="0"/>
              <a:t>&gt; </a:t>
            </a:r>
            <a:r>
              <a:rPr lang="es-ES" sz="1100" b="1" dirty="0" err="1" smtClean="0"/>
              <a:t>envios</a:t>
            </a:r>
            <a:r>
              <a:rPr lang="es-ES" sz="1100" b="1" dirty="0" smtClean="0"/>
              <a:t> = </a:t>
            </a:r>
            <a:r>
              <a:rPr lang="es-ES" sz="1100" b="1" dirty="0" err="1" smtClean="0"/>
              <a:t>null</a:t>
            </a:r>
            <a:r>
              <a:rPr lang="es-ES" sz="1100" b="1" dirty="0" smtClean="0"/>
              <a:t>;</a:t>
            </a:r>
          </a:p>
          <a:p>
            <a:r>
              <a:rPr lang="es-ES" sz="1100" b="1" dirty="0" smtClean="0"/>
              <a:t>            </a:t>
            </a:r>
            <a:r>
              <a:rPr lang="es-ES" sz="1100" b="1" dirty="0" err="1" smtClean="0"/>
              <a:t>using</a:t>
            </a:r>
            <a:r>
              <a:rPr lang="es-ES" sz="1100" b="1" dirty="0" smtClean="0"/>
              <a:t>(</a:t>
            </a:r>
            <a:r>
              <a:rPr lang="es-ES" sz="1100" b="1" dirty="0" err="1" smtClean="0"/>
              <a:t>var</a:t>
            </a:r>
            <a:r>
              <a:rPr lang="es-ES" sz="1100" b="1" dirty="0" smtClean="0"/>
              <a:t> </a:t>
            </a:r>
            <a:r>
              <a:rPr lang="es-ES" sz="1100" b="1" dirty="0" err="1" smtClean="0"/>
              <a:t>client</a:t>
            </a:r>
            <a:r>
              <a:rPr lang="es-ES" sz="1100" b="1" dirty="0" smtClean="0"/>
              <a:t> = new </a:t>
            </a:r>
            <a:r>
              <a:rPr lang="es-ES" sz="1100" b="1" dirty="0" err="1" smtClean="0"/>
              <a:t>HttpClient</a:t>
            </a:r>
            <a:r>
              <a:rPr lang="es-ES" sz="1100" b="1" dirty="0" smtClean="0"/>
              <a:t>())</a:t>
            </a:r>
          </a:p>
          <a:p>
            <a:r>
              <a:rPr lang="es-ES" sz="1100" b="1" dirty="0" smtClean="0"/>
              <a:t>            {</a:t>
            </a:r>
          </a:p>
          <a:p>
            <a:r>
              <a:rPr lang="es-ES" sz="1100" b="1" dirty="0" smtClean="0"/>
              <a:t>                </a:t>
            </a:r>
            <a:r>
              <a:rPr lang="es-ES" sz="1100" b="1" dirty="0" err="1" smtClean="0"/>
              <a:t>client.BaseAddress</a:t>
            </a:r>
            <a:r>
              <a:rPr lang="es-ES" sz="1100" b="1" dirty="0" smtClean="0"/>
              <a:t> = new Uri(</a:t>
            </a:r>
            <a:r>
              <a:rPr lang="es-ES" sz="1100" b="1" dirty="0" err="1" smtClean="0"/>
              <a:t>url</a:t>
            </a:r>
            <a:r>
              <a:rPr lang="es-ES" sz="1100" b="1" dirty="0" smtClean="0"/>
              <a:t>);</a:t>
            </a:r>
          </a:p>
          <a:p>
            <a:r>
              <a:rPr lang="es-ES" sz="1100" b="1" dirty="0" smtClean="0"/>
              <a:t>                </a:t>
            </a:r>
            <a:r>
              <a:rPr lang="es-ES" sz="1100" b="1" dirty="0" err="1" smtClean="0"/>
              <a:t>var</a:t>
            </a:r>
            <a:r>
              <a:rPr lang="es-ES" sz="1100" b="1" dirty="0" smtClean="0"/>
              <a:t> </a:t>
            </a:r>
            <a:r>
              <a:rPr lang="es-ES" sz="1100" b="1" dirty="0" err="1" smtClean="0"/>
              <a:t>responseTask</a:t>
            </a:r>
            <a:r>
              <a:rPr lang="es-ES" sz="1100" b="1" dirty="0" smtClean="0"/>
              <a:t> = </a:t>
            </a:r>
            <a:r>
              <a:rPr lang="es-ES" sz="1100" b="1" dirty="0" err="1" smtClean="0"/>
              <a:t>client.GetAsync</a:t>
            </a:r>
            <a:r>
              <a:rPr lang="es-ES" sz="1100" b="1" dirty="0" smtClean="0"/>
              <a:t>("</a:t>
            </a:r>
            <a:r>
              <a:rPr lang="es-ES" sz="1100" b="1" dirty="0" err="1" smtClean="0"/>
              <a:t>envios</a:t>
            </a:r>
            <a:r>
              <a:rPr lang="es-ES" sz="1100" b="1" dirty="0" smtClean="0"/>
              <a:t>");</a:t>
            </a:r>
          </a:p>
          <a:p>
            <a:r>
              <a:rPr lang="es-ES" sz="1100" b="1" dirty="0" smtClean="0"/>
              <a:t>                </a:t>
            </a:r>
            <a:r>
              <a:rPr lang="es-ES" sz="1100" b="1" dirty="0" err="1" smtClean="0"/>
              <a:t>responseTask.Wait</a:t>
            </a:r>
            <a:r>
              <a:rPr lang="es-ES" sz="1100" b="1" dirty="0" smtClean="0"/>
              <a:t>();</a:t>
            </a:r>
          </a:p>
          <a:p>
            <a:r>
              <a:rPr lang="es-ES" sz="1100" b="1" dirty="0" smtClean="0"/>
              <a:t>                </a:t>
            </a:r>
            <a:r>
              <a:rPr lang="es-ES" sz="1100" b="1" dirty="0" err="1" smtClean="0"/>
              <a:t>var</a:t>
            </a:r>
            <a:r>
              <a:rPr lang="es-ES" sz="1100" b="1" dirty="0" smtClean="0"/>
              <a:t> </a:t>
            </a:r>
            <a:r>
              <a:rPr lang="es-ES" sz="1100" b="1" dirty="0" err="1" smtClean="0"/>
              <a:t>result</a:t>
            </a:r>
            <a:r>
              <a:rPr lang="es-ES" sz="1100" b="1" dirty="0" smtClean="0"/>
              <a:t> = </a:t>
            </a:r>
            <a:r>
              <a:rPr lang="es-ES" sz="1100" b="1" dirty="0" err="1" smtClean="0"/>
              <a:t>responseTask.Result</a:t>
            </a:r>
            <a:r>
              <a:rPr lang="es-ES" sz="1100" b="1" dirty="0" smtClean="0"/>
              <a:t>;</a:t>
            </a:r>
          </a:p>
          <a:p>
            <a:r>
              <a:rPr lang="es-ES" sz="1100" b="1" dirty="0" smtClean="0"/>
              <a:t>                </a:t>
            </a:r>
            <a:r>
              <a:rPr lang="es-ES" sz="1100" b="1" dirty="0" err="1" smtClean="0"/>
              <a:t>if</a:t>
            </a:r>
            <a:r>
              <a:rPr lang="es-ES" sz="1100" b="1" dirty="0" smtClean="0"/>
              <a:t>(</a:t>
            </a:r>
            <a:r>
              <a:rPr lang="es-ES" sz="1100" b="1" dirty="0" err="1" smtClean="0"/>
              <a:t>result.IsSuccessStatusCode</a:t>
            </a:r>
            <a:r>
              <a:rPr lang="es-ES" sz="1100" b="1" dirty="0" smtClean="0"/>
              <a:t>)</a:t>
            </a:r>
          </a:p>
          <a:p>
            <a:r>
              <a:rPr lang="es-ES" sz="1100" b="1" dirty="0" smtClean="0"/>
              <a:t>                {</a:t>
            </a:r>
          </a:p>
          <a:p>
            <a:r>
              <a:rPr lang="es-ES" sz="1100" b="1" dirty="0" smtClean="0"/>
              <a:t>                    </a:t>
            </a:r>
            <a:r>
              <a:rPr lang="es-ES" sz="1100" b="1" dirty="0" err="1" smtClean="0"/>
              <a:t>var</a:t>
            </a:r>
            <a:r>
              <a:rPr lang="es-ES" sz="1100" b="1" dirty="0" smtClean="0"/>
              <a:t> </a:t>
            </a:r>
            <a:r>
              <a:rPr lang="es-ES" sz="1100" b="1" dirty="0" err="1" smtClean="0"/>
              <a:t>readTask</a:t>
            </a:r>
            <a:r>
              <a:rPr lang="es-ES" sz="1100" b="1" dirty="0" smtClean="0"/>
              <a:t> = </a:t>
            </a:r>
            <a:r>
              <a:rPr lang="es-ES" sz="1100" b="1" dirty="0" err="1" smtClean="0"/>
              <a:t>result.Content.ReadAsAsync</a:t>
            </a:r>
            <a:r>
              <a:rPr lang="es-ES" sz="1100" b="1" dirty="0" smtClean="0"/>
              <a:t>&lt;</a:t>
            </a:r>
            <a:r>
              <a:rPr lang="es-ES" sz="1100" b="1" dirty="0" err="1" smtClean="0"/>
              <a:t>List</a:t>
            </a:r>
            <a:r>
              <a:rPr lang="es-ES" sz="1100" b="1" dirty="0" smtClean="0"/>
              <a:t>&lt;</a:t>
            </a:r>
            <a:r>
              <a:rPr lang="es-ES" sz="1100" b="1" dirty="0" err="1" smtClean="0"/>
              <a:t>Shipper</a:t>
            </a:r>
            <a:r>
              <a:rPr lang="es-ES" sz="1100" b="1" dirty="0" smtClean="0"/>
              <a:t>&gt;&gt;();</a:t>
            </a:r>
          </a:p>
          <a:p>
            <a:r>
              <a:rPr lang="es-ES" sz="1100" b="1" dirty="0" smtClean="0"/>
              <a:t>                    </a:t>
            </a:r>
            <a:r>
              <a:rPr lang="es-ES" sz="1100" b="1" dirty="0" err="1" smtClean="0"/>
              <a:t>readTask.Wait</a:t>
            </a:r>
            <a:r>
              <a:rPr lang="es-ES" sz="1100" b="1" dirty="0" smtClean="0"/>
              <a:t>();</a:t>
            </a:r>
          </a:p>
          <a:p>
            <a:r>
              <a:rPr lang="es-ES" sz="1100" b="1" dirty="0" smtClean="0"/>
              <a:t>                    </a:t>
            </a:r>
            <a:r>
              <a:rPr lang="es-ES" sz="1100" b="1" dirty="0" err="1" smtClean="0"/>
              <a:t>envios</a:t>
            </a:r>
            <a:r>
              <a:rPr lang="es-ES" sz="1100" b="1" dirty="0" smtClean="0"/>
              <a:t> = </a:t>
            </a:r>
            <a:r>
              <a:rPr lang="es-ES" sz="1100" b="1" dirty="0" err="1" smtClean="0"/>
              <a:t>readTask.Result</a:t>
            </a:r>
            <a:r>
              <a:rPr lang="es-ES" sz="1100" b="1" dirty="0" smtClean="0"/>
              <a:t>;</a:t>
            </a:r>
          </a:p>
          <a:p>
            <a:r>
              <a:rPr lang="es-ES" sz="1100" b="1" dirty="0" smtClean="0"/>
              <a:t>                }</a:t>
            </a:r>
          </a:p>
          <a:p>
            <a:r>
              <a:rPr lang="es-ES" sz="1100" b="1" dirty="0" smtClean="0"/>
              <a:t>                </a:t>
            </a:r>
            <a:r>
              <a:rPr lang="es-ES" sz="1100" b="1" dirty="0" err="1" smtClean="0"/>
              <a:t>else</a:t>
            </a:r>
            <a:endParaRPr lang="es-ES" sz="1100" b="1" dirty="0" smtClean="0"/>
          </a:p>
          <a:p>
            <a:r>
              <a:rPr lang="es-ES" sz="1100" b="1" dirty="0" smtClean="0"/>
              <a:t>                {</a:t>
            </a:r>
          </a:p>
          <a:p>
            <a:r>
              <a:rPr lang="es-ES" sz="1100" b="1" dirty="0" smtClean="0"/>
              <a:t>                   </a:t>
            </a:r>
            <a:r>
              <a:rPr lang="es-ES" sz="1100" b="1" dirty="0" err="1" smtClean="0"/>
              <a:t>ModelState.AddModelError</a:t>
            </a:r>
            <a:r>
              <a:rPr lang="es-ES" sz="1100" b="1" dirty="0" smtClean="0"/>
              <a:t>(</a:t>
            </a:r>
            <a:r>
              <a:rPr lang="es-ES" sz="1100" b="1" dirty="0" err="1" smtClean="0"/>
              <a:t>string.Empty,"Error</a:t>
            </a:r>
            <a:r>
              <a:rPr lang="es-ES" sz="1100" b="1" dirty="0" smtClean="0"/>
              <a:t> de server.");</a:t>
            </a:r>
          </a:p>
          <a:p>
            <a:r>
              <a:rPr lang="es-ES" sz="1100" b="1" dirty="0" smtClean="0"/>
              <a:t>                }</a:t>
            </a:r>
          </a:p>
          <a:p>
            <a:r>
              <a:rPr lang="es-ES" sz="1100" b="1" dirty="0" smtClean="0"/>
              <a:t>            }</a:t>
            </a:r>
          </a:p>
          <a:p>
            <a:r>
              <a:rPr lang="es-ES" sz="1100" b="1" dirty="0" smtClean="0"/>
              <a:t>            </a:t>
            </a:r>
            <a:r>
              <a:rPr lang="es-ES" sz="1100" b="1" dirty="0" err="1" smtClean="0"/>
              <a:t>return</a:t>
            </a:r>
            <a:r>
              <a:rPr lang="es-ES" sz="1100" b="1" dirty="0" smtClean="0"/>
              <a:t> View(</a:t>
            </a:r>
            <a:r>
              <a:rPr lang="es-ES" sz="1100" b="1" dirty="0" err="1" smtClean="0"/>
              <a:t>envios</a:t>
            </a:r>
            <a:r>
              <a:rPr lang="es-ES" sz="1100" b="1" dirty="0" smtClean="0"/>
              <a:t>);</a:t>
            </a:r>
          </a:p>
          <a:p>
            <a:endParaRPr lang="es-ES" sz="1100" b="1" dirty="0" smtClean="0"/>
          </a:p>
          <a:p>
            <a:r>
              <a:rPr lang="es-ES" sz="1100" b="1" dirty="0" smtClean="0"/>
              <a:t>        }</a:t>
            </a:r>
            <a:r>
              <a:rPr kumimoji="0" lang="es-ES" sz="11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endParaRPr kumimoji="0" lang="es-ES" sz="11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endParaRPr lang="es-ES" sz="1100" b="1" dirty="0" smtClean="0">
              <a:latin typeface="Segoe UI" pitchFamily="34" charset="0"/>
              <a:ea typeface="Segoe UI" pitchFamily="34" charset="0"/>
              <a:cs typeface="Segoe UI" pitchFamily="34" charset="0"/>
            </a:endParaRPr>
          </a:p>
          <a:p>
            <a:r>
              <a:rPr kumimoji="0" lang="es-ES" sz="11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Crear</a:t>
            </a:r>
            <a:r>
              <a:rPr kumimoji="0" lang="es-ES" sz="1100" b="1" i="0" u="none" strike="noStrike" kern="1200" cap="none" spc="0" normalizeH="0" noProof="0" dirty="0" smtClean="0">
                <a:ln>
                  <a:noFill/>
                </a:ln>
                <a:solidFill>
                  <a:schemeClr val="tx1"/>
                </a:solidFill>
                <a:effectLst/>
                <a:uLnTx/>
                <a:uFillTx/>
                <a:latin typeface="Segoe UI" pitchFamily="34" charset="0"/>
                <a:ea typeface="Segoe UI" pitchFamily="34" charset="0"/>
                <a:cs typeface="Segoe UI" pitchFamily="34" charset="0"/>
              </a:rPr>
              <a:t> Vista , según Modelo y agregar Link en _</a:t>
            </a:r>
            <a:r>
              <a:rPr kumimoji="0" lang="es-ES" sz="1100" b="1" i="0" u="none" strike="noStrike" kern="1200" cap="none" spc="0" normalizeH="0" noProof="0" dirty="0" err="1" smtClean="0">
                <a:ln>
                  <a:noFill/>
                </a:ln>
                <a:solidFill>
                  <a:schemeClr val="tx1"/>
                </a:solidFill>
                <a:effectLst/>
                <a:uLnTx/>
                <a:uFillTx/>
                <a:latin typeface="Segoe UI" pitchFamily="34" charset="0"/>
                <a:ea typeface="Segoe UI" pitchFamily="34" charset="0"/>
                <a:cs typeface="Segoe UI" pitchFamily="34" charset="0"/>
              </a:rPr>
              <a:t>Layout</a:t>
            </a:r>
            <a:endParaRPr kumimoji="0" lang="es-ES" sz="1100" b="1" i="0" u="none" strike="noStrike" kern="1200" cap="none" spc="0" normalizeH="0" noProof="0" dirty="0" smtClean="0">
              <a:ln>
                <a:noFill/>
              </a:ln>
              <a:solidFill>
                <a:schemeClr val="tx1"/>
              </a:solidFill>
              <a:effectLst/>
              <a:uLnTx/>
              <a:uFillTx/>
              <a:latin typeface="Segoe UI" pitchFamily="34" charset="0"/>
              <a:ea typeface="Segoe UI" pitchFamily="34" charset="0"/>
              <a:cs typeface="Segoe UI" pitchFamily="34" charset="0"/>
            </a:endParaRPr>
          </a:p>
          <a:p>
            <a:r>
              <a:rPr lang="es-ES" sz="1100" b="1" baseline="0" dirty="0" smtClean="0">
                <a:latin typeface="Segoe UI" pitchFamily="34" charset="0"/>
                <a:ea typeface="Segoe UI" pitchFamily="34" charset="0"/>
                <a:cs typeface="Segoe UI" pitchFamily="34" charset="0"/>
              </a:rPr>
              <a:t>Estilo Tabla </a:t>
            </a:r>
            <a:r>
              <a:rPr lang="es-ES" sz="1100" dirty="0" err="1" smtClean="0"/>
              <a:t>table</a:t>
            </a:r>
            <a:r>
              <a:rPr lang="es-ES" sz="1100" dirty="0" smtClean="0"/>
              <a:t> </a:t>
            </a:r>
            <a:r>
              <a:rPr lang="es-ES" sz="1100" dirty="0" err="1" smtClean="0"/>
              <a:t>table-bordered</a:t>
            </a:r>
            <a:endParaRPr kumimoji="0" lang="es-ES" sz="11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11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11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11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742950" marR="0" lvl="0" indent="-74295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AR" sz="11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4000" b="1" dirty="0" smtClean="0"/>
              <a:t>Laboratorio:</a:t>
            </a:r>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
        <p:nvSpPr>
          <p:cNvPr id="7" name="Content Placeholder 2"/>
          <p:cNvSpPr txBox="1">
            <a:spLocks/>
          </p:cNvSpPr>
          <p:nvPr/>
        </p:nvSpPr>
        <p:spPr>
          <a:xfrm>
            <a:off x="357158" y="1214422"/>
            <a:ext cx="8610600" cy="5143560"/>
          </a:xfrm>
          <a:prstGeom prst="rect">
            <a:avLst/>
          </a:prstGeom>
        </p:spPr>
        <p:txBody>
          <a:bodyPr/>
          <a:lstStyle/>
          <a:p>
            <a:r>
              <a:rPr lang="en-US" sz="2400" b="1" dirty="0" smtClean="0"/>
              <a:t>En el </a:t>
            </a:r>
            <a:r>
              <a:rPr lang="en-US" sz="2400" b="1" dirty="0" err="1" smtClean="0"/>
              <a:t>mismo</a:t>
            </a:r>
            <a:r>
              <a:rPr lang="en-US" sz="2400" b="1" dirty="0" smtClean="0"/>
              <a:t> </a:t>
            </a:r>
            <a:r>
              <a:rPr lang="en-US" sz="2400" b="1" dirty="0" err="1" smtClean="0"/>
              <a:t>proyecto</a:t>
            </a:r>
            <a:r>
              <a:rPr lang="en-US" sz="2400" b="1" dirty="0" smtClean="0"/>
              <a:t> </a:t>
            </a:r>
          </a:p>
          <a:p>
            <a:pPr marL="457200" indent="-457200"/>
            <a:endParaRPr lang="en-US" sz="2400" b="1" dirty="0" smtClean="0"/>
          </a:p>
          <a:p>
            <a:pPr marL="457200" indent="-457200"/>
            <a:endParaRPr lang="en-US" sz="2400" b="1" dirty="0" smtClean="0"/>
          </a:p>
          <a:p>
            <a:pPr marL="457200" indent="-457200"/>
            <a:r>
              <a:rPr lang="en-US" sz="2400" b="1" dirty="0" smtClean="0"/>
              <a:t>1. </a:t>
            </a:r>
            <a:r>
              <a:rPr lang="en-US" sz="2400" b="1" dirty="0" err="1" smtClean="0"/>
              <a:t>Agregar</a:t>
            </a:r>
            <a:r>
              <a:rPr lang="en-US" sz="2400" b="1" dirty="0" smtClean="0"/>
              <a:t> </a:t>
            </a:r>
            <a:r>
              <a:rPr lang="en-US" sz="2400" b="1" dirty="0" err="1" smtClean="0"/>
              <a:t>Tabla</a:t>
            </a:r>
            <a:r>
              <a:rPr lang="en-US" sz="2400" b="1" dirty="0" smtClean="0"/>
              <a:t> Products al </a:t>
            </a:r>
            <a:r>
              <a:rPr lang="en-US" sz="2400" b="1" dirty="0" err="1" smtClean="0"/>
              <a:t>modelo</a:t>
            </a:r>
            <a:endParaRPr lang="en-US" sz="2400" b="1" dirty="0" smtClean="0"/>
          </a:p>
          <a:p>
            <a:endParaRPr lang="en-US" sz="2400" b="1" dirty="0" smtClean="0"/>
          </a:p>
          <a:p>
            <a:pPr marL="457200" indent="-457200"/>
            <a:r>
              <a:rPr lang="en-US" sz="2400" b="1" dirty="0" smtClean="0"/>
              <a:t>2. </a:t>
            </a:r>
            <a:r>
              <a:rPr lang="en-US" sz="2400" b="1" dirty="0" err="1" smtClean="0"/>
              <a:t>Mostrar</a:t>
            </a:r>
            <a:r>
              <a:rPr lang="en-US" sz="2400" b="1" dirty="0" smtClean="0"/>
              <a:t> en </a:t>
            </a:r>
            <a:r>
              <a:rPr lang="en-US" sz="2400" b="1" dirty="0" err="1" smtClean="0"/>
              <a:t>formato</a:t>
            </a:r>
            <a:r>
              <a:rPr lang="en-US" sz="2400" b="1" dirty="0" smtClean="0"/>
              <a:t> JSON  via Http , la </a:t>
            </a:r>
            <a:r>
              <a:rPr lang="en-US" sz="2400" b="1" dirty="0" err="1" smtClean="0"/>
              <a:t>lista</a:t>
            </a:r>
            <a:r>
              <a:rPr lang="en-US" sz="2400" b="1" dirty="0" smtClean="0"/>
              <a:t> de </a:t>
            </a:r>
            <a:r>
              <a:rPr lang="en-US" sz="2400" b="1" dirty="0" err="1" smtClean="0"/>
              <a:t>productos</a:t>
            </a:r>
            <a:r>
              <a:rPr lang="en-US" sz="2400" b="1" dirty="0" smtClean="0"/>
              <a:t>.</a:t>
            </a:r>
          </a:p>
          <a:p>
            <a:pPr lvl="0"/>
            <a:endParaRPr lang="en-US" sz="2400" b="1" dirty="0" smtClean="0"/>
          </a:p>
          <a:p>
            <a:pPr lvl="0"/>
            <a:r>
              <a:rPr lang="en-US" sz="2400" b="1" dirty="0" smtClean="0"/>
              <a:t>3. </a:t>
            </a:r>
            <a:r>
              <a:rPr lang="en-US" sz="2400" b="1" dirty="0" err="1" smtClean="0"/>
              <a:t>Mostrar</a:t>
            </a:r>
            <a:r>
              <a:rPr lang="en-US" sz="2400" b="1" dirty="0" smtClean="0"/>
              <a:t> el </a:t>
            </a:r>
            <a:r>
              <a:rPr lang="en-US" sz="2400" b="1" dirty="0" err="1" smtClean="0"/>
              <a:t>producto</a:t>
            </a:r>
            <a:r>
              <a:rPr lang="en-US" sz="2400" b="1" dirty="0" smtClean="0"/>
              <a:t> 5 a </a:t>
            </a:r>
            <a:r>
              <a:rPr lang="en-US" sz="2400" b="1" dirty="0" err="1" smtClean="0"/>
              <a:t>traves</a:t>
            </a:r>
            <a:r>
              <a:rPr lang="en-US" sz="2400" b="1" dirty="0" smtClean="0"/>
              <a:t> de Http (JSON)</a:t>
            </a:r>
            <a:endParaRPr lang="es-ES" sz="2400" b="1" dirty="0" smtClean="0"/>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742950" marR="0" lvl="0" indent="-74295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AR"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4000" b="1" dirty="0" smtClean="0"/>
              <a:t>Agregar Tabla </a:t>
            </a:r>
            <a:r>
              <a:rPr lang="es-ES" sz="4000" b="1" dirty="0" err="1" smtClean="0"/>
              <a:t>Products</a:t>
            </a:r>
            <a:endParaRPr lang="es-ES" sz="4000" b="1" dirty="0" smtClean="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
        <p:nvSpPr>
          <p:cNvPr id="7" name="Content Placeholder 2"/>
          <p:cNvSpPr txBox="1">
            <a:spLocks/>
          </p:cNvSpPr>
          <p:nvPr/>
        </p:nvSpPr>
        <p:spPr>
          <a:xfrm>
            <a:off x="357158" y="1214422"/>
            <a:ext cx="8610600" cy="5143560"/>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742950" marR="0" lvl="0" indent="-74295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AR"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1285852" y="1285860"/>
            <a:ext cx="6248400" cy="4953000"/>
          </a:xfrm>
          <a:prstGeom prst="rect">
            <a:avLst/>
          </a:prstGeom>
          <a:noFill/>
          <a:ln w="9525">
            <a:noFill/>
            <a:miter lim="800000"/>
            <a:headEnd/>
            <a:tailEnd/>
          </a:ln>
          <a:effectLst/>
        </p:spPr>
      </p:pic>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4000" b="1" dirty="0" smtClean="0"/>
              <a:t>Laboratorio:</a:t>
            </a:r>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
        <p:nvSpPr>
          <p:cNvPr id="7" name="Content Placeholder 2"/>
          <p:cNvSpPr txBox="1">
            <a:spLocks/>
          </p:cNvSpPr>
          <p:nvPr/>
        </p:nvSpPr>
        <p:spPr>
          <a:xfrm>
            <a:off x="357158" y="1214422"/>
            <a:ext cx="8610600" cy="5143560"/>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742950" marR="0" lvl="0" indent="-74295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AR"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1643042" y="1142984"/>
            <a:ext cx="5800725" cy="5210175"/>
          </a:xfrm>
          <a:prstGeom prst="rect">
            <a:avLst/>
          </a:prstGeom>
          <a:noFill/>
          <a:ln w="9525">
            <a:noFill/>
            <a:miter lim="800000"/>
            <a:headEnd/>
            <a:tailEnd/>
          </a:ln>
          <a:effectLst/>
        </p:spPr>
      </p:pic>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n-US" b="1" dirty="0" smtClean="0"/>
              <a:t>Nuevo </a:t>
            </a:r>
            <a:r>
              <a:rPr lang="en-US" b="1" dirty="0" err="1" smtClean="0"/>
              <a:t>Controlador</a:t>
            </a:r>
            <a:r>
              <a:rPr lang="en-US" b="1" dirty="0" smtClean="0"/>
              <a:t>: </a:t>
            </a:r>
            <a:r>
              <a:rPr lang="en-US" b="1" dirty="0" err="1" smtClean="0"/>
              <a:t>ProductsController</a:t>
            </a:r>
            <a:endParaRPr lang="es-ES" b="1" dirty="0" smtClean="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
        <p:nvSpPr>
          <p:cNvPr id="7" name="Content Placeholder 2"/>
          <p:cNvSpPr txBox="1">
            <a:spLocks/>
          </p:cNvSpPr>
          <p:nvPr/>
        </p:nvSpPr>
        <p:spPr>
          <a:xfrm>
            <a:off x="357158" y="1214422"/>
            <a:ext cx="8610600" cy="5143560"/>
          </a:xfrm>
          <a:prstGeom prst="rect">
            <a:avLst/>
          </a:prstGeom>
        </p:spPr>
        <p:txBody>
          <a:bodyPr/>
          <a:lstStyle/>
          <a:p>
            <a:r>
              <a:rPr lang="es-ES" sz="1400" dirty="0" err="1" smtClean="0"/>
              <a:t>public</a:t>
            </a:r>
            <a:r>
              <a:rPr lang="es-ES" sz="1400" dirty="0" smtClean="0"/>
              <a:t> </a:t>
            </a:r>
            <a:r>
              <a:rPr lang="es-ES" sz="1400" dirty="0" err="1" smtClean="0"/>
              <a:t>class</a:t>
            </a:r>
            <a:r>
              <a:rPr lang="es-ES" sz="1400" dirty="0" smtClean="0"/>
              <a:t> </a:t>
            </a:r>
            <a:r>
              <a:rPr lang="es-ES" sz="1400" dirty="0" err="1" smtClean="0"/>
              <a:t>ProductsController</a:t>
            </a:r>
            <a:r>
              <a:rPr lang="es-ES" sz="1400" dirty="0" smtClean="0"/>
              <a:t> : </a:t>
            </a:r>
            <a:r>
              <a:rPr lang="es-ES" sz="1400" dirty="0" err="1" smtClean="0"/>
              <a:t>ApiController</a:t>
            </a:r>
            <a:endParaRPr lang="es-ES" sz="1400" dirty="0" smtClean="0"/>
          </a:p>
          <a:p>
            <a:r>
              <a:rPr lang="es-ES" sz="1400" dirty="0" smtClean="0"/>
              <a:t>    {</a:t>
            </a:r>
          </a:p>
          <a:p>
            <a:r>
              <a:rPr lang="es-ES" sz="1400" dirty="0" smtClean="0"/>
              <a:t>        </a:t>
            </a:r>
            <a:r>
              <a:rPr lang="es-ES" sz="1400" dirty="0" err="1" smtClean="0"/>
              <a:t>Models.NorthwindEntities</a:t>
            </a:r>
            <a:r>
              <a:rPr lang="es-ES" sz="1400" dirty="0" smtClean="0"/>
              <a:t> </a:t>
            </a:r>
            <a:r>
              <a:rPr lang="es-ES" sz="1400" dirty="0" err="1" smtClean="0"/>
              <a:t>db</a:t>
            </a:r>
            <a:r>
              <a:rPr lang="es-ES" sz="1400" dirty="0" smtClean="0"/>
              <a:t> = new </a:t>
            </a:r>
            <a:r>
              <a:rPr lang="es-ES" sz="1400" dirty="0" err="1" smtClean="0"/>
              <a:t>Models.NorthwindEntities</a:t>
            </a:r>
            <a:r>
              <a:rPr lang="es-ES" sz="1400" dirty="0" smtClean="0"/>
              <a:t>();</a:t>
            </a:r>
          </a:p>
          <a:p>
            <a:r>
              <a:rPr lang="es-ES" sz="1400" dirty="0" smtClean="0"/>
              <a:t>        [</a:t>
            </a:r>
            <a:r>
              <a:rPr lang="es-ES" sz="1400" dirty="0" err="1" smtClean="0"/>
              <a:t>AcceptVerbs</a:t>
            </a:r>
            <a:r>
              <a:rPr lang="es-ES" sz="1400" dirty="0" smtClean="0"/>
              <a:t>("GET","POST")]</a:t>
            </a:r>
          </a:p>
          <a:p>
            <a:r>
              <a:rPr lang="es-ES" sz="1400" dirty="0" smtClean="0"/>
              <a:t>        [</a:t>
            </a:r>
            <a:r>
              <a:rPr lang="es-ES" sz="1400" dirty="0" err="1" smtClean="0"/>
              <a:t>HttpGet</a:t>
            </a:r>
            <a:r>
              <a:rPr lang="es-ES" sz="1400" dirty="0" smtClean="0"/>
              <a:t>]</a:t>
            </a:r>
          </a:p>
          <a:p>
            <a:r>
              <a:rPr lang="es-ES" sz="1400" dirty="0" smtClean="0"/>
              <a:t>        </a:t>
            </a:r>
            <a:r>
              <a:rPr lang="es-ES" sz="1400" dirty="0" err="1" smtClean="0"/>
              <a:t>public</a:t>
            </a:r>
            <a:r>
              <a:rPr lang="es-ES" sz="1400" dirty="0" smtClean="0"/>
              <a:t> </a:t>
            </a:r>
            <a:r>
              <a:rPr lang="es-ES" sz="1400" dirty="0" err="1" smtClean="0"/>
              <a:t>List</a:t>
            </a:r>
            <a:r>
              <a:rPr lang="es-ES" sz="1400" dirty="0" smtClean="0"/>
              <a:t>&lt;</a:t>
            </a:r>
            <a:r>
              <a:rPr lang="es-ES" sz="1400" dirty="0" err="1" smtClean="0"/>
              <a:t>Models.Product</a:t>
            </a:r>
            <a:r>
              <a:rPr lang="es-ES" sz="1400" dirty="0" smtClean="0"/>
              <a:t>&gt; </a:t>
            </a:r>
            <a:r>
              <a:rPr lang="es-ES" sz="1400" dirty="0" err="1" smtClean="0"/>
              <a:t>TraerTodos</a:t>
            </a:r>
            <a:r>
              <a:rPr lang="es-ES" sz="1400" dirty="0" smtClean="0"/>
              <a:t>()</a:t>
            </a:r>
          </a:p>
          <a:p>
            <a:r>
              <a:rPr lang="es-ES" sz="1400" dirty="0" smtClean="0"/>
              <a:t>        {</a:t>
            </a:r>
          </a:p>
          <a:p>
            <a:r>
              <a:rPr lang="es-ES" sz="1400" dirty="0" smtClean="0"/>
              <a:t>            </a:t>
            </a:r>
            <a:r>
              <a:rPr lang="es-ES" sz="1400" dirty="0" err="1" smtClean="0"/>
              <a:t>return</a:t>
            </a:r>
            <a:r>
              <a:rPr lang="es-ES" sz="1400" dirty="0" smtClean="0"/>
              <a:t> </a:t>
            </a:r>
            <a:r>
              <a:rPr lang="es-ES" sz="1400" dirty="0" err="1" smtClean="0"/>
              <a:t>db.Products.ToList</a:t>
            </a:r>
            <a:r>
              <a:rPr lang="es-ES" sz="1400" dirty="0" smtClean="0"/>
              <a:t>();</a:t>
            </a:r>
          </a:p>
          <a:p>
            <a:r>
              <a:rPr lang="es-ES" sz="1400" dirty="0" smtClean="0"/>
              <a:t>        }</a:t>
            </a:r>
          </a:p>
          <a:p>
            <a:r>
              <a:rPr lang="es-ES" sz="1400" dirty="0" smtClean="0"/>
              <a:t>        </a:t>
            </a:r>
            <a:r>
              <a:rPr lang="es-ES" sz="1400" dirty="0" err="1" smtClean="0"/>
              <a:t>public</a:t>
            </a:r>
            <a:r>
              <a:rPr lang="es-ES" sz="1400" dirty="0" smtClean="0"/>
              <a:t> </a:t>
            </a:r>
            <a:r>
              <a:rPr lang="es-ES" sz="1400" dirty="0" err="1" smtClean="0"/>
              <a:t>Models.Product</a:t>
            </a:r>
            <a:r>
              <a:rPr lang="es-ES" sz="1400" dirty="0" smtClean="0"/>
              <a:t> </a:t>
            </a:r>
            <a:r>
              <a:rPr lang="es-ES" sz="1400" dirty="0" err="1" smtClean="0"/>
              <a:t>GetByID</a:t>
            </a:r>
            <a:r>
              <a:rPr lang="es-ES" sz="1400" dirty="0" smtClean="0"/>
              <a:t>(</a:t>
            </a:r>
            <a:r>
              <a:rPr lang="es-ES" sz="1400" dirty="0" err="1" smtClean="0"/>
              <a:t>int</a:t>
            </a:r>
            <a:r>
              <a:rPr lang="es-ES" sz="1400" dirty="0" smtClean="0"/>
              <a:t>? id)</a:t>
            </a:r>
          </a:p>
          <a:p>
            <a:r>
              <a:rPr lang="es-ES" sz="1400" dirty="0" smtClean="0"/>
              <a:t>        {</a:t>
            </a:r>
          </a:p>
          <a:p>
            <a:r>
              <a:rPr lang="es-ES" sz="1400" dirty="0" smtClean="0"/>
              <a:t>            </a:t>
            </a:r>
            <a:r>
              <a:rPr lang="es-ES" sz="1400" dirty="0" err="1" smtClean="0"/>
              <a:t>var</a:t>
            </a:r>
            <a:r>
              <a:rPr lang="es-ES" sz="1400" dirty="0" smtClean="0"/>
              <a:t> articulo = </a:t>
            </a:r>
            <a:r>
              <a:rPr lang="es-ES" sz="1400" dirty="0" err="1" smtClean="0"/>
              <a:t>db.Products.Find</a:t>
            </a:r>
            <a:r>
              <a:rPr lang="es-ES" sz="1400" dirty="0" smtClean="0"/>
              <a:t>(id);</a:t>
            </a:r>
          </a:p>
          <a:p>
            <a:r>
              <a:rPr lang="es-ES" sz="1400" dirty="0" smtClean="0"/>
              <a:t>            </a:t>
            </a:r>
            <a:r>
              <a:rPr lang="es-ES" sz="1400" dirty="0" err="1" smtClean="0"/>
              <a:t>if</a:t>
            </a:r>
            <a:r>
              <a:rPr lang="es-ES" sz="1400" dirty="0" smtClean="0"/>
              <a:t>(articulo == </a:t>
            </a:r>
            <a:r>
              <a:rPr lang="es-ES" sz="1400" dirty="0" err="1" smtClean="0"/>
              <a:t>null</a:t>
            </a:r>
            <a:r>
              <a:rPr lang="es-ES" sz="1400" dirty="0" smtClean="0"/>
              <a:t>)</a:t>
            </a:r>
          </a:p>
          <a:p>
            <a:r>
              <a:rPr lang="es-ES" sz="1400" dirty="0" smtClean="0"/>
              <a:t>            {</a:t>
            </a:r>
          </a:p>
          <a:p>
            <a:r>
              <a:rPr lang="es-ES" sz="1400" dirty="0" smtClean="0"/>
              <a:t>                </a:t>
            </a:r>
            <a:r>
              <a:rPr lang="es-ES" sz="1400" dirty="0" err="1" smtClean="0"/>
              <a:t>Models.Product</a:t>
            </a:r>
            <a:r>
              <a:rPr lang="es-ES" sz="1400" dirty="0" smtClean="0"/>
              <a:t> p = new </a:t>
            </a:r>
            <a:r>
              <a:rPr lang="es-ES" sz="1400" dirty="0" err="1" smtClean="0"/>
              <a:t>Models.Product</a:t>
            </a:r>
            <a:endParaRPr lang="es-ES" sz="1400" dirty="0" smtClean="0"/>
          </a:p>
          <a:p>
            <a:r>
              <a:rPr lang="es-ES" sz="1400" dirty="0" smtClean="0"/>
              <a:t>                {</a:t>
            </a:r>
          </a:p>
          <a:p>
            <a:r>
              <a:rPr lang="es-ES" sz="1400" dirty="0" smtClean="0"/>
              <a:t>                    </a:t>
            </a:r>
            <a:r>
              <a:rPr lang="es-ES" sz="1400" dirty="0" err="1" smtClean="0"/>
              <a:t>ProductName</a:t>
            </a:r>
            <a:r>
              <a:rPr lang="es-ES" sz="1400" dirty="0" smtClean="0"/>
              <a:t> = "No encontrado"</a:t>
            </a:r>
          </a:p>
          <a:p>
            <a:r>
              <a:rPr lang="es-ES" sz="1400" dirty="0" smtClean="0"/>
              <a:t>                };</a:t>
            </a:r>
          </a:p>
          <a:p>
            <a:r>
              <a:rPr lang="es-ES" sz="1400" dirty="0" smtClean="0"/>
              <a:t>                articulo = p;</a:t>
            </a:r>
          </a:p>
          <a:p>
            <a:r>
              <a:rPr lang="es-ES" sz="1400" dirty="0" smtClean="0"/>
              <a:t>            }</a:t>
            </a:r>
          </a:p>
          <a:p>
            <a:r>
              <a:rPr lang="es-ES" sz="1400" dirty="0" smtClean="0"/>
              <a:t>            </a:t>
            </a:r>
            <a:r>
              <a:rPr lang="es-ES" sz="1400" dirty="0" err="1" smtClean="0"/>
              <a:t>return</a:t>
            </a:r>
            <a:r>
              <a:rPr lang="es-ES" sz="1400" dirty="0" smtClean="0"/>
              <a:t> articulo;</a:t>
            </a:r>
          </a:p>
          <a:p>
            <a:r>
              <a:rPr lang="es-ES" sz="1400" dirty="0" smtClean="0"/>
              <a:t>        }</a:t>
            </a:r>
          </a:p>
          <a:p>
            <a:endParaRPr lang="es-ES" sz="1400" dirty="0" smtClean="0"/>
          </a:p>
          <a:p>
            <a:r>
              <a:rPr lang="es-ES" sz="1400" dirty="0" smtClean="0"/>
              <a:t>    }</a:t>
            </a:r>
            <a:r>
              <a:rPr kumimoji="0" lang="es-ES" sz="1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1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1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1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742950" marR="0" lvl="0" indent="-74295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AR" sz="1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n-US" b="1" dirty="0" smtClean="0"/>
              <a:t>Nuevo </a:t>
            </a:r>
            <a:r>
              <a:rPr lang="en-US" b="1" dirty="0" err="1" smtClean="0"/>
              <a:t>Controlador</a:t>
            </a:r>
            <a:r>
              <a:rPr lang="en-US" b="1" dirty="0" smtClean="0"/>
              <a:t>: </a:t>
            </a:r>
            <a:r>
              <a:rPr lang="en-US" b="1" dirty="0" err="1" smtClean="0"/>
              <a:t>ProductsController</a:t>
            </a:r>
            <a:endParaRPr lang="es-ES" b="1" dirty="0" smtClean="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
        <p:nvSpPr>
          <p:cNvPr id="7" name="Content Placeholder 2"/>
          <p:cNvSpPr txBox="1">
            <a:spLocks/>
          </p:cNvSpPr>
          <p:nvPr/>
        </p:nvSpPr>
        <p:spPr>
          <a:xfrm>
            <a:off x="357158" y="1214422"/>
            <a:ext cx="8610600" cy="5143560"/>
          </a:xfrm>
          <a:prstGeom prst="rect">
            <a:avLst/>
          </a:prstGeom>
        </p:spPr>
        <p:txBody>
          <a:bodyPr/>
          <a:lstStyle/>
          <a:p>
            <a:r>
              <a:rPr lang="es-ES" sz="1400" dirty="0" smtClean="0"/>
              <a:t>Ejecutar </a:t>
            </a:r>
          </a:p>
          <a:p>
            <a:endParaRPr kumimoji="0" lang="es-ES" sz="1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endParaRPr kumimoji="0" lang="es-ES" sz="1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1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1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1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742950" marR="0" lvl="0" indent="-74295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AR" sz="1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428596" y="1571612"/>
            <a:ext cx="5376871" cy="2357454"/>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785786" y="4714884"/>
            <a:ext cx="7972425" cy="1657350"/>
          </a:xfrm>
          <a:prstGeom prst="rect">
            <a:avLst/>
          </a:prstGeom>
          <a:noFill/>
          <a:ln w="9525">
            <a:noFill/>
            <a:miter lim="800000"/>
            <a:headEnd/>
            <a:tailEnd/>
          </a:ln>
          <a:effectLst/>
        </p:spPr>
      </p:pic>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n-US" b="1" dirty="0" smtClean="0"/>
              <a:t>¿</a:t>
            </a:r>
            <a:r>
              <a:rPr lang="en-US" b="1" dirty="0" err="1" smtClean="0"/>
              <a:t>Qué</a:t>
            </a:r>
            <a:r>
              <a:rPr lang="en-US" b="1" dirty="0" smtClean="0"/>
              <a:t> </a:t>
            </a:r>
            <a:r>
              <a:rPr lang="en-US" b="1" dirty="0" err="1" smtClean="0"/>
              <a:t>es</a:t>
            </a:r>
            <a:r>
              <a:rPr lang="en-US" b="1" dirty="0" smtClean="0"/>
              <a:t> el principio de </a:t>
            </a:r>
            <a:r>
              <a:rPr lang="en-US" b="1" dirty="0" err="1" smtClean="0"/>
              <a:t>idempotencia</a:t>
            </a:r>
            <a:r>
              <a:rPr lang="en-US" b="1" dirty="0" smtClean="0"/>
              <a:t>?</a:t>
            </a:r>
            <a:endParaRPr lang="es-ES" b="1" dirty="0" smtClean="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
        <p:nvSpPr>
          <p:cNvPr id="7" name="Content Placeholder 2"/>
          <p:cNvSpPr txBox="1">
            <a:spLocks/>
          </p:cNvSpPr>
          <p:nvPr/>
        </p:nvSpPr>
        <p:spPr>
          <a:xfrm>
            <a:off x="357158" y="1214422"/>
            <a:ext cx="8610600" cy="5143560"/>
          </a:xfrm>
          <a:prstGeom prst="rect">
            <a:avLst/>
          </a:prstGeom>
        </p:spPr>
        <p:txBody>
          <a:bodyPr/>
          <a:lstStyle/>
          <a:p>
            <a:pPr marL="457200" indent="-457200">
              <a:spcBef>
                <a:spcPct val="20000"/>
              </a:spcBef>
              <a:buClr>
                <a:srgbClr val="0070C0"/>
              </a:buClr>
            </a:pPr>
            <a:endParaRPr lang="es-ES" sz="2400" b="1" dirty="0" smtClean="0"/>
          </a:p>
          <a:p>
            <a:pPr marL="457200" indent="-457200">
              <a:spcBef>
                <a:spcPct val="20000"/>
              </a:spcBef>
              <a:buClr>
                <a:srgbClr val="0070C0"/>
              </a:buClr>
            </a:pPr>
            <a:r>
              <a:rPr lang="es-ES" sz="2400" b="1" dirty="0" smtClean="0"/>
              <a:t>El principio de </a:t>
            </a:r>
            <a:r>
              <a:rPr lang="es-ES" sz="2400" b="1" dirty="0" err="1" smtClean="0"/>
              <a:t>idempotencia</a:t>
            </a:r>
            <a:r>
              <a:rPr lang="es-ES" sz="2400" b="1" dirty="0" smtClean="0"/>
              <a:t> aplicado a REST (verbos </a:t>
            </a:r>
          </a:p>
          <a:p>
            <a:pPr marL="457200" indent="-457200">
              <a:spcBef>
                <a:spcPct val="20000"/>
              </a:spcBef>
              <a:buClr>
                <a:srgbClr val="0070C0"/>
              </a:buClr>
            </a:pPr>
            <a:r>
              <a:rPr lang="es-ES" sz="2400" b="1" dirty="0" smtClean="0"/>
              <a:t>HTTP) nos dice que, la ejecución repetida de una petición</a:t>
            </a:r>
          </a:p>
          <a:p>
            <a:pPr marL="457200" indent="-457200">
              <a:spcBef>
                <a:spcPct val="20000"/>
              </a:spcBef>
              <a:buClr>
                <a:srgbClr val="0070C0"/>
              </a:buClr>
            </a:pPr>
            <a:r>
              <a:rPr lang="es-ES" sz="2400" b="1" dirty="0" smtClean="0"/>
              <a:t>con los mismos parámetros sobre un mismo recurso </a:t>
            </a:r>
          </a:p>
          <a:p>
            <a:pPr marL="457200" indent="-457200">
              <a:spcBef>
                <a:spcPct val="20000"/>
              </a:spcBef>
              <a:buClr>
                <a:srgbClr val="0070C0"/>
              </a:buClr>
            </a:pPr>
            <a:r>
              <a:rPr lang="es-ES" sz="2400" b="1" dirty="0" smtClean="0"/>
              <a:t>tendrá el mismo efecto en el estado de nuestro recurso en</a:t>
            </a:r>
          </a:p>
          <a:p>
            <a:pPr marL="457200" indent="-457200">
              <a:spcBef>
                <a:spcPct val="20000"/>
              </a:spcBef>
              <a:buClr>
                <a:srgbClr val="0070C0"/>
              </a:buClr>
            </a:pPr>
            <a:r>
              <a:rPr lang="es-ES" sz="2400" b="1" dirty="0" smtClean="0"/>
              <a:t>el sistema si se ejecuta 1 o N veces. </a:t>
            </a:r>
          </a:p>
          <a:p>
            <a:pPr marL="457200" indent="-457200">
              <a:spcBef>
                <a:spcPct val="20000"/>
              </a:spcBef>
              <a:buClr>
                <a:srgbClr val="0070C0"/>
              </a:buClr>
            </a:pPr>
            <a:endParaRPr lang="es-ES" sz="2400" b="1" dirty="0" smtClean="0"/>
          </a:p>
          <a:p>
            <a:pPr marL="457200" indent="-457200">
              <a:spcBef>
                <a:spcPct val="20000"/>
              </a:spcBef>
              <a:buClr>
                <a:srgbClr val="0070C0"/>
              </a:buClr>
            </a:pPr>
            <a:r>
              <a:rPr lang="es-ES" sz="2400" b="1" dirty="0" smtClean="0"/>
              <a:t>Esta propiedad permite repetir con seguridad la misma </a:t>
            </a:r>
          </a:p>
          <a:p>
            <a:pPr marL="457200" indent="-457200">
              <a:spcBef>
                <a:spcPct val="20000"/>
              </a:spcBef>
              <a:buClr>
                <a:srgbClr val="0070C0"/>
              </a:buClr>
            </a:pPr>
            <a:r>
              <a:rPr lang="es-ES" sz="2400" b="1" dirty="0" smtClean="0"/>
              <a:t>acción, sabiendo que no se van a duplicar las ejecuciones.</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742950" marR="0" lvl="0" indent="-74295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AR"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n-US" b="1" dirty="0" err="1" smtClean="0"/>
              <a:t>Idempotencia</a:t>
            </a:r>
            <a:endParaRPr lang="es-ES" b="1" dirty="0" smtClean="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
        <p:nvSpPr>
          <p:cNvPr id="7" name="Content Placeholder 2"/>
          <p:cNvSpPr txBox="1">
            <a:spLocks/>
          </p:cNvSpPr>
          <p:nvPr/>
        </p:nvSpPr>
        <p:spPr>
          <a:xfrm>
            <a:off x="357158" y="1214422"/>
            <a:ext cx="8610600" cy="5143560"/>
          </a:xfrm>
          <a:prstGeom prst="rect">
            <a:avLst/>
          </a:prstGeom>
        </p:spPr>
        <p:txBody>
          <a:bodyPr/>
          <a:lstStyle/>
          <a:p>
            <a:pPr marL="457200" indent="-457200">
              <a:spcBef>
                <a:spcPct val="20000"/>
              </a:spcBef>
              <a:buClr>
                <a:srgbClr val="0070C0"/>
              </a:buClr>
            </a:pPr>
            <a:endParaRPr lang="es-ES" sz="3200" b="1" dirty="0" smtClean="0"/>
          </a:p>
          <a:p>
            <a:r>
              <a:rPr lang="es-ES" sz="3200" b="1" dirty="0" smtClean="0"/>
              <a:t>Si se produce un problema de </a:t>
            </a:r>
          </a:p>
          <a:p>
            <a:r>
              <a:rPr lang="es-ES" sz="3200" b="1" dirty="0" smtClean="0"/>
              <a:t>comunicación, y no </a:t>
            </a:r>
          </a:p>
          <a:p>
            <a:r>
              <a:rPr lang="es-ES" sz="3200" b="1" dirty="0" smtClean="0"/>
              <a:t>conocemos el resultado del último método ejecutado, un método </a:t>
            </a:r>
            <a:r>
              <a:rPr lang="es-ES" sz="3200" b="1" dirty="0" err="1" smtClean="0"/>
              <a:t>idempotente</a:t>
            </a:r>
            <a:r>
              <a:rPr lang="es-ES" sz="3200" b="1" dirty="0" smtClean="0"/>
              <a:t> nos permite recuperarnos de este problema, volviendo a enviar la petición, y no duplicando los recursos en el servidor.</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32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32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32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32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742950" marR="0" lvl="0" indent="-74295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AR" sz="32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b="1" dirty="0" smtClean="0"/>
              <a:t>Los métodos HTTP :</a:t>
            </a:r>
            <a:endParaRPr lang="es-ES" b="1" dirty="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
        <p:nvSpPr>
          <p:cNvPr id="7" name="Content Placeholder 2"/>
          <p:cNvSpPr txBox="1">
            <a:spLocks/>
          </p:cNvSpPr>
          <p:nvPr/>
        </p:nvSpPr>
        <p:spPr>
          <a:xfrm>
            <a:off x="357158" y="1214422"/>
            <a:ext cx="8610600" cy="5143560"/>
          </a:xfrm>
          <a:prstGeom prst="rect">
            <a:avLst/>
          </a:prstGeom>
        </p:spPr>
        <p:txBody>
          <a:bodyPr/>
          <a:lstStyle/>
          <a:p>
            <a:pPr lvl="0"/>
            <a:endParaRPr lang="es-ES" sz="2400" b="1" dirty="0" smtClean="0"/>
          </a:p>
          <a:p>
            <a:pPr lvl="0"/>
            <a:r>
              <a:rPr lang="es-ES" sz="2400" b="1" dirty="0" smtClean="0">
                <a:solidFill>
                  <a:srgbClr val="FF0000"/>
                </a:solidFill>
              </a:rPr>
              <a:t>GET</a:t>
            </a:r>
            <a:r>
              <a:rPr lang="es-ES" sz="2400" b="1" dirty="0" smtClean="0"/>
              <a:t>: Es </a:t>
            </a:r>
            <a:r>
              <a:rPr lang="es-ES" sz="2400" b="1" dirty="0" err="1" smtClean="0"/>
              <a:t>idempotente</a:t>
            </a:r>
            <a:r>
              <a:rPr lang="es-ES" sz="2400" b="1" dirty="0" smtClean="0"/>
              <a:t>. Lee el estado del recurso.</a:t>
            </a:r>
          </a:p>
          <a:p>
            <a:pPr lvl="0"/>
            <a:r>
              <a:rPr lang="es-ES" sz="2400" b="1" dirty="0" smtClean="0">
                <a:solidFill>
                  <a:srgbClr val="FF0000"/>
                </a:solidFill>
              </a:rPr>
              <a:t>HEAD</a:t>
            </a:r>
            <a:r>
              <a:rPr lang="es-ES" sz="2400" b="1" dirty="0" smtClean="0"/>
              <a:t>: Es </a:t>
            </a:r>
            <a:r>
              <a:rPr lang="es-ES" sz="2400" b="1" dirty="0" err="1" smtClean="0"/>
              <a:t>idempotente</a:t>
            </a:r>
            <a:r>
              <a:rPr lang="es-ES" sz="2400" b="1" dirty="0" smtClean="0"/>
              <a:t>. Lee el estado del recurso, pero solo devuelve las cabeceras.</a:t>
            </a:r>
          </a:p>
          <a:p>
            <a:pPr lvl="0"/>
            <a:r>
              <a:rPr lang="es-ES" sz="2400" b="1" dirty="0" smtClean="0">
                <a:solidFill>
                  <a:srgbClr val="FF0000"/>
                </a:solidFill>
              </a:rPr>
              <a:t>PUT</a:t>
            </a:r>
            <a:r>
              <a:rPr lang="es-ES" sz="2400" b="1" dirty="0" smtClean="0"/>
              <a:t>: Es </a:t>
            </a:r>
            <a:r>
              <a:rPr lang="es-ES" sz="2400" b="1" dirty="0" err="1" smtClean="0"/>
              <a:t>idempotente</a:t>
            </a:r>
            <a:r>
              <a:rPr lang="es-ES" sz="2400" b="1" dirty="0" smtClean="0"/>
              <a:t>. Actualiza o crea un recurso.</a:t>
            </a:r>
          </a:p>
          <a:p>
            <a:pPr lvl="0"/>
            <a:r>
              <a:rPr lang="es-ES" sz="2400" b="1" dirty="0" smtClean="0">
                <a:solidFill>
                  <a:srgbClr val="FF0000"/>
                </a:solidFill>
              </a:rPr>
              <a:t>DELETE</a:t>
            </a:r>
            <a:r>
              <a:rPr lang="es-ES" sz="2400" b="1" dirty="0" smtClean="0"/>
              <a:t>: Es </a:t>
            </a:r>
            <a:r>
              <a:rPr lang="es-ES" sz="2400" b="1" dirty="0" err="1" smtClean="0"/>
              <a:t>idempotente</a:t>
            </a:r>
            <a:r>
              <a:rPr lang="es-ES" sz="2400" b="1" dirty="0" smtClean="0"/>
              <a:t>. Eliminar un recurso.</a:t>
            </a:r>
          </a:p>
          <a:p>
            <a:pPr lvl="0"/>
            <a:r>
              <a:rPr lang="es-ES" sz="2400" b="1" dirty="0" smtClean="0">
                <a:solidFill>
                  <a:srgbClr val="FF0000"/>
                </a:solidFill>
              </a:rPr>
              <a:t>POST</a:t>
            </a:r>
            <a:r>
              <a:rPr lang="es-ES" sz="2400" b="1" dirty="0" smtClean="0"/>
              <a:t>: No es </a:t>
            </a:r>
            <a:r>
              <a:rPr lang="es-ES" sz="2400" b="1" dirty="0" err="1" smtClean="0"/>
              <a:t>idempotente</a:t>
            </a:r>
            <a:r>
              <a:rPr lang="es-ES" sz="2400" b="1" dirty="0" smtClean="0"/>
              <a:t>. Ejecuta una acción genérica no </a:t>
            </a:r>
            <a:r>
              <a:rPr lang="es-ES" sz="2400" b="1" dirty="0" err="1" smtClean="0"/>
              <a:t>idempotente</a:t>
            </a:r>
            <a:endParaRPr lang="es-ES" sz="2400" b="1" dirty="0" smtClean="0"/>
          </a:p>
          <a:p>
            <a:pPr lvl="0"/>
            <a:r>
              <a:rPr lang="es-ES" sz="2400" b="1" dirty="0" smtClean="0">
                <a:solidFill>
                  <a:srgbClr val="FF0000"/>
                </a:solidFill>
              </a:rPr>
              <a:t>OPTIONS</a:t>
            </a:r>
            <a:r>
              <a:rPr lang="es-ES" sz="2400" b="1" dirty="0" smtClean="0"/>
              <a:t>: Es </a:t>
            </a:r>
            <a:r>
              <a:rPr lang="es-ES" sz="2400" b="1" dirty="0" err="1" smtClean="0"/>
              <a:t>idempotente</a:t>
            </a:r>
            <a:r>
              <a:rPr lang="es-ES" sz="2400" b="1" dirty="0" smtClean="0"/>
              <a:t>. Nos dice que métodos tiene disponibles un recurso</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742950" marR="0" lvl="0" indent="-74295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AR"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lvl="0"/>
            <a:r>
              <a:rPr lang="en-US" sz="4800" b="1" dirty="0" smtClean="0"/>
              <a:t>¿</a:t>
            </a:r>
            <a:r>
              <a:rPr lang="en-US" sz="4800" b="1" dirty="0" err="1" smtClean="0"/>
              <a:t>Que</a:t>
            </a:r>
            <a:r>
              <a:rPr lang="en-US" sz="4800" b="1" dirty="0" smtClean="0"/>
              <a:t> </a:t>
            </a:r>
            <a:r>
              <a:rPr lang="en-US" sz="4800" b="1" dirty="0" err="1" smtClean="0"/>
              <a:t>es</a:t>
            </a:r>
            <a:r>
              <a:rPr lang="en-US" sz="4800" b="1" dirty="0" smtClean="0"/>
              <a:t> </a:t>
            </a:r>
            <a:r>
              <a:rPr lang="en-US" sz="4800" b="1" dirty="0" err="1" smtClean="0"/>
              <a:t>una</a:t>
            </a:r>
            <a:r>
              <a:rPr lang="en-US" sz="4800" b="1" dirty="0" smtClean="0"/>
              <a:t> API? </a:t>
            </a:r>
            <a:endParaRPr lang="es-ES" sz="4800" dirty="0"/>
          </a:p>
        </p:txBody>
      </p:sp>
      <p:sp>
        <p:nvSpPr>
          <p:cNvPr id="3" name="Content Placeholder 2"/>
          <p:cNvSpPr>
            <a:spLocks noGrp="1"/>
          </p:cNvSpPr>
          <p:nvPr>
            <p:ph type="body" sz="quarter" idx="13"/>
          </p:nvPr>
        </p:nvSpPr>
        <p:spPr>
          <a:xfrm>
            <a:off x="214282" y="1357298"/>
            <a:ext cx="8610600" cy="4724400"/>
          </a:xfrm>
          <a:prstGeom prst="rect">
            <a:avLst/>
          </a:prstGeom>
        </p:spPr>
        <p:txBody>
          <a:bodyPr/>
          <a:lstStyle/>
          <a:p>
            <a:pPr>
              <a:buNone/>
            </a:pPr>
            <a:r>
              <a:rPr lang="en-US" b="1" dirty="0" err="1" smtClean="0"/>
              <a:t>Una</a:t>
            </a:r>
            <a:r>
              <a:rPr lang="en-US" b="1" dirty="0" smtClean="0"/>
              <a:t> API </a:t>
            </a:r>
            <a:r>
              <a:rPr lang="en-US" b="1" dirty="0" err="1" smtClean="0"/>
              <a:t>es</a:t>
            </a:r>
            <a:r>
              <a:rPr lang="en-US" b="1" dirty="0" smtClean="0"/>
              <a:t> </a:t>
            </a:r>
            <a:r>
              <a:rPr lang="en-US" b="1" dirty="0" err="1" smtClean="0"/>
              <a:t>una</a:t>
            </a:r>
            <a:r>
              <a:rPr lang="en-US" b="1" dirty="0" smtClean="0"/>
              <a:t> </a:t>
            </a:r>
            <a:r>
              <a:rPr lang="en-US" b="1" dirty="0" err="1" smtClean="0"/>
              <a:t>interfaz</a:t>
            </a:r>
            <a:r>
              <a:rPr lang="en-US" b="1" dirty="0" smtClean="0"/>
              <a:t> de </a:t>
            </a:r>
            <a:r>
              <a:rPr lang="en-US" b="1" dirty="0" err="1" smtClean="0"/>
              <a:t>programacion</a:t>
            </a:r>
            <a:r>
              <a:rPr lang="en-US" b="1" dirty="0" smtClean="0"/>
              <a:t> de </a:t>
            </a:r>
          </a:p>
          <a:p>
            <a:pPr>
              <a:buNone/>
            </a:pPr>
            <a:r>
              <a:rPr lang="en-US" b="1" dirty="0" err="1" smtClean="0"/>
              <a:t>Aplicaciones</a:t>
            </a:r>
            <a:r>
              <a:rPr lang="en-US" b="1" dirty="0" smtClean="0"/>
              <a:t>.</a:t>
            </a:r>
          </a:p>
          <a:p>
            <a:pPr>
              <a:buNone/>
            </a:pPr>
            <a:endParaRPr lang="es-ES" b="1" dirty="0" smtClean="0"/>
          </a:p>
          <a:p>
            <a:pPr>
              <a:buNone/>
            </a:pPr>
            <a:r>
              <a:rPr lang="en-US" b="1" dirty="0" smtClean="0"/>
              <a:t>(del </a:t>
            </a:r>
            <a:r>
              <a:rPr lang="en-US" b="1" dirty="0" err="1" smtClean="0"/>
              <a:t>inglés</a:t>
            </a:r>
            <a:r>
              <a:rPr lang="en-US" b="1" dirty="0" smtClean="0"/>
              <a:t> API: </a:t>
            </a:r>
            <a:r>
              <a:rPr lang="en-US" b="1" dirty="0" smtClean="0">
                <a:solidFill>
                  <a:srgbClr val="FF0000"/>
                </a:solidFill>
              </a:rPr>
              <a:t>A</a:t>
            </a:r>
            <a:r>
              <a:rPr lang="en-US" b="1" dirty="0" smtClean="0"/>
              <a:t>pplication </a:t>
            </a:r>
            <a:r>
              <a:rPr lang="en-US" b="1" dirty="0" smtClean="0">
                <a:solidFill>
                  <a:srgbClr val="FF0000"/>
                </a:solidFill>
              </a:rPr>
              <a:t>P</a:t>
            </a:r>
            <a:r>
              <a:rPr lang="en-US" b="1" dirty="0" smtClean="0"/>
              <a:t>rogramming </a:t>
            </a:r>
          </a:p>
          <a:p>
            <a:pPr>
              <a:buNone/>
            </a:pPr>
            <a:r>
              <a:rPr lang="en-US" b="1" dirty="0" smtClean="0">
                <a:solidFill>
                  <a:srgbClr val="FF0000"/>
                </a:solidFill>
              </a:rPr>
              <a:t>I</a:t>
            </a:r>
            <a:r>
              <a:rPr lang="en-US" b="1" dirty="0" smtClean="0"/>
              <a:t>nterface). </a:t>
            </a:r>
            <a:endParaRPr lang="es-ES" b="1" dirty="0" smtClean="0"/>
          </a:p>
          <a:p>
            <a:pPr>
              <a:buNone/>
            </a:pPr>
            <a:endParaRPr lang="en-US" b="1" dirty="0" smtClean="0"/>
          </a:p>
          <a:p>
            <a:pPr>
              <a:buNone/>
            </a:pPr>
            <a:r>
              <a:rPr lang="en-US" b="1" dirty="0" smtClean="0"/>
              <a:t>Es un </a:t>
            </a:r>
            <a:r>
              <a:rPr lang="en-US" b="1" dirty="0" err="1" smtClean="0"/>
              <a:t>conjunto</a:t>
            </a:r>
            <a:r>
              <a:rPr lang="en-US" b="1" dirty="0" smtClean="0"/>
              <a:t> de </a:t>
            </a:r>
            <a:r>
              <a:rPr lang="en-US" b="1" dirty="0" err="1" smtClean="0"/>
              <a:t>rutinas</a:t>
            </a:r>
            <a:r>
              <a:rPr lang="en-US" b="1" dirty="0" smtClean="0"/>
              <a:t> </a:t>
            </a:r>
            <a:r>
              <a:rPr lang="en-US" b="1" dirty="0" err="1" smtClean="0"/>
              <a:t>que</a:t>
            </a:r>
            <a:r>
              <a:rPr lang="en-US" b="1" dirty="0" smtClean="0"/>
              <a:t> </a:t>
            </a:r>
            <a:r>
              <a:rPr lang="en-US" b="1" dirty="0" err="1" smtClean="0"/>
              <a:t>provee</a:t>
            </a:r>
            <a:r>
              <a:rPr lang="en-US" b="1" dirty="0" smtClean="0"/>
              <a:t> </a:t>
            </a:r>
            <a:r>
              <a:rPr lang="en-US" b="1" dirty="0" err="1" smtClean="0"/>
              <a:t>acceso</a:t>
            </a:r>
            <a:r>
              <a:rPr lang="en-US" b="1" dirty="0" smtClean="0"/>
              <a:t> a </a:t>
            </a:r>
          </a:p>
          <a:p>
            <a:pPr>
              <a:buNone/>
            </a:pPr>
            <a:r>
              <a:rPr lang="en-US" b="1" dirty="0" err="1" smtClean="0"/>
              <a:t>funciones</a:t>
            </a:r>
            <a:r>
              <a:rPr lang="en-US" b="1" dirty="0" smtClean="0"/>
              <a:t> de un </a:t>
            </a:r>
            <a:r>
              <a:rPr lang="en-US" b="1" dirty="0" err="1" smtClean="0"/>
              <a:t>determinado</a:t>
            </a:r>
            <a:r>
              <a:rPr lang="en-US" b="1" dirty="0" smtClean="0"/>
              <a:t> software.</a:t>
            </a:r>
            <a:endParaRPr lang="es-ES" b="1" dirty="0" smtClean="0"/>
          </a:p>
          <a:p>
            <a:pPr marL="742950" indent="-742950">
              <a:buNone/>
            </a:pPr>
            <a:endParaRPr lang="es-AR" b="1" dirty="0" smtClean="0"/>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n-US" b="1" dirty="0" err="1" smtClean="0"/>
              <a:t>Metodos</a:t>
            </a:r>
            <a:r>
              <a:rPr lang="en-US" b="1" dirty="0" smtClean="0"/>
              <a:t> Safe:</a:t>
            </a:r>
            <a:endParaRPr lang="es-ES" dirty="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
        <p:nvSpPr>
          <p:cNvPr id="7" name="Content Placeholder 2"/>
          <p:cNvSpPr txBox="1">
            <a:spLocks/>
          </p:cNvSpPr>
          <p:nvPr/>
        </p:nvSpPr>
        <p:spPr>
          <a:xfrm>
            <a:off x="357158" y="1214422"/>
            <a:ext cx="8610600" cy="5143560"/>
          </a:xfrm>
          <a:prstGeom prst="rect">
            <a:avLst/>
          </a:prstGeom>
        </p:spPr>
        <p:txBody>
          <a:bodyPr/>
          <a:lstStyle/>
          <a:p>
            <a:endParaRPr lang="es-ES" sz="2400" b="1" dirty="0" smtClean="0"/>
          </a:p>
          <a:p>
            <a:r>
              <a:rPr lang="es-ES" sz="2400" b="1" dirty="0" smtClean="0"/>
              <a:t>Un método HTTP es </a:t>
            </a:r>
            <a:r>
              <a:rPr lang="es-ES" sz="2400" b="1" dirty="0" err="1" smtClean="0"/>
              <a:t>safe</a:t>
            </a:r>
            <a:r>
              <a:rPr lang="es-ES" sz="2400" b="1" dirty="0" smtClean="0"/>
              <a:t> (seguro) si no altera el estado del servidor. En otras palabras, un método es </a:t>
            </a:r>
            <a:r>
              <a:rPr lang="es-ES" sz="2400" b="1" dirty="0" err="1" smtClean="0"/>
              <a:t>safe</a:t>
            </a:r>
            <a:r>
              <a:rPr lang="es-ES" sz="2400" b="1" dirty="0" smtClean="0"/>
              <a:t> si conduce a una operación de solo lectura. Varios métodos HTTP comunes son seguros: </a:t>
            </a:r>
            <a:r>
              <a:rPr lang="es-ES" sz="2400" b="1" dirty="0" smtClean="0">
                <a:hlinkClick r:id="rId3" tooltip="El método HTTP GET solicita una representación del recurso especificado.  Las solicitudes que usan GET solo deben recuperar datos."/>
              </a:rPr>
              <a:t>GET</a:t>
            </a:r>
            <a:r>
              <a:rPr lang="es-ES" sz="2400" b="1" dirty="0" smtClean="0"/>
              <a:t>, </a:t>
            </a:r>
            <a:r>
              <a:rPr lang="es-ES" sz="2400" b="1" dirty="0" smtClean="0">
                <a:hlinkClick r:id="rId4" tooltip="El método HTTP HEAD solicita los encabezados que se devuelven si el recurso especificado se solicita con un método HTTP GET.  Dicha solicitud se puede hacer antes de decidir descargar un recurso grande para ahorrar ancho de banda, por ejemplo."/>
              </a:rPr>
              <a:t>HEAD</a:t>
            </a:r>
            <a:r>
              <a:rPr lang="es-ES" sz="2400" b="1" dirty="0" smtClean="0"/>
              <a:t> u </a:t>
            </a:r>
            <a:r>
              <a:rPr lang="es-ES" sz="2400" b="1" dirty="0" smtClean="0">
                <a:hlinkClick r:id="rId5" tooltip="El método HTTP OPTIONS se usa para describir las opciones de comunicación para el recurso de destino.  El cliente puede especificar una URL para el método OPTIONS, o un asterisco (*) para referirse a todo el servidor."/>
              </a:rPr>
              <a:t>OPTIONS</a:t>
            </a:r>
            <a:r>
              <a:rPr lang="es-ES" sz="2400" b="1" dirty="0" smtClean="0"/>
              <a:t>. </a:t>
            </a:r>
          </a:p>
          <a:p>
            <a:endParaRPr lang="es-ES" sz="2400" b="1" dirty="0" smtClean="0"/>
          </a:p>
          <a:p>
            <a:endParaRPr lang="es-ES" sz="2400" b="1" dirty="0" smtClean="0"/>
          </a:p>
          <a:p>
            <a:r>
              <a:rPr lang="es-ES" sz="2400" b="1" dirty="0" smtClean="0"/>
              <a:t>Todos los métodos </a:t>
            </a:r>
            <a:r>
              <a:rPr lang="es-ES" sz="2400" b="1" dirty="0" err="1" smtClean="0">
                <a:solidFill>
                  <a:srgbClr val="FF0000"/>
                </a:solidFill>
              </a:rPr>
              <a:t>safe</a:t>
            </a:r>
            <a:r>
              <a:rPr lang="es-ES" sz="2400" b="1" dirty="0" smtClean="0"/>
              <a:t> también </a:t>
            </a:r>
            <a:r>
              <a:rPr lang="es-ES" sz="2400" b="1" dirty="0" smtClean="0">
                <a:solidFill>
                  <a:srgbClr val="FF0000"/>
                </a:solidFill>
              </a:rPr>
              <a:t>son </a:t>
            </a:r>
            <a:r>
              <a:rPr lang="es-ES" sz="2400" b="1" u="sng" dirty="0" err="1" smtClean="0">
                <a:solidFill>
                  <a:srgbClr val="FF0000"/>
                </a:solidFill>
                <a:hlinkClick r:id="rId6" tooltip="idempotente: un método HTTP es idempotente si se puede realizar una solicitud idéntica una o varias veces seguidas con el mismo efecto mientras se deja el servidor en el mismo estado.  En otras palabras, un método idempotente no debería tener ningún efect"/>
              </a:rPr>
              <a:t>idempotentes</a:t>
            </a:r>
            <a:r>
              <a:rPr lang="es-ES" sz="2400" b="1" dirty="0" smtClean="0"/>
              <a:t> , así como algunos, son </a:t>
            </a:r>
            <a:r>
              <a:rPr lang="es-ES" sz="2400" b="1" dirty="0" smtClean="0">
                <a:solidFill>
                  <a:srgbClr val="FF0000"/>
                </a:solidFill>
              </a:rPr>
              <a:t>no </a:t>
            </a:r>
            <a:r>
              <a:rPr lang="es-ES" sz="2400" b="1" dirty="0" err="1" smtClean="0">
                <a:solidFill>
                  <a:srgbClr val="FF0000"/>
                </a:solidFill>
              </a:rPr>
              <a:t>safe</a:t>
            </a:r>
            <a:r>
              <a:rPr lang="es-ES" sz="2400" b="1" dirty="0" smtClean="0">
                <a:solidFill>
                  <a:srgbClr val="FF0000"/>
                </a:solidFill>
              </a:rPr>
              <a:t> </a:t>
            </a:r>
            <a:r>
              <a:rPr lang="es-ES" sz="2400" b="1" dirty="0" smtClean="0"/>
              <a:t>como </a:t>
            </a:r>
            <a:r>
              <a:rPr lang="es-ES" sz="2400" b="1" dirty="0" smtClean="0">
                <a:hlinkClick r:id="rId7" tooltip="El método de solicitud HTTP PUT crea un nuevo recurso o reemplaza una representación del recurso de destino con la carga útil de la solicitud."/>
              </a:rPr>
              <a:t>PUT</a:t>
            </a:r>
            <a:r>
              <a:rPr lang="es-ES" sz="2400" b="1" dirty="0" smtClean="0"/>
              <a:t>, o </a:t>
            </a:r>
            <a:r>
              <a:rPr lang="es-ES" sz="2400" b="1" dirty="0" smtClean="0">
                <a:hlinkClick r:id="rId8" tooltip="El método de solicitud DELETE HTTP elimina el recurso especificado."/>
              </a:rPr>
              <a:t>DELETE</a:t>
            </a:r>
            <a:r>
              <a:rPr lang="es-ES" sz="2400" b="1" dirty="0" smtClean="0"/>
              <a:t>.</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742950" marR="0" lvl="0" indent="-74295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AR"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n-US" b="1" dirty="0" err="1" smtClean="0"/>
              <a:t>Metodos</a:t>
            </a:r>
            <a:r>
              <a:rPr lang="en-US" b="1" dirty="0" smtClean="0"/>
              <a:t> Safe:</a:t>
            </a:r>
            <a:endParaRPr lang="es-ES" dirty="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
        <p:nvSpPr>
          <p:cNvPr id="7" name="Content Placeholder 2"/>
          <p:cNvSpPr txBox="1">
            <a:spLocks/>
          </p:cNvSpPr>
          <p:nvPr/>
        </p:nvSpPr>
        <p:spPr>
          <a:xfrm>
            <a:off x="357158" y="1214422"/>
            <a:ext cx="8610600" cy="5143560"/>
          </a:xfrm>
          <a:prstGeom prst="rect">
            <a:avLst/>
          </a:prstGeom>
        </p:spPr>
        <p:txBody>
          <a:bodyPr/>
          <a:lstStyle/>
          <a:p>
            <a:endParaRPr lang="es-ES" sz="2400" b="1" dirty="0" smtClean="0"/>
          </a:p>
          <a:p>
            <a:r>
              <a:rPr lang="es-ES" sz="2400" b="1" dirty="0" smtClean="0"/>
              <a:t>Lo importante es que al llamar a un método </a:t>
            </a:r>
            <a:r>
              <a:rPr lang="es-ES" sz="2400" b="1" dirty="0" err="1" smtClean="0"/>
              <a:t>safe</a:t>
            </a:r>
            <a:r>
              <a:rPr lang="es-ES" sz="2400" b="1" dirty="0" smtClean="0"/>
              <a:t>, el cliente no solicita ningún cambio en el servidor y, por lo tanto, no creará una carga innecesaria para el servidor.</a:t>
            </a:r>
          </a:p>
          <a:p>
            <a:endParaRPr lang="es-ES" sz="2400" b="1" dirty="0" smtClean="0"/>
          </a:p>
          <a:p>
            <a:endParaRPr lang="es-ES" sz="2400" b="1" dirty="0" smtClean="0"/>
          </a:p>
          <a:p>
            <a:endParaRPr lang="es-ES" sz="2400" b="1" dirty="0" smtClean="0"/>
          </a:p>
          <a:p>
            <a:r>
              <a:rPr lang="es-ES" sz="2400" b="1" dirty="0" smtClean="0"/>
              <a:t>Los navegadores pueden llamar a métodos </a:t>
            </a:r>
            <a:r>
              <a:rPr lang="es-ES" sz="2400" b="1" dirty="0" err="1" smtClean="0"/>
              <a:t>safe</a:t>
            </a:r>
            <a:r>
              <a:rPr lang="es-ES" sz="2400" b="1" dirty="0" smtClean="0"/>
              <a:t> sin temor a causar daños al servidor: esto les permite realizar actividades como la búsqueda previa sin riesgo. </a:t>
            </a:r>
          </a:p>
          <a:p>
            <a:endParaRPr lang="es-ES" sz="2400" b="1" dirty="0" smtClean="0"/>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742950" marR="0" lvl="0" indent="-74295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AR"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n-US" b="1" dirty="0" err="1" smtClean="0"/>
              <a:t>Resumen</a:t>
            </a:r>
            <a:r>
              <a:rPr lang="en-US" b="1" dirty="0" smtClean="0"/>
              <a:t> </a:t>
            </a:r>
            <a:endParaRPr lang="es-ES" dirty="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
        <p:nvSpPr>
          <p:cNvPr id="7" name="Content Placeholder 2"/>
          <p:cNvSpPr txBox="1">
            <a:spLocks/>
          </p:cNvSpPr>
          <p:nvPr/>
        </p:nvSpPr>
        <p:spPr>
          <a:xfrm>
            <a:off x="357158" y="1214422"/>
            <a:ext cx="8610600" cy="5143560"/>
          </a:xfrm>
          <a:prstGeom prst="rect">
            <a:avLst/>
          </a:prstGeom>
        </p:spPr>
        <p:txBody>
          <a:bodyPr/>
          <a:lstStyle/>
          <a:p>
            <a:r>
              <a:rPr lang="es-ES" sz="2400" b="1" dirty="0" smtClean="0">
                <a:solidFill>
                  <a:srgbClr val="FF0000"/>
                </a:solidFill>
              </a:rPr>
              <a:t>REST</a:t>
            </a:r>
            <a:r>
              <a:rPr lang="es-ES" sz="2400" b="1" dirty="0" smtClean="0"/>
              <a:t> (</a:t>
            </a:r>
            <a:r>
              <a:rPr lang="es-ES" sz="2400" b="1" dirty="0" err="1" smtClean="0"/>
              <a:t>Representational</a:t>
            </a:r>
            <a:r>
              <a:rPr lang="es-ES" sz="2400" b="1" dirty="0" smtClean="0"/>
              <a:t> </a:t>
            </a:r>
            <a:r>
              <a:rPr lang="es-ES" sz="2400" b="1" dirty="0" err="1" smtClean="0"/>
              <a:t>State</a:t>
            </a:r>
            <a:r>
              <a:rPr lang="es-ES" sz="2400" b="1" dirty="0" smtClean="0"/>
              <a:t> Transfer- Transferencia de Estado Representacional) cambió por completo la ingeniería de software.</a:t>
            </a:r>
          </a:p>
          <a:p>
            <a:r>
              <a:rPr lang="es-ES" sz="2400" b="1" dirty="0" smtClean="0"/>
              <a:t>En la actualidad no existe proyecto o aplicación que no disponga de una API REST para la creación de servicios profesionales a partir de ese software. </a:t>
            </a:r>
            <a:r>
              <a:rPr lang="es-ES" sz="2400" b="1" dirty="0" err="1" smtClean="0"/>
              <a:t>Twitter</a:t>
            </a:r>
            <a:r>
              <a:rPr lang="es-ES" sz="2400" b="1" dirty="0" smtClean="0"/>
              <a:t>, </a:t>
            </a:r>
            <a:r>
              <a:rPr lang="es-ES" sz="2400" b="1" dirty="0" err="1" smtClean="0"/>
              <a:t>YouTube</a:t>
            </a:r>
            <a:r>
              <a:rPr lang="es-ES" sz="2400" b="1" dirty="0" smtClean="0"/>
              <a:t>, los sistemas de identificación con </a:t>
            </a:r>
            <a:r>
              <a:rPr lang="es-ES" sz="2400" b="1" dirty="0" err="1" smtClean="0"/>
              <a:t>Facebook</a:t>
            </a:r>
            <a:r>
              <a:rPr lang="es-ES" sz="2400" b="1" dirty="0" smtClean="0"/>
              <a:t>… hay cientos de empresas que generan negocio gracias a REST y las </a:t>
            </a:r>
            <a:r>
              <a:rPr lang="es-ES" sz="2400" b="1" dirty="0" err="1" smtClean="0"/>
              <a:t>APIs</a:t>
            </a:r>
            <a:r>
              <a:rPr lang="es-ES" sz="2400" b="1" dirty="0" smtClean="0"/>
              <a:t> REST. </a:t>
            </a:r>
          </a:p>
          <a:p>
            <a:endParaRPr lang="es-ES" sz="2400" b="1" dirty="0" smtClean="0"/>
          </a:p>
          <a:p>
            <a:r>
              <a:rPr lang="es-ES" sz="2400" b="1" dirty="0" smtClean="0"/>
              <a:t>Esto es así porque REST es el estándar más lógico, eficiente y habitual en la creación de </a:t>
            </a:r>
            <a:r>
              <a:rPr lang="es-ES" sz="2400" b="1" dirty="0" err="1" smtClean="0"/>
              <a:t>APIs</a:t>
            </a:r>
            <a:r>
              <a:rPr lang="es-ES" sz="2400" b="1" dirty="0" smtClean="0"/>
              <a:t> para servicios de Internet.</a:t>
            </a:r>
          </a:p>
          <a:p>
            <a:endParaRPr lang="es-ES" sz="2400" b="1" dirty="0" smtClean="0"/>
          </a:p>
          <a:p>
            <a:endParaRPr lang="es-ES" sz="2400" b="1" dirty="0" smtClean="0"/>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742950" marR="0" lvl="0" indent="-74295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AR"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n-US" b="1" dirty="0" err="1" smtClean="0"/>
              <a:t>Resumen</a:t>
            </a:r>
            <a:r>
              <a:rPr lang="en-US" b="1" dirty="0" smtClean="0"/>
              <a:t> </a:t>
            </a:r>
            <a:endParaRPr lang="es-ES" dirty="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
        <p:nvSpPr>
          <p:cNvPr id="7" name="Content Placeholder 2"/>
          <p:cNvSpPr txBox="1">
            <a:spLocks/>
          </p:cNvSpPr>
          <p:nvPr/>
        </p:nvSpPr>
        <p:spPr>
          <a:xfrm>
            <a:off x="357158" y="1214422"/>
            <a:ext cx="8610600" cy="5143560"/>
          </a:xfrm>
          <a:prstGeom prst="rect">
            <a:avLst/>
          </a:prstGeom>
        </p:spPr>
        <p:txBody>
          <a:bodyPr/>
          <a:lstStyle/>
          <a:p>
            <a:endParaRPr lang="es-ES" sz="3600" b="1" dirty="0" smtClean="0">
              <a:solidFill>
                <a:srgbClr val="FF0000"/>
              </a:solidFill>
            </a:endParaRPr>
          </a:p>
          <a:p>
            <a:endParaRPr lang="es-ES" sz="3600" b="1" dirty="0" smtClean="0">
              <a:solidFill>
                <a:srgbClr val="FF0000"/>
              </a:solidFill>
            </a:endParaRPr>
          </a:p>
          <a:p>
            <a:r>
              <a:rPr lang="es-ES" sz="3600" b="1" dirty="0" smtClean="0">
                <a:solidFill>
                  <a:srgbClr val="FF0000"/>
                </a:solidFill>
              </a:rPr>
              <a:t>REST</a:t>
            </a:r>
            <a:r>
              <a:rPr lang="es-ES" sz="3600" b="1" dirty="0" smtClean="0"/>
              <a:t> es cualquier interfaz entre sistemas que use HTTP para obtener datos o generar operaciones sobre esos datos en todos los formatos posibles, como XML y JSON.</a:t>
            </a:r>
          </a:p>
          <a:p>
            <a:endParaRPr lang="es-ES" sz="3600" b="1" dirty="0" smtClean="0"/>
          </a:p>
          <a:p>
            <a:endParaRPr lang="es-ES" sz="3600" b="1" dirty="0" smtClean="0"/>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36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36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36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36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742950" marR="0" lvl="0" indent="-74295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AR" sz="36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b="1" dirty="0" smtClean="0"/>
              <a:t>Características de REST</a:t>
            </a:r>
            <a:endParaRPr lang="es-ES" b="1" dirty="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
        <p:nvSpPr>
          <p:cNvPr id="7" name="Content Placeholder 2"/>
          <p:cNvSpPr txBox="1">
            <a:spLocks/>
          </p:cNvSpPr>
          <p:nvPr/>
        </p:nvSpPr>
        <p:spPr>
          <a:xfrm>
            <a:off x="285720" y="1142984"/>
            <a:ext cx="8610600" cy="5143560"/>
          </a:xfrm>
          <a:prstGeom prst="rect">
            <a:avLst/>
          </a:prstGeom>
        </p:spPr>
        <p:txBody>
          <a:bodyPr/>
          <a:lstStyle/>
          <a:p>
            <a:r>
              <a:rPr lang="es-ES" sz="2400" b="1" dirty="0" smtClean="0"/>
              <a:t>Protocolo cliente/servidor sin estado: cada petición HTTP contiene toda la información necesaria para ejecutarla, lo que permite que ni cliente ni servidor necesiten recordar ningún estado previo para satisfacerla. Aunque esto es así, algunas aplicaciones HTTP incorporan memoria caché. Se configura lo que se conoce como protocolo cliente-caché-servidor sin estado: existe la posibilidad de definir algunas respuestas a peticiones HTTP concretas como </a:t>
            </a:r>
            <a:r>
              <a:rPr lang="es-ES" sz="2400" b="1" dirty="0" err="1" smtClean="0"/>
              <a:t>cacheables</a:t>
            </a:r>
            <a:r>
              <a:rPr lang="es-ES" sz="2400" b="1" dirty="0" smtClean="0"/>
              <a:t>, con el objetivo de que el cliente pueda ejecutar en un futuro la misma respuesta para peticiones idénticas. De todas formas, que exista la posibilidad no significa que sea lo más recomendable..</a:t>
            </a:r>
          </a:p>
          <a:p>
            <a:endParaRPr lang="es-ES" sz="2400" b="1" dirty="0" smtClean="0"/>
          </a:p>
          <a:p>
            <a:endParaRPr lang="es-ES" sz="2400" b="1" dirty="0" smtClean="0"/>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742950" marR="0" lvl="0" indent="-74295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AR"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b="1" dirty="0" smtClean="0"/>
              <a:t>Características de REST</a:t>
            </a:r>
            <a:endParaRPr lang="es-ES" b="1" dirty="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
        <p:nvSpPr>
          <p:cNvPr id="7" name="Content Placeholder 2"/>
          <p:cNvSpPr txBox="1">
            <a:spLocks/>
          </p:cNvSpPr>
          <p:nvPr/>
        </p:nvSpPr>
        <p:spPr>
          <a:xfrm>
            <a:off x="357158" y="1214422"/>
            <a:ext cx="8610600" cy="5143560"/>
          </a:xfrm>
          <a:prstGeom prst="rect">
            <a:avLst/>
          </a:prstGeom>
        </p:spPr>
        <p:txBody>
          <a:bodyPr/>
          <a:lstStyle/>
          <a:p>
            <a:r>
              <a:rPr lang="es-ES" sz="2400" b="1" dirty="0" smtClean="0"/>
              <a:t>Las operaciones más importantes relacionadas con los datos en cualquier sistema REST y la especificación HTTP son cuatro: </a:t>
            </a:r>
          </a:p>
          <a:p>
            <a:endParaRPr lang="es-ES" sz="2400" b="1" dirty="0" smtClean="0"/>
          </a:p>
          <a:p>
            <a:endParaRPr lang="es-ES" sz="2400" b="1" dirty="0" smtClean="0"/>
          </a:p>
          <a:p>
            <a:r>
              <a:rPr lang="es-ES" sz="2400" b="1" dirty="0" smtClean="0"/>
              <a:t>1. POST (crear)</a:t>
            </a:r>
          </a:p>
          <a:p>
            <a:r>
              <a:rPr lang="es-ES" sz="2400" b="1" dirty="0" smtClean="0"/>
              <a:t>2. GET (leer y consultar), </a:t>
            </a:r>
          </a:p>
          <a:p>
            <a:r>
              <a:rPr lang="es-ES" sz="2400" b="1" dirty="0" smtClean="0"/>
              <a:t>3. PUT (editar) </a:t>
            </a:r>
          </a:p>
          <a:p>
            <a:r>
              <a:rPr lang="es-ES" sz="2400" b="1" dirty="0" smtClean="0"/>
              <a:t>4. DELETE (eliminar).</a:t>
            </a:r>
          </a:p>
          <a:p>
            <a:endParaRPr lang="es-ES" sz="2400" b="1" dirty="0" smtClean="0"/>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742950" marR="0" lvl="0" indent="-74295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AR"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b="1" dirty="0" smtClean="0"/>
              <a:t>Características de REST</a:t>
            </a:r>
            <a:endParaRPr lang="es-ES" b="1" dirty="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
        <p:nvSpPr>
          <p:cNvPr id="7" name="Content Placeholder 2"/>
          <p:cNvSpPr txBox="1">
            <a:spLocks/>
          </p:cNvSpPr>
          <p:nvPr/>
        </p:nvSpPr>
        <p:spPr>
          <a:xfrm>
            <a:off x="357158" y="1214422"/>
            <a:ext cx="8610600" cy="5143560"/>
          </a:xfrm>
          <a:prstGeom prst="rect">
            <a:avLst/>
          </a:prstGeom>
        </p:spPr>
        <p:txBody>
          <a:bodyPr/>
          <a:lstStyle/>
          <a:p>
            <a:endParaRPr lang="es-ES" sz="2400" b="1" dirty="0" smtClean="0"/>
          </a:p>
          <a:p>
            <a:r>
              <a:rPr lang="es-ES" sz="2400" b="1" dirty="0" smtClean="0"/>
              <a:t>Los objetos en REST siempre se manipulan a partir de la URI( identificador de recursos uniforme</a:t>
            </a:r>
            <a:r>
              <a:rPr lang="es-ES" sz="2400" dirty="0" smtClean="0"/>
              <a:t> , </a:t>
            </a:r>
            <a:r>
              <a:rPr lang="es-ES" sz="2400" b="1" dirty="0" smtClean="0"/>
              <a:t>en inglés </a:t>
            </a:r>
            <a:r>
              <a:rPr lang="es-ES" sz="2400" b="1" dirty="0" err="1" smtClean="0">
                <a:solidFill>
                  <a:srgbClr val="FF0000"/>
                </a:solidFill>
              </a:rPr>
              <a:t>uniform</a:t>
            </a:r>
            <a:r>
              <a:rPr lang="es-ES" sz="2400" b="1" dirty="0" smtClean="0">
                <a:solidFill>
                  <a:srgbClr val="FF0000"/>
                </a:solidFill>
              </a:rPr>
              <a:t> </a:t>
            </a:r>
            <a:r>
              <a:rPr lang="es-ES" sz="2400" b="1" dirty="0" err="1" smtClean="0">
                <a:solidFill>
                  <a:srgbClr val="FF0000"/>
                </a:solidFill>
              </a:rPr>
              <a:t>resource</a:t>
            </a:r>
            <a:r>
              <a:rPr lang="es-ES" sz="2400" b="1" dirty="0" smtClean="0">
                <a:solidFill>
                  <a:srgbClr val="FF0000"/>
                </a:solidFill>
              </a:rPr>
              <a:t> </a:t>
            </a:r>
            <a:r>
              <a:rPr lang="es-ES" sz="2400" b="1" dirty="0" err="1" smtClean="0">
                <a:solidFill>
                  <a:srgbClr val="FF0000"/>
                </a:solidFill>
              </a:rPr>
              <a:t>identifier</a:t>
            </a:r>
            <a:r>
              <a:rPr lang="es-ES" sz="2400" b="1" dirty="0" smtClean="0"/>
              <a:t>) es una cadena de caracteres que identifica los recursos de una red de forma unívoca.</a:t>
            </a:r>
          </a:p>
          <a:p>
            <a:endParaRPr lang="es-ES" sz="2400" b="1" dirty="0" smtClean="0"/>
          </a:p>
          <a:p>
            <a:r>
              <a:rPr lang="es-ES" sz="2400" b="1" dirty="0" smtClean="0"/>
              <a:t>Es la URI y ningún otro elemento el identificador único de cada recurso de ese sistema REST. </a:t>
            </a:r>
          </a:p>
          <a:p>
            <a:endParaRPr lang="es-ES" sz="2400" b="1" dirty="0" smtClean="0"/>
          </a:p>
          <a:p>
            <a:r>
              <a:rPr lang="es-ES" sz="2400" b="1" dirty="0" smtClean="0"/>
              <a:t>La URI nos facilita acceder a la información para su modificación o borrado, o, por ejemplo, para compartir su ubicación exacta con terceros.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742950" marR="0" lvl="0" indent="-74295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AR"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b="1" dirty="0" smtClean="0"/>
              <a:t>Características de REST</a:t>
            </a:r>
            <a:endParaRPr lang="es-ES" b="1" dirty="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
        <p:nvSpPr>
          <p:cNvPr id="7" name="Content Placeholder 2"/>
          <p:cNvSpPr txBox="1">
            <a:spLocks/>
          </p:cNvSpPr>
          <p:nvPr/>
        </p:nvSpPr>
        <p:spPr>
          <a:xfrm>
            <a:off x="357158" y="1214422"/>
            <a:ext cx="8610600" cy="5143560"/>
          </a:xfrm>
          <a:prstGeom prst="rect">
            <a:avLst/>
          </a:prstGeom>
        </p:spPr>
        <p:txBody>
          <a:bodyPr/>
          <a:lstStyle/>
          <a:p>
            <a:pPr marL="457200" lvl="0" indent="-457200">
              <a:spcBef>
                <a:spcPct val="20000"/>
              </a:spcBef>
              <a:buClr>
                <a:srgbClr val="0070C0"/>
              </a:buClr>
            </a:pPr>
            <a:r>
              <a:rPr lang="es-ES" sz="2400" b="1" dirty="0" smtClean="0"/>
              <a:t>Interfaz uniforme para la transferencia de datos en un </a:t>
            </a:r>
          </a:p>
          <a:p>
            <a:pPr marL="457200" lvl="0" indent="-457200">
              <a:spcBef>
                <a:spcPct val="20000"/>
              </a:spcBef>
              <a:buClr>
                <a:srgbClr val="0070C0"/>
              </a:buClr>
            </a:pPr>
            <a:r>
              <a:rPr lang="es-ES" sz="2400" b="1" dirty="0" smtClean="0"/>
              <a:t>sistema REST, este aplica acciones concretas (POST, GET, </a:t>
            </a:r>
          </a:p>
          <a:p>
            <a:pPr marL="457200" lvl="0" indent="-457200">
              <a:spcBef>
                <a:spcPct val="20000"/>
              </a:spcBef>
              <a:buClr>
                <a:srgbClr val="0070C0"/>
              </a:buClr>
            </a:pPr>
            <a:r>
              <a:rPr lang="es-ES" sz="2400" b="1" dirty="0" smtClean="0"/>
              <a:t>PUT y DELETE) sobre los recursos, siempre y cuando estén </a:t>
            </a:r>
          </a:p>
          <a:p>
            <a:pPr marL="457200" lvl="0" indent="-457200">
              <a:spcBef>
                <a:spcPct val="20000"/>
              </a:spcBef>
              <a:buClr>
                <a:srgbClr val="0070C0"/>
              </a:buClr>
            </a:pPr>
            <a:r>
              <a:rPr lang="es-ES" sz="2400" b="1" dirty="0" smtClean="0"/>
              <a:t>identificados con una URI. </a:t>
            </a:r>
          </a:p>
          <a:p>
            <a:pPr marL="457200" lvl="0" indent="-457200">
              <a:spcBef>
                <a:spcPct val="20000"/>
              </a:spcBef>
              <a:buClr>
                <a:srgbClr val="0070C0"/>
              </a:buClr>
            </a:pPr>
            <a:endParaRPr lang="es-ES" sz="2400" b="1" dirty="0" smtClean="0"/>
          </a:p>
          <a:p>
            <a:pPr marL="457200" lvl="0" indent="-457200">
              <a:spcBef>
                <a:spcPct val="20000"/>
              </a:spcBef>
              <a:buClr>
                <a:srgbClr val="0070C0"/>
              </a:buClr>
            </a:pPr>
            <a:endParaRPr lang="es-ES" sz="2400" b="1" dirty="0" smtClean="0"/>
          </a:p>
          <a:p>
            <a:pPr marL="457200" lvl="0" indent="-457200">
              <a:spcBef>
                <a:spcPct val="20000"/>
              </a:spcBef>
              <a:buClr>
                <a:srgbClr val="0070C0"/>
              </a:buClr>
            </a:pPr>
            <a:r>
              <a:rPr lang="es-ES" sz="2400" b="1" dirty="0" smtClean="0"/>
              <a:t>Esto facilita la existencia de una interfaz uniforme que </a:t>
            </a:r>
          </a:p>
          <a:p>
            <a:pPr marL="457200" lvl="0" indent="-457200">
              <a:spcBef>
                <a:spcPct val="20000"/>
              </a:spcBef>
              <a:buClr>
                <a:srgbClr val="0070C0"/>
              </a:buClr>
            </a:pPr>
            <a:r>
              <a:rPr lang="es-ES" sz="2400" b="1" dirty="0" smtClean="0"/>
              <a:t>sistematiza el proceso con la información.</a:t>
            </a: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742950" marR="0" lvl="0" indent="-74295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AR"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b="1" dirty="0" smtClean="0"/>
              <a:t>Características de REST</a:t>
            </a:r>
            <a:endParaRPr lang="es-ES" b="1" dirty="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
        <p:nvSpPr>
          <p:cNvPr id="7" name="Content Placeholder 2"/>
          <p:cNvSpPr txBox="1">
            <a:spLocks/>
          </p:cNvSpPr>
          <p:nvPr/>
        </p:nvSpPr>
        <p:spPr>
          <a:xfrm>
            <a:off x="357158" y="1214422"/>
            <a:ext cx="8610600" cy="5143560"/>
          </a:xfrm>
          <a:prstGeom prst="rect">
            <a:avLst/>
          </a:prstGeom>
        </p:spPr>
        <p:txBody>
          <a:bodyPr/>
          <a:lstStyle/>
          <a:p>
            <a:pPr marL="457200" lvl="0" indent="-457200">
              <a:spcBef>
                <a:spcPct val="20000"/>
              </a:spcBef>
              <a:buClr>
                <a:srgbClr val="0070C0"/>
              </a:buClr>
            </a:pPr>
            <a:r>
              <a:rPr lang="es-ES" sz="2400" b="1" dirty="0" smtClean="0"/>
              <a:t>Sistema </a:t>
            </a:r>
            <a:r>
              <a:rPr lang="es-ES" sz="2400" b="1" smtClean="0"/>
              <a:t>de capas. </a:t>
            </a:r>
            <a:endParaRPr lang="es-ES" sz="2400" b="1" dirty="0" smtClean="0"/>
          </a:p>
          <a:p>
            <a:pPr marL="457200" lvl="0" indent="-457200">
              <a:spcBef>
                <a:spcPct val="20000"/>
              </a:spcBef>
              <a:buClr>
                <a:srgbClr val="0070C0"/>
              </a:buClr>
            </a:pPr>
            <a:endParaRPr lang="es-ES" sz="2400" b="1" dirty="0" smtClean="0"/>
          </a:p>
          <a:p>
            <a:pPr marL="457200" lvl="0" indent="-457200">
              <a:spcBef>
                <a:spcPct val="20000"/>
              </a:spcBef>
              <a:buClr>
                <a:srgbClr val="0070C0"/>
              </a:buClr>
            </a:pPr>
            <a:endParaRPr lang="es-ES" sz="2400" b="1" dirty="0" smtClean="0"/>
          </a:p>
          <a:p>
            <a:pPr marL="457200" lvl="0" indent="-457200">
              <a:spcBef>
                <a:spcPct val="20000"/>
              </a:spcBef>
              <a:buClr>
                <a:srgbClr val="0070C0"/>
              </a:buClr>
            </a:pPr>
            <a:r>
              <a:rPr lang="es-ES" sz="2400" b="1" dirty="0" smtClean="0"/>
              <a:t>Arquitectura jerárquica entre los componentes. </a:t>
            </a:r>
          </a:p>
          <a:p>
            <a:pPr marL="457200" lvl="0" indent="-457200">
              <a:spcBef>
                <a:spcPct val="20000"/>
              </a:spcBef>
              <a:buClr>
                <a:srgbClr val="0070C0"/>
              </a:buClr>
            </a:pPr>
            <a:endParaRPr lang="es-ES" sz="2400" b="1" dirty="0" smtClean="0"/>
          </a:p>
          <a:p>
            <a:pPr marL="457200" lvl="0" indent="-457200">
              <a:spcBef>
                <a:spcPct val="20000"/>
              </a:spcBef>
              <a:buClr>
                <a:srgbClr val="0070C0"/>
              </a:buClr>
            </a:pPr>
            <a:endParaRPr lang="es-ES" sz="2400" b="1" dirty="0" smtClean="0"/>
          </a:p>
          <a:p>
            <a:pPr marL="457200" lvl="0" indent="-457200">
              <a:spcBef>
                <a:spcPct val="20000"/>
              </a:spcBef>
              <a:buClr>
                <a:srgbClr val="0070C0"/>
              </a:buClr>
            </a:pPr>
            <a:r>
              <a:rPr lang="es-ES" sz="2400" b="1" dirty="0" smtClean="0"/>
              <a:t>Cada una de estas capas lleva a cabo una funcionalidad</a:t>
            </a:r>
          </a:p>
          <a:p>
            <a:pPr marL="457200" lvl="0" indent="-457200">
              <a:spcBef>
                <a:spcPct val="20000"/>
              </a:spcBef>
              <a:buClr>
                <a:srgbClr val="0070C0"/>
              </a:buClr>
            </a:pPr>
            <a:r>
              <a:rPr lang="es-ES" sz="2400" b="1" dirty="0" smtClean="0"/>
              <a:t>dentro del sistema REST.</a:t>
            </a: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742950" marR="0" lvl="0" indent="-74295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AR"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b="1" dirty="0" smtClean="0"/>
              <a:t>Características de REST</a:t>
            </a:r>
            <a:endParaRPr lang="es-ES" b="1" dirty="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
        <p:nvSpPr>
          <p:cNvPr id="7" name="Content Placeholder 2"/>
          <p:cNvSpPr txBox="1">
            <a:spLocks/>
          </p:cNvSpPr>
          <p:nvPr/>
        </p:nvSpPr>
        <p:spPr>
          <a:xfrm>
            <a:off x="357158" y="928670"/>
            <a:ext cx="8610600" cy="5643602"/>
          </a:xfrm>
          <a:prstGeom prst="rect">
            <a:avLst/>
          </a:prstGeom>
        </p:spPr>
        <p:txBody>
          <a:bodyPr/>
          <a:lstStyle/>
          <a:p>
            <a:pPr fontAlgn="base"/>
            <a:r>
              <a:rPr lang="es-ES" sz="3600" b="1" dirty="0" smtClean="0"/>
              <a:t>Uso de </a:t>
            </a:r>
            <a:r>
              <a:rPr lang="es-ES" sz="3600" b="1" dirty="0" err="1" smtClean="0">
                <a:solidFill>
                  <a:srgbClr val="FF0000"/>
                </a:solidFill>
              </a:rPr>
              <a:t>hipermedios</a:t>
            </a:r>
            <a:r>
              <a:rPr lang="es-ES" sz="3600" b="1" dirty="0" smtClean="0"/>
              <a:t>: </a:t>
            </a:r>
          </a:p>
          <a:p>
            <a:pPr fontAlgn="base"/>
            <a:r>
              <a:rPr lang="es-ES" sz="3600" b="1" dirty="0" smtClean="0"/>
              <a:t>hipermedia es un término acuñado por </a:t>
            </a:r>
            <a:r>
              <a:rPr lang="es-ES" sz="3600" b="1" dirty="0" smtClean="0">
                <a:hlinkClick r:id="rId3"/>
              </a:rPr>
              <a:t>Ted Nelson</a:t>
            </a:r>
            <a:r>
              <a:rPr lang="es-ES" sz="3600" b="1" dirty="0" smtClean="0"/>
              <a:t> y que es una extensión del concepto de hipertexto. </a:t>
            </a:r>
          </a:p>
          <a:p>
            <a:pPr fontAlgn="base"/>
            <a:endParaRPr lang="es-ES" sz="3600" b="1" dirty="0" smtClean="0"/>
          </a:p>
          <a:p>
            <a:pPr fontAlgn="base"/>
            <a:r>
              <a:rPr lang="es-ES" sz="3600" b="1" dirty="0" smtClean="0"/>
              <a:t>Ese concepto llevado al desarrollo de páginas web es lo que permite que el usuario puede navegar por el conjunto de objetos a través de enlaces HTML. </a:t>
            </a:r>
          </a:p>
          <a:p>
            <a:pPr marL="457200" lvl="0" indent="-457200">
              <a:spcBef>
                <a:spcPct val="20000"/>
              </a:spcBef>
              <a:buClr>
                <a:srgbClr val="0070C0"/>
              </a:buClr>
            </a:pPr>
            <a:r>
              <a:rPr kumimoji="0" lang="es-ES" sz="36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36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36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36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742950" marR="0" lvl="0" indent="-74295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AR" sz="36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lvl="0"/>
            <a:r>
              <a:rPr lang="en-US" sz="4800" b="1" dirty="0" smtClean="0"/>
              <a:t>API </a:t>
            </a:r>
            <a:endParaRPr lang="es-ES" sz="4800" dirty="0"/>
          </a:p>
        </p:txBody>
      </p:sp>
      <p:sp>
        <p:nvSpPr>
          <p:cNvPr id="3" name="Content Placeholder 2"/>
          <p:cNvSpPr>
            <a:spLocks noGrp="1"/>
          </p:cNvSpPr>
          <p:nvPr>
            <p:ph type="body" sz="quarter" idx="13"/>
          </p:nvPr>
        </p:nvSpPr>
        <p:spPr>
          <a:xfrm>
            <a:off x="214282" y="1357298"/>
            <a:ext cx="8610600" cy="4724400"/>
          </a:xfrm>
          <a:prstGeom prst="rect">
            <a:avLst/>
          </a:prstGeom>
        </p:spPr>
        <p:txBody>
          <a:bodyPr/>
          <a:lstStyle/>
          <a:p>
            <a:pPr marL="742950" indent="-742950">
              <a:buNone/>
            </a:pPr>
            <a:r>
              <a:rPr lang="en-US" b="1" dirty="0" smtClean="0"/>
              <a:t>Son </a:t>
            </a:r>
            <a:r>
              <a:rPr lang="en-US" b="1" dirty="0" err="1" smtClean="0"/>
              <a:t>publicadas</a:t>
            </a:r>
            <a:r>
              <a:rPr lang="en-US" b="1" dirty="0" smtClean="0"/>
              <a:t> </a:t>
            </a:r>
            <a:r>
              <a:rPr lang="en-US" b="1" dirty="0" err="1" smtClean="0"/>
              <a:t>por</a:t>
            </a:r>
            <a:r>
              <a:rPr lang="en-US" b="1" dirty="0" smtClean="0"/>
              <a:t> los </a:t>
            </a:r>
            <a:r>
              <a:rPr lang="en-US" b="1" dirty="0" err="1" smtClean="0"/>
              <a:t>fabricantes</a:t>
            </a:r>
            <a:r>
              <a:rPr lang="en-US" b="1" dirty="0" smtClean="0"/>
              <a:t> de software</a:t>
            </a:r>
          </a:p>
          <a:p>
            <a:pPr marL="742950" indent="-742950">
              <a:buNone/>
            </a:pPr>
            <a:r>
              <a:rPr lang="en-US" b="1" dirty="0" err="1" smtClean="0"/>
              <a:t>para</a:t>
            </a:r>
            <a:r>
              <a:rPr lang="en-US" b="1" dirty="0" smtClean="0"/>
              <a:t> </a:t>
            </a:r>
            <a:r>
              <a:rPr lang="en-US" b="1" dirty="0" err="1" smtClean="0"/>
              <a:t>permitir</a:t>
            </a:r>
            <a:r>
              <a:rPr lang="en-US" b="1" dirty="0" smtClean="0"/>
              <a:t> </a:t>
            </a:r>
            <a:r>
              <a:rPr lang="en-US" b="1" dirty="0" err="1" smtClean="0"/>
              <a:t>acceso</a:t>
            </a:r>
            <a:r>
              <a:rPr lang="en-US" b="1" dirty="0" smtClean="0"/>
              <a:t> a </a:t>
            </a:r>
            <a:r>
              <a:rPr lang="en-US" b="1" dirty="0" err="1" smtClean="0"/>
              <a:t>características</a:t>
            </a:r>
            <a:r>
              <a:rPr lang="en-US" b="1" dirty="0" smtClean="0"/>
              <a:t> de </a:t>
            </a:r>
            <a:r>
              <a:rPr lang="en-US" b="1" dirty="0" err="1" smtClean="0"/>
              <a:t>bajo</a:t>
            </a:r>
            <a:r>
              <a:rPr lang="en-US" b="1" dirty="0" smtClean="0"/>
              <a:t> </a:t>
            </a:r>
            <a:r>
              <a:rPr lang="en-US" b="1" dirty="0" err="1" smtClean="0"/>
              <a:t>nivel</a:t>
            </a:r>
            <a:endParaRPr lang="en-US" b="1" dirty="0" smtClean="0"/>
          </a:p>
          <a:p>
            <a:pPr marL="742950" indent="-742950">
              <a:buNone/>
            </a:pPr>
            <a:r>
              <a:rPr lang="en-US" b="1" dirty="0" smtClean="0"/>
              <a:t>o </a:t>
            </a:r>
            <a:r>
              <a:rPr lang="en-US" b="1" dirty="0" err="1" smtClean="0"/>
              <a:t>propietarias</a:t>
            </a:r>
            <a:r>
              <a:rPr lang="en-US" b="1" dirty="0" smtClean="0"/>
              <a:t>, </a:t>
            </a:r>
            <a:r>
              <a:rPr lang="en-US" b="1" dirty="0" err="1" smtClean="0"/>
              <a:t>detallando</a:t>
            </a:r>
            <a:r>
              <a:rPr lang="en-US" b="1" dirty="0" smtClean="0"/>
              <a:t> </a:t>
            </a:r>
            <a:r>
              <a:rPr lang="en-US" b="1" dirty="0" err="1" smtClean="0"/>
              <a:t>solamente</a:t>
            </a:r>
            <a:r>
              <a:rPr lang="en-US" b="1" dirty="0" smtClean="0"/>
              <a:t> la forma en </a:t>
            </a:r>
          </a:p>
          <a:p>
            <a:pPr marL="742950" indent="-742950">
              <a:buNone/>
            </a:pPr>
            <a:r>
              <a:rPr lang="en-US" b="1" dirty="0" err="1" smtClean="0"/>
              <a:t>que</a:t>
            </a:r>
            <a:r>
              <a:rPr lang="en-US" b="1" dirty="0" smtClean="0"/>
              <a:t> </a:t>
            </a:r>
            <a:r>
              <a:rPr lang="en-US" b="1" dirty="0" err="1" smtClean="0"/>
              <a:t>cada</a:t>
            </a:r>
            <a:r>
              <a:rPr lang="en-US" b="1" dirty="0" smtClean="0"/>
              <a:t> </a:t>
            </a:r>
            <a:r>
              <a:rPr lang="en-US" b="1" dirty="0" err="1" smtClean="0"/>
              <a:t>rutina</a:t>
            </a:r>
            <a:r>
              <a:rPr lang="en-US" b="1" dirty="0" smtClean="0"/>
              <a:t> </a:t>
            </a:r>
            <a:r>
              <a:rPr lang="en-US" b="1" dirty="0" err="1" smtClean="0"/>
              <a:t>debe</a:t>
            </a:r>
            <a:r>
              <a:rPr lang="en-US" b="1" dirty="0" smtClean="0"/>
              <a:t> ser </a:t>
            </a:r>
            <a:r>
              <a:rPr lang="en-US" b="1" dirty="0" err="1" smtClean="0"/>
              <a:t>llevada</a:t>
            </a:r>
            <a:r>
              <a:rPr lang="en-US" b="1" dirty="0" smtClean="0"/>
              <a:t> a </a:t>
            </a:r>
            <a:r>
              <a:rPr lang="en-US" b="1" dirty="0" err="1" smtClean="0"/>
              <a:t>cabo</a:t>
            </a:r>
            <a:r>
              <a:rPr lang="en-US" b="1" dirty="0" smtClean="0"/>
              <a:t> y la </a:t>
            </a:r>
          </a:p>
          <a:p>
            <a:pPr marL="742950" indent="-742950">
              <a:buNone/>
            </a:pPr>
            <a:r>
              <a:rPr lang="en-US" b="1" dirty="0" err="1" smtClean="0"/>
              <a:t>funcionalidad</a:t>
            </a:r>
            <a:r>
              <a:rPr lang="en-US" b="1" dirty="0" smtClean="0"/>
              <a:t> </a:t>
            </a:r>
            <a:r>
              <a:rPr lang="en-US" b="1" dirty="0" err="1" smtClean="0"/>
              <a:t>que</a:t>
            </a:r>
            <a:r>
              <a:rPr lang="en-US" b="1" dirty="0" smtClean="0"/>
              <a:t> </a:t>
            </a:r>
            <a:r>
              <a:rPr lang="en-US" b="1" dirty="0" err="1" smtClean="0"/>
              <a:t>brinda</a:t>
            </a:r>
            <a:r>
              <a:rPr lang="en-US" b="1" dirty="0" smtClean="0"/>
              <a:t>, sin </a:t>
            </a:r>
            <a:r>
              <a:rPr lang="en-US" b="1" dirty="0" err="1" smtClean="0"/>
              <a:t>otorgar</a:t>
            </a:r>
            <a:r>
              <a:rPr lang="en-US" b="1" dirty="0" smtClean="0"/>
              <a:t> </a:t>
            </a:r>
            <a:r>
              <a:rPr lang="en-US" b="1" dirty="0" err="1" smtClean="0"/>
              <a:t>información</a:t>
            </a:r>
            <a:endParaRPr lang="en-US" b="1" dirty="0" smtClean="0"/>
          </a:p>
          <a:p>
            <a:pPr marL="742950" indent="-742950">
              <a:buNone/>
            </a:pPr>
            <a:r>
              <a:rPr lang="en-US" b="1" dirty="0" err="1" smtClean="0"/>
              <a:t>acerca</a:t>
            </a:r>
            <a:r>
              <a:rPr lang="en-US" b="1" dirty="0" smtClean="0"/>
              <a:t> de </a:t>
            </a:r>
            <a:r>
              <a:rPr lang="en-US" b="1" dirty="0" err="1" smtClean="0"/>
              <a:t>cómo</a:t>
            </a:r>
            <a:r>
              <a:rPr lang="en-US" b="1" dirty="0" smtClean="0"/>
              <a:t> se </a:t>
            </a:r>
            <a:r>
              <a:rPr lang="en-US" b="1" dirty="0" err="1" smtClean="0"/>
              <a:t>lleva</a:t>
            </a:r>
            <a:r>
              <a:rPr lang="en-US" b="1" dirty="0" smtClean="0"/>
              <a:t> a </a:t>
            </a:r>
            <a:r>
              <a:rPr lang="en-US" b="1" dirty="0" err="1" smtClean="0"/>
              <a:t>cabo</a:t>
            </a:r>
            <a:r>
              <a:rPr lang="en-US" b="1" dirty="0" smtClean="0"/>
              <a:t> la </a:t>
            </a:r>
            <a:r>
              <a:rPr lang="en-US" b="1" dirty="0" err="1" smtClean="0"/>
              <a:t>tarea</a:t>
            </a:r>
            <a:endParaRPr lang="en-US" b="1" dirty="0" smtClean="0"/>
          </a:p>
          <a:p>
            <a:pPr marL="742950" indent="-742950">
              <a:buNone/>
            </a:pPr>
            <a:r>
              <a:rPr lang="en-US" b="1" dirty="0" smtClean="0"/>
              <a:t>(</a:t>
            </a:r>
            <a:r>
              <a:rPr lang="en-US" b="1" dirty="0" err="1" smtClean="0"/>
              <a:t>Abstraccion</a:t>
            </a:r>
            <a:r>
              <a:rPr lang="en-US" b="1" dirty="0" smtClean="0"/>
              <a:t>)</a:t>
            </a:r>
            <a:endParaRPr lang="es-ES" b="1" dirty="0" smtClean="0"/>
          </a:p>
          <a:p>
            <a:pPr marL="742950" indent="-742950">
              <a:buNone/>
            </a:pPr>
            <a:endParaRPr lang="es-AR" b="1" dirty="0" smtClean="0"/>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b="1" dirty="0" smtClean="0"/>
              <a:t>Características de REST</a:t>
            </a:r>
            <a:endParaRPr lang="es-ES" b="1" dirty="0"/>
          </a:p>
        </p:txBody>
      </p:sp>
      <p:sp>
        <p:nvSpPr>
          <p:cNvPr id="3" name="Content Placeholder 2"/>
          <p:cNvSpPr>
            <a:spLocks noGrp="1"/>
          </p:cNvSpPr>
          <p:nvPr>
            <p:ph type="body" sz="quarter" idx="13"/>
          </p:nvPr>
        </p:nvSpPr>
        <p:spPr>
          <a:xfrm>
            <a:off x="214282" y="1214398"/>
            <a:ext cx="8610600" cy="5143560"/>
          </a:xfrm>
          <a:prstGeom prst="rect">
            <a:avLst/>
          </a:prstGeom>
        </p:spPr>
        <p:txBody>
          <a:bodyPr/>
          <a:lstStyle/>
          <a:p>
            <a:pPr>
              <a:buNone/>
            </a:pPr>
            <a:endParaRPr lang="es-ES" b="1" dirty="0" smtClean="0"/>
          </a:p>
          <a:p>
            <a:pPr>
              <a:buNone/>
            </a:pPr>
            <a:r>
              <a:rPr lang="es-ES" b="1" dirty="0" smtClean="0"/>
              <a:t> </a:t>
            </a:r>
          </a:p>
          <a:p>
            <a:pPr>
              <a:buNone/>
            </a:pPr>
            <a:endParaRPr lang="es-ES" b="1" dirty="0" smtClean="0"/>
          </a:p>
          <a:p>
            <a:pPr>
              <a:buNone/>
            </a:pPr>
            <a:r>
              <a:rPr lang="es-ES" b="1" dirty="0" smtClean="0"/>
              <a:t> </a:t>
            </a:r>
          </a:p>
          <a:p>
            <a:pPr>
              <a:buNone/>
            </a:pPr>
            <a:endParaRPr lang="es-ES" b="1" dirty="0" smtClean="0"/>
          </a:p>
          <a:p>
            <a:pPr marL="742950" indent="-742950">
              <a:buNone/>
            </a:pPr>
            <a:endParaRPr lang="es-AR" b="1" dirty="0" smtClean="0"/>
          </a:p>
        </p:txBody>
      </p:sp>
      <p:sp>
        <p:nvSpPr>
          <p:cNvPr id="7" name="Content Placeholder 2"/>
          <p:cNvSpPr txBox="1">
            <a:spLocks/>
          </p:cNvSpPr>
          <p:nvPr/>
        </p:nvSpPr>
        <p:spPr>
          <a:xfrm>
            <a:off x="357158" y="928670"/>
            <a:ext cx="8610600" cy="5643602"/>
          </a:xfrm>
          <a:prstGeom prst="rect">
            <a:avLst/>
          </a:prstGeom>
        </p:spPr>
        <p:txBody>
          <a:bodyPr/>
          <a:lstStyle/>
          <a:p>
            <a:pPr fontAlgn="base"/>
            <a:r>
              <a:rPr lang="es-ES" sz="2400" b="1" dirty="0" smtClean="0"/>
              <a:t>En el caso de una API REST, el concepto de </a:t>
            </a:r>
            <a:r>
              <a:rPr lang="es-ES" sz="2400" b="1" dirty="0" smtClean="0">
                <a:solidFill>
                  <a:srgbClr val="FF0000"/>
                </a:solidFill>
              </a:rPr>
              <a:t>hipermedia</a:t>
            </a:r>
            <a:r>
              <a:rPr lang="es-ES" sz="2400" b="1" dirty="0" smtClean="0"/>
              <a:t> explica la capacidad de una interfaz de desarrollo de aplicaciones de proporcionar al cliente y al usuario los enlaces adecuados para ejecutar acciones concretas sobre los datos.</a:t>
            </a:r>
          </a:p>
          <a:p>
            <a:pPr fontAlgn="base"/>
            <a:r>
              <a:rPr lang="es-ES" sz="2400" b="1" dirty="0" smtClean="0"/>
              <a:t>Para cualquier API REST es obligatorio disponer del principio </a:t>
            </a:r>
            <a:r>
              <a:rPr lang="es-ES" sz="2400" b="1" dirty="0" smtClean="0">
                <a:hlinkClick r:id="rId3"/>
              </a:rPr>
              <a:t>HATEOAS</a:t>
            </a:r>
            <a:r>
              <a:rPr lang="es-ES" sz="2400" b="1" dirty="0" smtClean="0"/>
              <a:t>(</a:t>
            </a:r>
            <a:r>
              <a:rPr lang="es-ES" sz="2400" b="1" dirty="0" err="1" smtClean="0">
                <a:solidFill>
                  <a:srgbClr val="FF0000"/>
                </a:solidFill>
              </a:rPr>
              <a:t>H</a:t>
            </a:r>
            <a:r>
              <a:rPr lang="es-ES" sz="2400" b="1" dirty="0" err="1" smtClean="0"/>
              <a:t>ypermedia</a:t>
            </a:r>
            <a:r>
              <a:rPr lang="es-ES" sz="2400" b="1" dirty="0" smtClean="0"/>
              <a:t> </a:t>
            </a:r>
            <a:r>
              <a:rPr lang="es-ES" sz="2400" b="1" dirty="0" smtClean="0">
                <a:solidFill>
                  <a:srgbClr val="FF0000"/>
                </a:solidFill>
              </a:rPr>
              <a:t>A</a:t>
            </a:r>
            <a:r>
              <a:rPr lang="es-ES" sz="2400" b="1" dirty="0" smtClean="0"/>
              <a:t>s </a:t>
            </a:r>
            <a:r>
              <a:rPr lang="es-ES" sz="2400" b="1" dirty="0" err="1" smtClean="0">
                <a:solidFill>
                  <a:srgbClr val="FF0000"/>
                </a:solidFill>
              </a:rPr>
              <a:t>T</a:t>
            </a:r>
            <a:r>
              <a:rPr lang="es-ES" sz="2400" b="1" dirty="0" err="1" smtClean="0"/>
              <a:t>he</a:t>
            </a:r>
            <a:r>
              <a:rPr lang="es-ES" sz="2400" b="1" dirty="0" smtClean="0"/>
              <a:t> </a:t>
            </a:r>
            <a:r>
              <a:rPr lang="es-ES" sz="2400" b="1" dirty="0" err="1" smtClean="0">
                <a:solidFill>
                  <a:srgbClr val="FF0000"/>
                </a:solidFill>
              </a:rPr>
              <a:t>E</a:t>
            </a:r>
            <a:r>
              <a:rPr lang="es-ES" sz="2400" b="1" dirty="0" err="1" smtClean="0"/>
              <a:t>ngine</a:t>
            </a:r>
            <a:r>
              <a:rPr lang="es-ES" sz="2400" b="1" dirty="0" smtClean="0"/>
              <a:t> </a:t>
            </a:r>
            <a:r>
              <a:rPr lang="es-ES" sz="2400" b="1" dirty="0" smtClean="0">
                <a:solidFill>
                  <a:srgbClr val="FF0000"/>
                </a:solidFill>
              </a:rPr>
              <a:t>O</a:t>
            </a:r>
            <a:r>
              <a:rPr lang="es-ES" sz="2400" b="1" dirty="0" smtClean="0"/>
              <a:t>f </a:t>
            </a:r>
            <a:r>
              <a:rPr lang="es-ES" sz="2400" b="1" dirty="0" err="1" smtClean="0">
                <a:solidFill>
                  <a:srgbClr val="FF0000"/>
                </a:solidFill>
              </a:rPr>
              <a:t>A</a:t>
            </a:r>
            <a:r>
              <a:rPr lang="es-ES" sz="2400" b="1" dirty="0" err="1" smtClean="0"/>
              <a:t>pplication</a:t>
            </a:r>
            <a:r>
              <a:rPr lang="es-ES" sz="2400" b="1" dirty="0" smtClean="0"/>
              <a:t> </a:t>
            </a:r>
            <a:r>
              <a:rPr lang="es-ES" sz="2400" b="1" dirty="0" err="1" smtClean="0">
                <a:solidFill>
                  <a:srgbClr val="FF0000"/>
                </a:solidFill>
              </a:rPr>
              <a:t>S</a:t>
            </a:r>
            <a:r>
              <a:rPr lang="es-ES" sz="2400" b="1" dirty="0" err="1" smtClean="0"/>
              <a:t>tate</a:t>
            </a:r>
            <a:r>
              <a:rPr lang="es-ES" sz="2400" b="1" dirty="0" smtClean="0"/>
              <a:t> - Hipermedia Como Motor del Estado de la Aplicación) para ser una verdadera API REST. </a:t>
            </a:r>
          </a:p>
          <a:p>
            <a:pPr fontAlgn="base"/>
            <a:r>
              <a:rPr lang="es-ES" sz="2400" b="1" dirty="0" smtClean="0"/>
              <a:t>Este principio es el que define que cada vez que se hace una petición al servidor y éste devuelve una respuesta, parte de la información que contendrá serán los hipervínculos de navegación asociada a otros recursos del cliente. </a:t>
            </a:r>
          </a:p>
          <a:p>
            <a:pPr marL="457200" lvl="0" indent="-457200">
              <a:spcBef>
                <a:spcPct val="20000"/>
              </a:spcBef>
              <a:buClr>
                <a:srgbClr val="0070C0"/>
              </a:buCl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742950" marR="0" lvl="0" indent="-742950" algn="l"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AR" sz="2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n-US" b="1" dirty="0" smtClean="0"/>
              <a:t>CLASE 1</a:t>
            </a:r>
            <a:endParaRPr lang="es-ES" dirty="0"/>
          </a:p>
        </p:txBody>
      </p:sp>
      <p:sp>
        <p:nvSpPr>
          <p:cNvPr id="3" name="Content Placeholder 2"/>
          <p:cNvSpPr>
            <a:spLocks noGrp="1"/>
          </p:cNvSpPr>
          <p:nvPr>
            <p:ph type="body" sz="quarter" idx="13"/>
          </p:nvPr>
        </p:nvSpPr>
        <p:spPr>
          <a:xfrm>
            <a:off x="285720" y="1285860"/>
            <a:ext cx="8610600" cy="4286280"/>
          </a:xfrm>
          <a:prstGeom prst="rect">
            <a:avLst/>
          </a:prstGeom>
        </p:spPr>
        <p:txBody>
          <a:bodyPr/>
          <a:lstStyle/>
          <a:p>
            <a:pPr>
              <a:buNone/>
            </a:pPr>
            <a:endParaRPr lang="es-ES" b="1" dirty="0" smtClean="0"/>
          </a:p>
          <a:p>
            <a:pPr marL="742950" indent="-742950">
              <a:buNone/>
            </a:pPr>
            <a:endParaRPr lang="es-AR" b="1" dirty="0" smtClean="0"/>
          </a:p>
          <a:p>
            <a:pPr marL="742950" indent="-742950">
              <a:buNone/>
            </a:pPr>
            <a:endParaRPr lang="es-AR" b="1" dirty="0" smtClean="0"/>
          </a:p>
        </p:txBody>
      </p:sp>
      <p:sp>
        <p:nvSpPr>
          <p:cNvPr id="7" name="Content Placeholder 2"/>
          <p:cNvSpPr txBox="1">
            <a:spLocks/>
          </p:cNvSpPr>
          <p:nvPr/>
        </p:nvSpPr>
        <p:spPr>
          <a:xfrm>
            <a:off x="357158" y="1214422"/>
            <a:ext cx="8610600" cy="5143560"/>
          </a:xfrm>
          <a:prstGeom prst="rect">
            <a:avLst/>
          </a:prstGeom>
        </p:spPr>
        <p:txBody>
          <a:bodyPr/>
          <a:lstStyle/>
          <a:p>
            <a:pPr algn="ctr"/>
            <a:endParaRPr lang="es-ES" sz="5400" b="1" dirty="0" smtClean="0"/>
          </a:p>
          <a:p>
            <a:pPr algn="ctr"/>
            <a:r>
              <a:rPr lang="es-ES" sz="5400" b="1" dirty="0" smtClean="0"/>
              <a:t>FIN CLASE 1</a:t>
            </a:r>
          </a:p>
          <a:p>
            <a:pPr algn="ctr"/>
            <a:endParaRPr lang="es-ES" sz="5400" b="1" dirty="0" smtClean="0"/>
          </a:p>
          <a:p>
            <a:pPr algn="ctr"/>
            <a:r>
              <a:rPr lang="es-ES" sz="4000" b="1" dirty="0" smtClean="0"/>
              <a:t>Muchas Gracias</a:t>
            </a:r>
          </a:p>
          <a:p>
            <a:pPr algn="ctr"/>
            <a:endParaRPr lang="es-ES" sz="4000" b="1" dirty="0" smtClean="0"/>
          </a:p>
          <a:p>
            <a:pPr algn="ctr"/>
            <a:endParaRPr lang="es-ES" sz="4000" b="1" dirty="0" smtClean="0"/>
          </a:p>
          <a:p>
            <a:pPr algn="ctr"/>
            <a:r>
              <a:rPr lang="es-ES" sz="2400" b="1" dirty="0" smtClean="0"/>
              <a:t>p.romanazzi@live.com.ar</a:t>
            </a:r>
          </a:p>
          <a:p>
            <a:pPr marL="457200" marR="0" lvl="0" indent="-457200" algn="ctr"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5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ctr"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5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457200" marR="0" lvl="0" indent="-457200" algn="ctr" defTabSz="914400" rtl="0" eaLnBrk="1" fontAlgn="auto" latinLnBrk="0" hangingPunct="1">
              <a:lnSpc>
                <a:spcPct val="100000"/>
              </a:lnSpc>
              <a:spcBef>
                <a:spcPct val="20000"/>
              </a:spcBef>
              <a:spcAft>
                <a:spcPts val="0"/>
              </a:spcAft>
              <a:buClr>
                <a:srgbClr val="0070C0"/>
              </a:buClr>
              <a:buSzTx/>
              <a:buFont typeface="Arial" pitchFamily="34" charset="0"/>
              <a:buNone/>
              <a:tabLst/>
              <a:defRPr/>
            </a:pPr>
            <a:r>
              <a:rPr kumimoji="0" lang="es-ES" sz="5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a:t>
            </a:r>
          </a:p>
          <a:p>
            <a:pPr marL="457200" marR="0" lvl="0" indent="-457200" algn="ctr"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ES" sz="5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742950" marR="0" lvl="0" indent="-742950" algn="ctr" defTabSz="914400" rtl="0" eaLnBrk="1" fontAlgn="auto" latinLnBrk="0" hangingPunct="1">
              <a:lnSpc>
                <a:spcPct val="100000"/>
              </a:lnSpc>
              <a:spcBef>
                <a:spcPct val="20000"/>
              </a:spcBef>
              <a:spcAft>
                <a:spcPts val="0"/>
              </a:spcAft>
              <a:buClr>
                <a:srgbClr val="0070C0"/>
              </a:buClr>
              <a:buSzTx/>
              <a:buFont typeface="Arial" pitchFamily="34" charset="0"/>
              <a:buNone/>
              <a:tabLst/>
              <a:defRPr/>
            </a:pPr>
            <a:endParaRPr kumimoji="0" lang="es-AR" sz="5400" b="1"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lvl="0"/>
            <a:r>
              <a:rPr lang="en-US" sz="4800" b="1" dirty="0" smtClean="0"/>
              <a:t>API’s </a:t>
            </a:r>
            <a:endParaRPr lang="es-ES" sz="4800" dirty="0"/>
          </a:p>
        </p:txBody>
      </p:sp>
      <p:sp>
        <p:nvSpPr>
          <p:cNvPr id="3" name="Content Placeholder 2"/>
          <p:cNvSpPr>
            <a:spLocks noGrp="1"/>
          </p:cNvSpPr>
          <p:nvPr>
            <p:ph type="body" sz="quarter" idx="13"/>
          </p:nvPr>
        </p:nvSpPr>
        <p:spPr>
          <a:xfrm>
            <a:off x="214282" y="1357298"/>
            <a:ext cx="8610600" cy="4724400"/>
          </a:xfrm>
          <a:prstGeom prst="rect">
            <a:avLst/>
          </a:prstGeom>
        </p:spPr>
        <p:txBody>
          <a:bodyPr/>
          <a:lstStyle/>
          <a:p>
            <a:r>
              <a:rPr lang="en-US" b="1" dirty="0" smtClean="0"/>
              <a:t>Son </a:t>
            </a:r>
            <a:r>
              <a:rPr lang="en-US" b="1" dirty="0" err="1" smtClean="0"/>
              <a:t>utilizadas</a:t>
            </a:r>
            <a:r>
              <a:rPr lang="en-US" b="1" dirty="0" smtClean="0"/>
              <a:t> </a:t>
            </a:r>
            <a:r>
              <a:rPr lang="en-US" b="1" dirty="0" err="1" smtClean="0"/>
              <a:t>por</a:t>
            </a:r>
            <a:r>
              <a:rPr lang="en-US" b="1" dirty="0" smtClean="0"/>
              <a:t> los </a:t>
            </a:r>
            <a:r>
              <a:rPr lang="en-US" b="1" dirty="0" err="1" smtClean="0"/>
              <a:t>programadores</a:t>
            </a:r>
            <a:r>
              <a:rPr lang="en-US" b="1" dirty="0" smtClean="0"/>
              <a:t> </a:t>
            </a:r>
            <a:r>
              <a:rPr lang="en-US" b="1" dirty="0" err="1" smtClean="0"/>
              <a:t>para</a:t>
            </a:r>
            <a:r>
              <a:rPr lang="en-US" b="1" dirty="0" smtClean="0"/>
              <a:t> </a:t>
            </a:r>
            <a:r>
              <a:rPr lang="en-US" b="1" dirty="0" err="1" smtClean="0"/>
              <a:t>construir</a:t>
            </a:r>
            <a:r>
              <a:rPr lang="en-US" b="1" dirty="0" smtClean="0"/>
              <a:t> </a:t>
            </a:r>
            <a:r>
              <a:rPr lang="en-US" b="1" dirty="0" err="1" smtClean="0"/>
              <a:t>sus</a:t>
            </a:r>
            <a:r>
              <a:rPr lang="en-US" b="1" dirty="0" smtClean="0"/>
              <a:t> </a:t>
            </a:r>
            <a:r>
              <a:rPr lang="en-US" b="1" dirty="0" err="1" smtClean="0"/>
              <a:t>aplicaciones</a:t>
            </a:r>
            <a:r>
              <a:rPr lang="en-US" b="1" dirty="0" smtClean="0"/>
              <a:t> sin </a:t>
            </a:r>
            <a:r>
              <a:rPr lang="en-US" b="1" dirty="0" err="1" smtClean="0"/>
              <a:t>necesidad</a:t>
            </a:r>
            <a:r>
              <a:rPr lang="en-US" b="1" dirty="0" smtClean="0"/>
              <a:t> de </a:t>
            </a:r>
            <a:r>
              <a:rPr lang="en-US" b="1" dirty="0" err="1" smtClean="0"/>
              <a:t>volver</a:t>
            </a:r>
            <a:r>
              <a:rPr lang="en-US" b="1" dirty="0" smtClean="0"/>
              <a:t> a </a:t>
            </a:r>
            <a:r>
              <a:rPr lang="en-US" b="1" dirty="0" err="1" smtClean="0"/>
              <a:t>programar</a:t>
            </a:r>
            <a:r>
              <a:rPr lang="en-US" b="1" dirty="0" smtClean="0"/>
              <a:t> </a:t>
            </a:r>
            <a:r>
              <a:rPr lang="en-US" b="1" dirty="0" err="1" smtClean="0"/>
              <a:t>funciones</a:t>
            </a:r>
            <a:r>
              <a:rPr lang="en-US" b="1" dirty="0" smtClean="0"/>
              <a:t> </a:t>
            </a:r>
            <a:r>
              <a:rPr lang="en-US" b="1" dirty="0" err="1" smtClean="0"/>
              <a:t>ya</a:t>
            </a:r>
            <a:r>
              <a:rPr lang="en-US" b="1" dirty="0" smtClean="0"/>
              <a:t> </a:t>
            </a:r>
            <a:r>
              <a:rPr lang="en-US" b="1" dirty="0" err="1" smtClean="0"/>
              <a:t>hechas</a:t>
            </a:r>
            <a:r>
              <a:rPr lang="en-US" b="1" dirty="0" smtClean="0"/>
              <a:t> </a:t>
            </a:r>
            <a:r>
              <a:rPr lang="en-US" b="1" dirty="0" err="1" smtClean="0"/>
              <a:t>por</a:t>
            </a:r>
            <a:r>
              <a:rPr lang="en-US" b="1" dirty="0" smtClean="0"/>
              <a:t> </a:t>
            </a:r>
            <a:r>
              <a:rPr lang="en-US" b="1" dirty="0" err="1" smtClean="0"/>
              <a:t>otros</a:t>
            </a:r>
            <a:r>
              <a:rPr lang="en-US" b="1" dirty="0" smtClean="0"/>
              <a:t>, </a:t>
            </a:r>
            <a:r>
              <a:rPr lang="en-US" b="1" dirty="0" err="1" smtClean="0"/>
              <a:t>reutilizando</a:t>
            </a:r>
            <a:r>
              <a:rPr lang="en-US" b="1" dirty="0" smtClean="0"/>
              <a:t> </a:t>
            </a:r>
            <a:r>
              <a:rPr lang="en-US" b="1" dirty="0" err="1" smtClean="0"/>
              <a:t>código</a:t>
            </a:r>
            <a:r>
              <a:rPr lang="en-US" b="1" dirty="0" smtClean="0"/>
              <a:t> </a:t>
            </a:r>
            <a:r>
              <a:rPr lang="en-US" b="1" dirty="0" err="1" smtClean="0"/>
              <a:t>que</a:t>
            </a:r>
            <a:r>
              <a:rPr lang="en-US" b="1" dirty="0" smtClean="0"/>
              <a:t> se </a:t>
            </a:r>
            <a:r>
              <a:rPr lang="en-US" b="1" dirty="0" err="1" smtClean="0"/>
              <a:t>sabe</a:t>
            </a:r>
            <a:r>
              <a:rPr lang="en-US" b="1" dirty="0" smtClean="0"/>
              <a:t> </a:t>
            </a:r>
            <a:r>
              <a:rPr lang="en-US" b="1" dirty="0" err="1" smtClean="0"/>
              <a:t>que</a:t>
            </a:r>
            <a:r>
              <a:rPr lang="en-US" b="1" dirty="0" smtClean="0"/>
              <a:t> </a:t>
            </a:r>
            <a:r>
              <a:rPr lang="en-US" b="1" dirty="0" err="1" smtClean="0"/>
              <a:t>está</a:t>
            </a:r>
            <a:r>
              <a:rPr lang="en-US" b="1" dirty="0" smtClean="0"/>
              <a:t> </a:t>
            </a:r>
            <a:r>
              <a:rPr lang="en-US" b="1" dirty="0" err="1" smtClean="0"/>
              <a:t>probado</a:t>
            </a:r>
            <a:r>
              <a:rPr lang="en-US" b="1" dirty="0" smtClean="0"/>
              <a:t> y </a:t>
            </a:r>
            <a:r>
              <a:rPr lang="en-US" b="1" dirty="0" err="1" smtClean="0"/>
              <a:t>que</a:t>
            </a:r>
            <a:r>
              <a:rPr lang="en-US" b="1" dirty="0" smtClean="0"/>
              <a:t> </a:t>
            </a:r>
            <a:r>
              <a:rPr lang="en-US" b="1" dirty="0" err="1" smtClean="0"/>
              <a:t>funciona</a:t>
            </a:r>
            <a:r>
              <a:rPr lang="en-US" b="1" dirty="0" smtClean="0"/>
              <a:t> </a:t>
            </a:r>
            <a:r>
              <a:rPr lang="en-US" b="1" dirty="0" err="1" smtClean="0"/>
              <a:t>correctamente</a:t>
            </a:r>
            <a:r>
              <a:rPr lang="en-US" b="1" dirty="0" smtClean="0"/>
              <a:t>.</a:t>
            </a:r>
          </a:p>
          <a:p>
            <a:endParaRPr lang="es-ES" b="1" dirty="0" smtClean="0"/>
          </a:p>
          <a:p>
            <a:r>
              <a:rPr lang="en-US" b="1" dirty="0" smtClean="0"/>
              <a:t>En la web, </a:t>
            </a:r>
            <a:r>
              <a:rPr lang="en-US" b="1" dirty="0" err="1" smtClean="0"/>
              <a:t>las</a:t>
            </a:r>
            <a:r>
              <a:rPr lang="en-US" b="1" dirty="0" smtClean="0"/>
              <a:t> API's son </a:t>
            </a:r>
            <a:r>
              <a:rPr lang="en-US" b="1" dirty="0" err="1" smtClean="0"/>
              <a:t>publicadas</a:t>
            </a:r>
            <a:r>
              <a:rPr lang="en-US" b="1" dirty="0" smtClean="0"/>
              <a:t> </a:t>
            </a:r>
            <a:r>
              <a:rPr lang="en-US" b="1" dirty="0" err="1" smtClean="0"/>
              <a:t>por</a:t>
            </a:r>
            <a:r>
              <a:rPr lang="en-US" b="1" dirty="0" smtClean="0"/>
              <a:t> </a:t>
            </a:r>
            <a:r>
              <a:rPr lang="en-US" b="1" dirty="0" err="1" smtClean="0"/>
              <a:t>sitios</a:t>
            </a:r>
            <a:r>
              <a:rPr lang="en-US" b="1" dirty="0" smtClean="0"/>
              <a:t> </a:t>
            </a:r>
            <a:r>
              <a:rPr lang="en-US" b="1" dirty="0" err="1" smtClean="0"/>
              <a:t>para</a:t>
            </a:r>
            <a:r>
              <a:rPr lang="en-US" b="1" dirty="0" smtClean="0"/>
              <a:t> </a:t>
            </a:r>
            <a:r>
              <a:rPr lang="en-US" b="1" dirty="0" err="1" smtClean="0"/>
              <a:t>brindar</a:t>
            </a:r>
            <a:r>
              <a:rPr lang="en-US" b="1" dirty="0" smtClean="0"/>
              <a:t> la </a:t>
            </a:r>
            <a:r>
              <a:rPr lang="en-US" b="1" dirty="0" err="1" smtClean="0"/>
              <a:t>posibilidad</a:t>
            </a:r>
            <a:r>
              <a:rPr lang="en-US" b="1" dirty="0" smtClean="0"/>
              <a:t> de </a:t>
            </a:r>
            <a:r>
              <a:rPr lang="en-US" b="1" dirty="0" err="1" smtClean="0"/>
              <a:t>realizar</a:t>
            </a:r>
            <a:r>
              <a:rPr lang="en-US" b="1" dirty="0" smtClean="0"/>
              <a:t> </a:t>
            </a:r>
            <a:r>
              <a:rPr lang="en-US" b="1" dirty="0" err="1" smtClean="0"/>
              <a:t>alguna</a:t>
            </a:r>
            <a:r>
              <a:rPr lang="en-US" b="1" dirty="0" smtClean="0"/>
              <a:t> </a:t>
            </a:r>
            <a:r>
              <a:rPr lang="en-US" b="1" dirty="0" err="1" smtClean="0"/>
              <a:t>acción</a:t>
            </a:r>
            <a:r>
              <a:rPr lang="en-US" b="1" dirty="0" smtClean="0"/>
              <a:t> o </a:t>
            </a:r>
            <a:r>
              <a:rPr lang="en-US" b="1" dirty="0" err="1" smtClean="0"/>
              <a:t>acceder</a:t>
            </a:r>
            <a:r>
              <a:rPr lang="en-US" b="1" dirty="0" smtClean="0"/>
              <a:t> a </a:t>
            </a:r>
            <a:r>
              <a:rPr lang="en-US" b="1" dirty="0" err="1" smtClean="0"/>
              <a:t>alguna</a:t>
            </a:r>
            <a:r>
              <a:rPr lang="en-US" b="1" dirty="0" smtClean="0"/>
              <a:t> </a:t>
            </a:r>
            <a:r>
              <a:rPr lang="en-US" b="1" dirty="0" err="1" smtClean="0"/>
              <a:t>característica</a:t>
            </a:r>
            <a:r>
              <a:rPr lang="en-US" b="1" dirty="0" smtClean="0"/>
              <a:t> o </a:t>
            </a:r>
            <a:r>
              <a:rPr lang="en-US" b="1" dirty="0" err="1" smtClean="0"/>
              <a:t>contenido</a:t>
            </a:r>
            <a:r>
              <a:rPr lang="en-US" b="1" dirty="0" smtClean="0"/>
              <a:t> </a:t>
            </a:r>
            <a:r>
              <a:rPr lang="en-US" b="1" dirty="0" err="1" smtClean="0"/>
              <a:t>que</a:t>
            </a:r>
            <a:r>
              <a:rPr lang="en-US" b="1" dirty="0" smtClean="0"/>
              <a:t> el </a:t>
            </a:r>
            <a:r>
              <a:rPr lang="en-US" b="1" dirty="0" err="1" smtClean="0"/>
              <a:t>sitio</a:t>
            </a:r>
            <a:r>
              <a:rPr lang="en-US" b="1" dirty="0" smtClean="0"/>
              <a:t> </a:t>
            </a:r>
            <a:r>
              <a:rPr lang="en-US" b="1" dirty="0" err="1" smtClean="0"/>
              <a:t>provee</a:t>
            </a:r>
            <a:r>
              <a:rPr lang="en-US" b="1" dirty="0" smtClean="0"/>
              <a:t>. </a:t>
            </a:r>
            <a:endParaRPr lang="es-ES" b="1" dirty="0" smtClean="0"/>
          </a:p>
          <a:p>
            <a:pPr marL="742950" indent="-742950">
              <a:buNone/>
            </a:pPr>
            <a:endParaRPr lang="es-AR" b="1" dirty="0" smtClean="0"/>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lvl="0"/>
            <a:r>
              <a:rPr lang="en-US" sz="4800" b="1" dirty="0" smtClean="0"/>
              <a:t>¿ </a:t>
            </a:r>
            <a:r>
              <a:rPr lang="en-US" sz="4800" b="1" dirty="0" err="1" smtClean="0"/>
              <a:t>Que</a:t>
            </a:r>
            <a:r>
              <a:rPr lang="en-US" sz="4800" b="1" dirty="0" smtClean="0"/>
              <a:t> </a:t>
            </a:r>
            <a:r>
              <a:rPr lang="en-US" sz="4800" b="1" dirty="0" err="1" smtClean="0"/>
              <a:t>es</a:t>
            </a:r>
            <a:r>
              <a:rPr lang="en-US" sz="4800" b="1" dirty="0" smtClean="0"/>
              <a:t> </a:t>
            </a:r>
            <a:r>
              <a:rPr lang="en-US" sz="4800" b="1" dirty="0" err="1" smtClean="0"/>
              <a:t>una</a:t>
            </a:r>
            <a:r>
              <a:rPr lang="en-US" sz="4800" b="1" dirty="0" smtClean="0"/>
              <a:t> WEB API?</a:t>
            </a:r>
            <a:endParaRPr lang="es-ES" sz="4800" dirty="0"/>
          </a:p>
        </p:txBody>
      </p:sp>
      <p:sp>
        <p:nvSpPr>
          <p:cNvPr id="3" name="Content Placeholder 2"/>
          <p:cNvSpPr>
            <a:spLocks noGrp="1"/>
          </p:cNvSpPr>
          <p:nvPr>
            <p:ph type="body" sz="quarter" idx="13"/>
          </p:nvPr>
        </p:nvSpPr>
        <p:spPr>
          <a:xfrm>
            <a:off x="214282" y="1357298"/>
            <a:ext cx="8610600" cy="5214974"/>
          </a:xfrm>
          <a:prstGeom prst="rect">
            <a:avLst/>
          </a:prstGeom>
        </p:spPr>
        <p:txBody>
          <a:bodyPr/>
          <a:lstStyle/>
          <a:p>
            <a:r>
              <a:rPr lang="en-US" b="1" dirty="0" err="1" smtClean="0"/>
              <a:t>Una</a:t>
            </a:r>
            <a:r>
              <a:rPr lang="en-US" b="1" dirty="0" smtClean="0"/>
              <a:t> Web API </a:t>
            </a:r>
            <a:r>
              <a:rPr lang="en-US" b="1" dirty="0" err="1" smtClean="0"/>
              <a:t>es</a:t>
            </a:r>
            <a:r>
              <a:rPr lang="en-US" b="1" dirty="0" smtClean="0"/>
              <a:t> </a:t>
            </a:r>
            <a:r>
              <a:rPr lang="en-US" b="1" dirty="0" err="1" smtClean="0"/>
              <a:t>una</a:t>
            </a:r>
            <a:r>
              <a:rPr lang="en-US" b="1" dirty="0" smtClean="0"/>
              <a:t> API </a:t>
            </a:r>
            <a:r>
              <a:rPr lang="en-US" b="1" dirty="0" err="1" smtClean="0"/>
              <a:t>que</a:t>
            </a:r>
            <a:r>
              <a:rPr lang="en-US" b="1" dirty="0" smtClean="0"/>
              <a:t> se </a:t>
            </a:r>
            <a:r>
              <a:rPr lang="en-US" b="1" dirty="0" err="1" smtClean="0"/>
              <a:t>invoca</a:t>
            </a:r>
            <a:r>
              <a:rPr lang="en-US" b="1" dirty="0" smtClean="0"/>
              <a:t> a </a:t>
            </a:r>
            <a:r>
              <a:rPr lang="en-US" b="1" dirty="0" err="1" smtClean="0"/>
              <a:t>través</a:t>
            </a:r>
            <a:r>
              <a:rPr lang="en-US" b="1" dirty="0" smtClean="0"/>
              <a:t> del </a:t>
            </a:r>
            <a:r>
              <a:rPr lang="en-US" b="1" dirty="0" err="1" smtClean="0"/>
              <a:t>protocolo</a:t>
            </a:r>
            <a:r>
              <a:rPr lang="en-US" b="1" dirty="0" smtClean="0"/>
              <a:t> </a:t>
            </a:r>
            <a:r>
              <a:rPr lang="en-US" b="1" dirty="0" smtClean="0">
                <a:hlinkClick r:id="rId3"/>
              </a:rPr>
              <a:t>HTTP</a:t>
            </a:r>
            <a:r>
              <a:rPr lang="en-US" b="1" dirty="0" smtClean="0"/>
              <a:t>. </a:t>
            </a:r>
          </a:p>
          <a:p>
            <a:r>
              <a:rPr lang="en-US" b="1" dirty="0" smtClean="0"/>
              <a:t>La </a:t>
            </a:r>
            <a:r>
              <a:rPr lang="en-US" b="1" dirty="0" err="1" smtClean="0"/>
              <a:t>ventaja</a:t>
            </a:r>
            <a:r>
              <a:rPr lang="en-US" b="1" dirty="0" smtClean="0"/>
              <a:t> de </a:t>
            </a:r>
            <a:r>
              <a:rPr lang="en-US" b="1" dirty="0" err="1" smtClean="0"/>
              <a:t>usar</a:t>
            </a:r>
            <a:r>
              <a:rPr lang="en-US" b="1" dirty="0" smtClean="0"/>
              <a:t> </a:t>
            </a:r>
            <a:r>
              <a:rPr lang="en-US" b="1" dirty="0" smtClean="0">
                <a:hlinkClick r:id="rId3"/>
              </a:rPr>
              <a:t>HTTP</a:t>
            </a:r>
            <a:r>
              <a:rPr lang="en-US" b="1" dirty="0" smtClean="0"/>
              <a:t> </a:t>
            </a:r>
            <a:r>
              <a:rPr lang="en-US" b="1" dirty="0" err="1" smtClean="0"/>
              <a:t>es</a:t>
            </a:r>
            <a:r>
              <a:rPr lang="en-US" b="1" dirty="0" smtClean="0"/>
              <a:t> </a:t>
            </a:r>
            <a:r>
              <a:rPr lang="en-US" b="1" dirty="0" err="1" smtClean="0"/>
              <a:t>que</a:t>
            </a:r>
            <a:r>
              <a:rPr lang="en-US" b="1" dirty="0" smtClean="0"/>
              <a:t> </a:t>
            </a:r>
            <a:r>
              <a:rPr lang="en-US" b="1" dirty="0" err="1" smtClean="0"/>
              <a:t>es</a:t>
            </a:r>
            <a:r>
              <a:rPr lang="en-US" b="1" dirty="0" smtClean="0"/>
              <a:t> </a:t>
            </a:r>
            <a:r>
              <a:rPr lang="en-US" b="1" dirty="0" err="1" smtClean="0"/>
              <a:t>posible</a:t>
            </a:r>
            <a:r>
              <a:rPr lang="en-US" b="1" dirty="0" smtClean="0"/>
              <a:t> </a:t>
            </a:r>
            <a:r>
              <a:rPr lang="en-US" b="1" dirty="0" err="1" smtClean="0"/>
              <a:t>hacer</a:t>
            </a:r>
            <a:r>
              <a:rPr lang="en-US" b="1" dirty="0" smtClean="0"/>
              <a:t> </a:t>
            </a:r>
            <a:r>
              <a:rPr lang="en-US" b="1" dirty="0" err="1" smtClean="0"/>
              <a:t>peticiones</a:t>
            </a:r>
            <a:r>
              <a:rPr lang="en-US" b="1" dirty="0" smtClean="0"/>
              <a:t> </a:t>
            </a:r>
            <a:r>
              <a:rPr lang="en-US" b="1" dirty="0" err="1" smtClean="0"/>
              <a:t>desde</a:t>
            </a:r>
            <a:r>
              <a:rPr lang="en-US" b="1" dirty="0" smtClean="0"/>
              <a:t> </a:t>
            </a:r>
            <a:r>
              <a:rPr lang="en-US" b="1" dirty="0" err="1" smtClean="0"/>
              <a:t>cualquier</a:t>
            </a:r>
            <a:r>
              <a:rPr lang="en-US" b="1" dirty="0" smtClean="0"/>
              <a:t> </a:t>
            </a:r>
            <a:r>
              <a:rPr lang="en-US" b="1" dirty="0" err="1" smtClean="0"/>
              <a:t>lenguaje</a:t>
            </a:r>
            <a:r>
              <a:rPr lang="en-US" b="1" dirty="0" smtClean="0"/>
              <a:t> de </a:t>
            </a:r>
            <a:r>
              <a:rPr lang="en-US" b="1" dirty="0" err="1" smtClean="0"/>
              <a:t>programación</a:t>
            </a:r>
            <a:r>
              <a:rPr lang="en-US" b="1" dirty="0" smtClean="0"/>
              <a:t>, lo </a:t>
            </a:r>
            <a:r>
              <a:rPr lang="en-US" b="1" dirty="0" err="1" smtClean="0"/>
              <a:t>que</a:t>
            </a:r>
            <a:r>
              <a:rPr lang="en-US" b="1" dirty="0" smtClean="0"/>
              <a:t> </a:t>
            </a:r>
            <a:r>
              <a:rPr lang="en-US" b="1" dirty="0" err="1" smtClean="0"/>
              <a:t>hace</a:t>
            </a:r>
            <a:r>
              <a:rPr lang="en-US" b="1" dirty="0" smtClean="0"/>
              <a:t> a la Web un </a:t>
            </a:r>
            <a:r>
              <a:rPr lang="en-US" b="1" dirty="0" err="1" smtClean="0"/>
              <a:t>medio</a:t>
            </a:r>
            <a:r>
              <a:rPr lang="en-US" b="1" dirty="0" smtClean="0"/>
              <a:t> ideal </a:t>
            </a:r>
            <a:r>
              <a:rPr lang="en-US" b="1" dirty="0" err="1" smtClean="0"/>
              <a:t>para</a:t>
            </a:r>
            <a:r>
              <a:rPr lang="en-US" b="1" dirty="0" smtClean="0"/>
              <a:t> </a:t>
            </a:r>
            <a:r>
              <a:rPr lang="en-US" b="1" dirty="0" err="1" smtClean="0"/>
              <a:t>conectar</a:t>
            </a:r>
            <a:r>
              <a:rPr lang="en-US" b="1" dirty="0" smtClean="0"/>
              <a:t> </a:t>
            </a:r>
            <a:r>
              <a:rPr lang="en-US" b="1" dirty="0" err="1" smtClean="0"/>
              <a:t>aplicaciones</a:t>
            </a:r>
            <a:r>
              <a:rPr lang="en-US" b="1" dirty="0" smtClean="0"/>
              <a:t>.</a:t>
            </a:r>
            <a:endParaRPr lang="es-ES" b="1" dirty="0" smtClean="0"/>
          </a:p>
          <a:p>
            <a:r>
              <a:rPr lang="es-ES" b="1" dirty="0" smtClean="0"/>
              <a:t>HTTP no es sólo para servir páginas web. </a:t>
            </a:r>
          </a:p>
          <a:p>
            <a:r>
              <a:rPr lang="es-ES" b="1" dirty="0" smtClean="0"/>
              <a:t>Es también una poderosa plataforma para la construcción de las API que exponen servicios y datos. </a:t>
            </a:r>
          </a:p>
          <a:p>
            <a:r>
              <a:rPr lang="es-ES" b="1" dirty="0" smtClean="0"/>
              <a:t>HTTP es simple y muy flexible .</a:t>
            </a:r>
          </a:p>
          <a:p>
            <a:pPr marL="742950" indent="-742950">
              <a:buNone/>
            </a:pPr>
            <a:endParaRPr lang="es-AR" b="1" dirty="0" smtClean="0"/>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9144000" cy="822960"/>
          </a:xfrm>
        </p:spPr>
        <p:txBody>
          <a:bodyPr/>
          <a:lstStyle/>
          <a:p>
            <a:r>
              <a:rPr lang="es-ES" sz="4800" b="1" dirty="0" smtClean="0"/>
              <a:t>¿Cómo funciona una Web API?</a:t>
            </a:r>
            <a:endParaRPr lang="es-ES" sz="4800" dirty="0"/>
          </a:p>
        </p:txBody>
      </p:sp>
      <p:sp>
        <p:nvSpPr>
          <p:cNvPr id="3" name="Content Placeholder 2"/>
          <p:cNvSpPr>
            <a:spLocks noGrp="1"/>
          </p:cNvSpPr>
          <p:nvPr>
            <p:ph type="body" sz="quarter" idx="13"/>
          </p:nvPr>
        </p:nvSpPr>
        <p:spPr>
          <a:xfrm>
            <a:off x="214282" y="1142984"/>
            <a:ext cx="8610600" cy="5429288"/>
          </a:xfrm>
          <a:prstGeom prst="rect">
            <a:avLst/>
          </a:prstGeom>
        </p:spPr>
        <p:txBody>
          <a:bodyPr/>
          <a:lstStyle/>
          <a:p>
            <a:r>
              <a:rPr lang="es-ES" b="1" dirty="0" smtClean="0"/>
              <a:t>Cuando ingresamos a una dirección Web (URL) desde un browser, el navegador envía una petición </a:t>
            </a:r>
            <a:r>
              <a:rPr lang="es-ES" b="1" dirty="0" smtClean="0">
                <a:hlinkClick r:id="rId3"/>
              </a:rPr>
              <a:t>HTTP</a:t>
            </a:r>
            <a:r>
              <a:rPr lang="es-ES" b="1" dirty="0" smtClean="0"/>
              <a:t> (</a:t>
            </a:r>
            <a:r>
              <a:rPr lang="es-ES" b="1" dirty="0" err="1" smtClean="0"/>
              <a:t>request</a:t>
            </a:r>
            <a:r>
              <a:rPr lang="es-ES" b="1" dirty="0" smtClean="0"/>
              <a:t>) al servidor, que responde con código </a:t>
            </a:r>
            <a:r>
              <a:rPr lang="es-ES" b="1" dirty="0" smtClean="0">
                <a:hlinkClick r:id="rId4"/>
              </a:rPr>
              <a:t>HTML</a:t>
            </a:r>
            <a:r>
              <a:rPr lang="es-ES" b="1" dirty="0" smtClean="0"/>
              <a:t>( Response).</a:t>
            </a:r>
          </a:p>
          <a:p>
            <a:endParaRPr lang="es-ES" b="1" dirty="0" smtClean="0"/>
          </a:p>
          <a:p>
            <a:r>
              <a:rPr lang="es-ES" b="1" dirty="0" smtClean="0"/>
              <a:t>Un Web API funciona muy parecido. Se hace una petición </a:t>
            </a:r>
            <a:r>
              <a:rPr lang="es-ES" b="1" dirty="0" smtClean="0">
                <a:hlinkClick r:id="rId3"/>
              </a:rPr>
              <a:t>HTTP</a:t>
            </a:r>
            <a:r>
              <a:rPr lang="es-ES" b="1" dirty="0" smtClean="0"/>
              <a:t> (generalmente desde algún lenguaje de programación), pero en vez de retornar una página </a:t>
            </a:r>
            <a:r>
              <a:rPr lang="es-ES" b="1" dirty="0" smtClean="0">
                <a:hlinkClick r:id="rId4"/>
              </a:rPr>
              <a:t>HTML</a:t>
            </a:r>
            <a:r>
              <a:rPr lang="es-ES" b="1" dirty="0" smtClean="0"/>
              <a:t>, el servidor retorna la información en una representación fácil de manipular en un lenguaje de programación.</a:t>
            </a:r>
          </a:p>
          <a:p>
            <a:pPr>
              <a:buNone/>
            </a:pPr>
            <a:endParaRPr lang="es-ES" b="1" dirty="0" smtClean="0"/>
          </a:p>
          <a:p>
            <a:pPr marL="742950" indent="-742950">
              <a:buNone/>
            </a:pPr>
            <a:endParaRPr lang="es-AR" b="1" dirty="0" smtClean="0"/>
          </a:p>
        </p:txBody>
      </p:sp>
    </p:spTree>
    <p:extLst>
      <p:ext uri="{BB962C8B-B14F-4D97-AF65-F5344CB8AC3E}">
        <p14:creationId xmlns="" xmlns:p14="http://schemas.microsoft.com/office/powerpoint/2010/main" val="360580419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Module 0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 0 Template</Template>
  <TotalTime>14326</TotalTime>
  <Words>1624</Words>
  <Application>Microsoft Office PowerPoint</Application>
  <PresentationFormat>Presentación en pantalla (4:3)</PresentationFormat>
  <Paragraphs>737</Paragraphs>
  <Slides>61</Slides>
  <Notes>61</Notes>
  <HiddenSlides>0</HiddenSlides>
  <MMClips>0</MMClips>
  <ScaleCrop>false</ScaleCrop>
  <HeadingPairs>
    <vt:vector size="4" baseType="variant">
      <vt:variant>
        <vt:lpstr>Tema</vt:lpstr>
      </vt:variant>
      <vt:variant>
        <vt:i4>1</vt:i4>
      </vt:variant>
      <vt:variant>
        <vt:lpstr>Títulos de diapositiva</vt:lpstr>
      </vt:variant>
      <vt:variant>
        <vt:i4>61</vt:i4>
      </vt:variant>
    </vt:vector>
  </HeadingPairs>
  <TitlesOfParts>
    <vt:vector size="62" baseType="lpstr">
      <vt:lpstr>Module 0 Template</vt:lpstr>
      <vt:lpstr>Web API .Net Core</vt:lpstr>
      <vt:lpstr>Software a Utilizar</vt:lpstr>
      <vt:lpstr>TEMARIO</vt:lpstr>
      <vt:lpstr>CLASE 1</vt:lpstr>
      <vt:lpstr>¿Que es una API? </vt:lpstr>
      <vt:lpstr>API </vt:lpstr>
      <vt:lpstr>API’s </vt:lpstr>
      <vt:lpstr>¿ Que es una WEB API?</vt:lpstr>
      <vt:lpstr>¿Cómo funciona una Web API?</vt:lpstr>
      <vt:lpstr>¿Cómo funciona una Web API?</vt:lpstr>
      <vt:lpstr>Conceptos básicos API REST</vt:lpstr>
      <vt:lpstr>Conceptos básicos API REST</vt:lpstr>
      <vt:lpstr>Estructura de una petición HTTP</vt:lpstr>
      <vt:lpstr>Estructura de una petición HTTP</vt:lpstr>
      <vt:lpstr>Estructura de una petición HTTP</vt:lpstr>
      <vt:lpstr>Estructura de una petición HTTP</vt:lpstr>
      <vt:lpstr>Metodos Htttp</vt:lpstr>
      <vt:lpstr>Metodos Htttp</vt:lpstr>
      <vt:lpstr>Metodos Htttp</vt:lpstr>
      <vt:lpstr>Metodos Htttp</vt:lpstr>
      <vt:lpstr>ASP.NET Web API </vt:lpstr>
      <vt:lpstr>Construyendo una ASP.NET Web API </vt:lpstr>
      <vt:lpstr>Construyendo una ASP.NET Web API </vt:lpstr>
      <vt:lpstr>MODELO</vt:lpstr>
      <vt:lpstr>WEB API -MVC</vt:lpstr>
      <vt:lpstr>WEB API -MVC</vt:lpstr>
      <vt:lpstr>WEB API -MVC</vt:lpstr>
      <vt:lpstr>WEB API -MVC</vt:lpstr>
      <vt:lpstr>WEB API -MVC</vt:lpstr>
      <vt:lpstr>WEB API -MVC</vt:lpstr>
      <vt:lpstr>WEB API -MVC</vt:lpstr>
      <vt:lpstr>CREAMOS NUEVO API CONTROLLER:</vt:lpstr>
      <vt:lpstr>CREAMOS NUEVO API CONTROLLER:</vt:lpstr>
      <vt:lpstr>CREAMOS NUEVO API CONTROLLER:</vt:lpstr>
      <vt:lpstr>CREAMOS NUEVO API CONTROLLER:</vt:lpstr>
      <vt:lpstr>METODOS DE CLASE CONTROLLER</vt:lpstr>
      <vt:lpstr>METODOS DE CLASE CONTROLLER</vt:lpstr>
      <vt:lpstr>METODOS DE CLASE CONTROLLER</vt:lpstr>
      <vt:lpstr>RESULTADO</vt:lpstr>
      <vt:lpstr>2DO METODO</vt:lpstr>
      <vt:lpstr>MOSTRAR EN VISTA HTML</vt:lpstr>
      <vt:lpstr>Laboratorio:</vt:lpstr>
      <vt:lpstr>Agregar Tabla Products</vt:lpstr>
      <vt:lpstr>Laboratorio:</vt:lpstr>
      <vt:lpstr>Nuevo Controlador: ProductsController</vt:lpstr>
      <vt:lpstr>Nuevo Controlador: ProductsController</vt:lpstr>
      <vt:lpstr>¿Qué es el principio de idempotencia?</vt:lpstr>
      <vt:lpstr>Idempotencia</vt:lpstr>
      <vt:lpstr>Los métodos HTTP :</vt:lpstr>
      <vt:lpstr>Metodos Safe:</vt:lpstr>
      <vt:lpstr>Metodos Safe:</vt:lpstr>
      <vt:lpstr>Resumen </vt:lpstr>
      <vt:lpstr>Resumen </vt:lpstr>
      <vt:lpstr>Características de REST</vt:lpstr>
      <vt:lpstr>Características de REST</vt:lpstr>
      <vt:lpstr>Características de REST</vt:lpstr>
      <vt:lpstr>Características de REST</vt:lpstr>
      <vt:lpstr>Características de REST</vt:lpstr>
      <vt:lpstr>Características de REST</vt:lpstr>
      <vt:lpstr>Características de REST</vt:lpstr>
      <vt:lpstr>CLASE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UMA-PC</dc:creator>
  <cp:lastModifiedBy>Pedro Romanazzi</cp:lastModifiedBy>
  <cp:revision>147</cp:revision>
  <cp:lastPrinted>2012-08-28T00:39:50Z</cp:lastPrinted>
  <dcterms:created xsi:type="dcterms:W3CDTF">2013-03-06T12:06:20Z</dcterms:created>
  <dcterms:modified xsi:type="dcterms:W3CDTF">2019-09-18T00:18:55Z</dcterms:modified>
</cp:coreProperties>
</file>