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1" r:id="rId4"/>
    <p:sldId id="264" r:id="rId5"/>
    <p:sldId id="263" r:id="rId6"/>
    <p:sldId id="281" r:id="rId7"/>
    <p:sldId id="267" r:id="rId8"/>
    <p:sldId id="282" r:id="rId9"/>
    <p:sldId id="268" r:id="rId10"/>
    <p:sldId id="269" r:id="rId11"/>
    <p:sldId id="270" r:id="rId12"/>
    <p:sldId id="271" r:id="rId13"/>
    <p:sldId id="279" r:id="rId14"/>
    <p:sldId id="280" r:id="rId15"/>
    <p:sldId id="278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Verdana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b="1" dirty="0" smtClean="0"/>
              <a:t>Mejorando la performance y la </a:t>
            </a:r>
            <a:r>
              <a:rPr lang="es-ES" sz="2400" b="1" dirty="0" err="1" smtClean="0"/>
              <a:t>Comunicacion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AutoNum type="arabicPeriod"/>
            </a:pPr>
            <a:endParaRPr lang="es-ES" sz="4000" b="1" dirty="0" smtClean="0"/>
          </a:p>
          <a:p>
            <a:pPr lvl="0">
              <a:buAutoNum type="arabicPeriod"/>
            </a:pPr>
            <a:r>
              <a:rPr lang="es-ES" sz="4000" b="1" dirty="0" smtClean="0"/>
              <a:t>Configurando la memoria Cache</a:t>
            </a:r>
          </a:p>
          <a:p>
            <a:pPr lvl="0">
              <a:buAutoNum type="arabicPeriod"/>
            </a:pPr>
            <a:r>
              <a:rPr lang="es-ES" sz="4000" b="1" dirty="0" smtClean="0"/>
              <a:t>Manejo de estado</a:t>
            </a:r>
          </a:p>
          <a:p>
            <a:pPr lvl="0">
              <a:buAutoNum type="arabicPeriod"/>
            </a:pPr>
            <a:r>
              <a:rPr lang="es-ES" sz="4000" b="1" dirty="0" smtClean="0"/>
              <a:t>Comunicación Bidireccional</a:t>
            </a:r>
            <a:endParaRPr lang="es-ES" sz="4000" b="1" dirty="0" smtClean="0"/>
          </a:p>
          <a:p>
            <a:pPr lvl="0">
              <a:buNone/>
            </a:pPr>
            <a:endParaRPr lang="es-ES" sz="4000" b="1" dirty="0" smtClean="0"/>
          </a:p>
          <a:p>
            <a:pPr>
              <a:buFont typeface="Arial" charset="0"/>
              <a:buNone/>
            </a:pPr>
            <a:endParaRPr lang="es-E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**</a:t>
            </a:r>
            <a:r>
              <a:rPr lang="es-ES" sz="1200" b="1" dirty="0" err="1" smtClean="0"/>
              <a:t>Views</a:t>
            </a:r>
            <a:r>
              <a:rPr lang="es-ES" sz="1200" b="1" dirty="0" smtClean="0"/>
              <a:t>**, </a:t>
            </a:r>
            <a:r>
              <a:rPr lang="es-ES" sz="1200" b="1" dirty="0" smtClean="0"/>
              <a:t>**Home</a:t>
            </a:r>
            <a:r>
              <a:rPr lang="es-ES" sz="1200" b="1" dirty="0" smtClean="0"/>
              <a:t>**, </a:t>
            </a:r>
            <a:r>
              <a:rPr lang="es-ES" sz="1200" b="1" dirty="0" smtClean="0"/>
              <a:t> </a:t>
            </a:r>
            <a:r>
              <a:rPr lang="es-ES" sz="1200" b="1" dirty="0" smtClean="0"/>
              <a:t>**</a:t>
            </a:r>
            <a:r>
              <a:rPr lang="es-ES" sz="1200" b="1" dirty="0" err="1" smtClean="0"/>
              <a:t>Index.cshtml</a:t>
            </a:r>
            <a:r>
              <a:rPr lang="es-ES" sz="1200" b="1" dirty="0" smtClean="0"/>
              <a:t>**.</a:t>
            </a:r>
            <a:br>
              <a:rPr lang="es-ES" sz="1200" b="1" dirty="0" smtClean="0"/>
            </a:b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="</a:t>
            </a:r>
            <a:r>
              <a:rPr lang="es-ES" sz="1400" dirty="0" err="1" smtClean="0"/>
              <a:t>info</a:t>
            </a:r>
            <a:r>
              <a:rPr lang="es-ES" sz="1400" dirty="0" smtClean="0"/>
              <a:t>-panel"&gt;</a:t>
            </a:r>
          </a:p>
          <a:p>
            <a:pPr>
              <a:buNone/>
            </a:pPr>
            <a:r>
              <a:rPr lang="es-ES" sz="1400" dirty="0" smtClean="0"/>
              <a:t>    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&gt;Visitas a Home durante la </a:t>
            </a:r>
            <a:r>
              <a:rPr lang="es-ES" sz="1400" dirty="0" err="1" smtClean="0"/>
              <a:t>sesion</a:t>
            </a:r>
            <a:r>
              <a:rPr lang="es-ES" sz="1400" dirty="0" smtClean="0"/>
              <a:t>: @Context.Session.GetInt32("Home")&lt;/</a:t>
            </a:r>
            <a:r>
              <a:rPr lang="es-ES" sz="1400" dirty="0" err="1" smtClean="0"/>
              <a:t>div</a:t>
            </a:r>
            <a:r>
              <a:rPr lang="es-ES" sz="1400" dirty="0" smtClean="0"/>
              <a:t>&gt;    </a:t>
            </a:r>
          </a:p>
          <a:p>
            <a:pPr>
              <a:buNone/>
            </a:pPr>
            <a:r>
              <a:rPr lang="es-ES" sz="1400" dirty="0" smtClean="0"/>
              <a:t>    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&gt;Visitas a </a:t>
            </a:r>
            <a:r>
              <a:rPr lang="es-ES" sz="1400" dirty="0" err="1" smtClean="0"/>
              <a:t>Another</a:t>
            </a:r>
            <a:r>
              <a:rPr lang="es-ES" sz="1400" dirty="0" smtClean="0"/>
              <a:t> durante la </a:t>
            </a:r>
            <a:r>
              <a:rPr lang="es-ES" sz="1400" dirty="0" err="1" smtClean="0"/>
              <a:t>sesion</a:t>
            </a:r>
            <a:r>
              <a:rPr lang="es-ES" sz="1400" dirty="0" smtClean="0"/>
              <a:t>:: @Context.Session.GetInt32("</a:t>
            </a:r>
            <a:r>
              <a:rPr lang="es-ES" sz="1400" dirty="0" err="1" smtClean="0"/>
              <a:t>Another</a:t>
            </a:r>
            <a:r>
              <a:rPr lang="es-ES" sz="1400" dirty="0" smtClean="0"/>
              <a:t>")&lt;/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>
              <a:buNone/>
            </a:pPr>
            <a:r>
              <a:rPr lang="es-ES" sz="1400" dirty="0" smtClean="0"/>
              <a:t>    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&gt;Visitas Totales: @Context.Session.GetInt32("</a:t>
            </a:r>
            <a:r>
              <a:rPr lang="es-ES" sz="1400" dirty="0" err="1" smtClean="0"/>
              <a:t>Overall</a:t>
            </a:r>
            <a:r>
              <a:rPr lang="es-ES" sz="1400" dirty="0" smtClean="0"/>
              <a:t>")&lt;/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>
              <a:buNone/>
            </a:pPr>
            <a:r>
              <a:rPr lang="es-ES" sz="1400" dirty="0" smtClean="0"/>
              <a:t>&lt;/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>
              <a:buNone/>
            </a:pPr>
            <a:r>
              <a:rPr lang="es-ES" sz="1200" b="1" dirty="0" smtClean="0"/>
              <a:t/>
            </a:r>
            <a:br>
              <a:rPr lang="es-ES" sz="1200" b="1" dirty="0" smtClean="0"/>
            </a:br>
            <a:r>
              <a:rPr lang="es-ES" sz="1200" b="1" dirty="0" smtClean="0"/>
              <a:t/>
            </a:r>
            <a:br>
              <a:rPr lang="es-ES" sz="1200" b="1" dirty="0" smtClean="0"/>
            </a:b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sz="1200" b="1" dirty="0" smtClean="0"/>
              <a:t/>
            </a:r>
            <a:br>
              <a:rPr lang="es-ES" sz="1200" b="1" dirty="0" smtClean="0"/>
            </a:br>
            <a:endParaRPr lang="es-ES" sz="1200" b="1" dirty="0" smtClean="0"/>
          </a:p>
          <a:p>
            <a:pPr marL="514350" indent="-514350">
              <a:buNone/>
            </a:pPr>
            <a:r>
              <a:rPr lang="es-ES" sz="1200" b="1" dirty="0" smtClean="0"/>
              <a:t/>
            </a:r>
            <a:br>
              <a:rPr lang="es-ES" sz="1200" b="1" dirty="0" smtClean="0"/>
            </a:br>
            <a:endParaRPr lang="es-ES" sz="1200" b="1" dirty="0" smtClean="0"/>
          </a:p>
          <a:p>
            <a:pPr marL="514350" indent="-514350">
              <a:buNone/>
            </a:pPr>
            <a:r>
              <a:rPr lang="es-ES" sz="1200" b="1" dirty="0" smtClean="0"/>
              <a:t/>
            </a:r>
            <a:br>
              <a:rPr lang="es-ES" sz="1200" b="1" dirty="0" smtClean="0"/>
            </a:br>
            <a:endParaRPr lang="es-ES" sz="1200" b="1" dirty="0" smtClean="0"/>
          </a:p>
          <a:p>
            <a:pPr marL="514350" indent="-514350">
              <a:buNone/>
            </a:pPr>
            <a:r>
              <a:rPr lang="es-ES" sz="1200" b="1" dirty="0" smtClean="0"/>
              <a:t/>
            </a:r>
            <a:br>
              <a:rPr lang="es-ES" sz="1200" b="1" dirty="0" smtClean="0"/>
            </a:br>
            <a:endParaRPr lang="es-ES" sz="1200" b="1" dirty="0" smtClean="0"/>
          </a:p>
          <a:p>
            <a:pPr marL="514350" lvl="0" indent="-514350">
              <a:buNone/>
            </a:pPr>
            <a:endParaRPr lang="es-ES" sz="1200" b="1" dirty="0" smtClean="0"/>
          </a:p>
          <a:p>
            <a:pPr marL="514350" lvl="0" indent="-514350">
              <a:buNone/>
            </a:pPr>
            <a:endParaRPr lang="es-ES" sz="1200" b="1" dirty="0" smtClean="0"/>
          </a:p>
          <a:p>
            <a:pPr>
              <a:buFont typeface="Arial" charset="0"/>
              <a:buNone/>
            </a:pPr>
            <a:endParaRPr lang="es-E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dirty="0" smtClean="0"/>
              <a:t>**</a:t>
            </a:r>
            <a:r>
              <a:rPr lang="es-ES" sz="1200" dirty="0" err="1" smtClean="0"/>
              <a:t>Views</a:t>
            </a:r>
            <a:r>
              <a:rPr lang="es-ES" sz="1200" dirty="0" smtClean="0"/>
              <a:t>**, </a:t>
            </a:r>
            <a:r>
              <a:rPr lang="es-ES" sz="1200" dirty="0" smtClean="0"/>
              <a:t>**</a:t>
            </a:r>
            <a:r>
              <a:rPr lang="es-ES" sz="1200" dirty="0" err="1" smtClean="0"/>
              <a:t>Another</a:t>
            </a:r>
            <a:r>
              <a:rPr lang="es-ES" sz="1200" dirty="0" smtClean="0"/>
              <a:t>**, </a:t>
            </a:r>
            <a:r>
              <a:rPr lang="es-ES" sz="1200" dirty="0" smtClean="0"/>
              <a:t>**</a:t>
            </a:r>
            <a:r>
              <a:rPr lang="es-ES" sz="1200" dirty="0" err="1" smtClean="0"/>
              <a:t>Index.cshtml</a:t>
            </a:r>
            <a:r>
              <a:rPr lang="es-ES" sz="1200" dirty="0" smtClean="0"/>
              <a:t>**.</a:t>
            </a:r>
            <a:br>
              <a:rPr lang="es-ES" sz="1200" dirty="0" smtClean="0"/>
            </a:b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&lt;</a:t>
            </a:r>
            <a:r>
              <a:rPr lang="es-ES" sz="1200" dirty="0" err="1" smtClean="0"/>
              <a:t>div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="</a:t>
            </a:r>
            <a:r>
              <a:rPr lang="es-ES" sz="1200" dirty="0" err="1" smtClean="0"/>
              <a:t>info</a:t>
            </a:r>
            <a:r>
              <a:rPr lang="es-ES" sz="1200" dirty="0" smtClean="0"/>
              <a:t>-panel"&gt;</a:t>
            </a:r>
          </a:p>
          <a:p>
            <a:pPr>
              <a:buNone/>
            </a:pPr>
            <a:r>
              <a:rPr lang="es-ES" sz="1200" dirty="0" smtClean="0"/>
              <a:t>    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&gt;Visitas a Home durante la </a:t>
            </a:r>
            <a:r>
              <a:rPr lang="es-ES" sz="1200" dirty="0" err="1" smtClean="0"/>
              <a:t>sesion</a:t>
            </a:r>
            <a:r>
              <a:rPr lang="es-ES" sz="1200" dirty="0" smtClean="0"/>
              <a:t>: @Context.Session.GetInt32("Home")&lt;/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    </a:t>
            </a:r>
          </a:p>
          <a:p>
            <a:pPr>
              <a:buNone/>
            </a:pPr>
            <a:r>
              <a:rPr lang="es-ES" sz="1200" dirty="0" smtClean="0"/>
              <a:t>    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&gt;Visitas a </a:t>
            </a:r>
            <a:r>
              <a:rPr lang="es-ES" sz="1200" dirty="0" err="1" smtClean="0"/>
              <a:t>Another</a:t>
            </a:r>
            <a:r>
              <a:rPr lang="es-ES" sz="1200" dirty="0" smtClean="0"/>
              <a:t> durante la </a:t>
            </a:r>
            <a:r>
              <a:rPr lang="es-ES" sz="1200" dirty="0" err="1" smtClean="0"/>
              <a:t>sesion</a:t>
            </a:r>
            <a:r>
              <a:rPr lang="es-ES" sz="1200" dirty="0" smtClean="0"/>
              <a:t>:@</a:t>
            </a:r>
            <a:r>
              <a:rPr lang="es-ES" sz="1200" dirty="0" smtClean="0"/>
              <a:t>Context.Session.GetInt32("</a:t>
            </a:r>
            <a:r>
              <a:rPr lang="es-ES" sz="1200" dirty="0" err="1" smtClean="0"/>
              <a:t>Another</a:t>
            </a:r>
            <a:r>
              <a:rPr lang="es-ES" sz="1200" dirty="0" smtClean="0"/>
              <a:t>")&lt;/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    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&gt;Visitas Totales: @Context.Session.GetInt32("</a:t>
            </a:r>
            <a:r>
              <a:rPr lang="es-ES" sz="1200" dirty="0" err="1" smtClean="0"/>
              <a:t>Overall</a:t>
            </a:r>
            <a:r>
              <a:rPr lang="es-ES" sz="1200" dirty="0" smtClean="0"/>
              <a:t>")&lt;/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Ejecutar y Probar	</a:t>
            </a: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b="1" dirty="0" smtClean="0"/>
              <a:t>Comunicación Bidireccional</a:t>
            </a:r>
            <a:endParaRPr lang="es-ES" sz="2400" b="1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14282" y="1142984"/>
            <a:ext cx="8472518" cy="5029216"/>
          </a:xfrm>
        </p:spPr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Podemos </a:t>
            </a:r>
            <a:r>
              <a:rPr lang="es-ES" dirty="0" smtClean="0"/>
              <a:t>definir la comunicación bidireccional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como</a:t>
            </a:r>
            <a:r>
              <a:rPr lang="es-ES" dirty="0" smtClean="0"/>
              <a:t> </a:t>
            </a:r>
            <a:r>
              <a:rPr lang="es-ES" b="1" dirty="0" smtClean="0"/>
              <a:t>aquella en la que se lleva a cabo una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retroinformación </a:t>
            </a:r>
            <a:r>
              <a:rPr lang="es-ES" b="1" dirty="0" smtClean="0"/>
              <a:t>constante, en la que tanto el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receptor </a:t>
            </a:r>
            <a:r>
              <a:rPr lang="es-ES" b="1" dirty="0" smtClean="0"/>
              <a:t>del mensaje como el emisor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intercambian </a:t>
            </a:r>
            <a:r>
              <a:rPr lang="es-ES" b="1" dirty="0" smtClean="0"/>
              <a:t>los papeles para crear una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conversación </a:t>
            </a:r>
            <a:r>
              <a:rPr lang="es-ES" b="1" dirty="0" smtClean="0"/>
              <a:t>en ambas direcciones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b="1" dirty="0" smtClean="0"/>
              <a:t>Comunicación Bidireccional</a:t>
            </a:r>
            <a:endParaRPr lang="es-ES" sz="2400" b="1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42844" y="928670"/>
            <a:ext cx="8472518" cy="5429288"/>
          </a:xfrm>
        </p:spPr>
        <p:txBody>
          <a:bodyPr/>
          <a:lstStyle/>
          <a:p>
            <a:pPr>
              <a:buNone/>
            </a:pPr>
            <a:r>
              <a:rPr lang="es-ES" b="1" i="1" dirty="0" err="1" smtClean="0"/>
              <a:t>SignalR</a:t>
            </a:r>
            <a:r>
              <a:rPr lang="es-ES" i="1" dirty="0" smtClean="0"/>
              <a:t> es una librería </a:t>
            </a:r>
            <a:r>
              <a:rPr lang="es-ES" i="1" dirty="0" smtClean="0"/>
              <a:t>que </a:t>
            </a:r>
            <a:r>
              <a:rPr lang="es-ES" i="1" dirty="0" smtClean="0"/>
              <a:t>simplifica el proceso </a:t>
            </a:r>
            <a:r>
              <a:rPr lang="es-ES" i="1" dirty="0" smtClean="0"/>
              <a:t>de</a:t>
            </a:r>
          </a:p>
          <a:p>
            <a:pPr>
              <a:buNone/>
            </a:pPr>
            <a:r>
              <a:rPr lang="es-ES" i="1" dirty="0" smtClean="0"/>
              <a:t>agregar </a:t>
            </a:r>
            <a:r>
              <a:rPr lang="es-ES" i="1" dirty="0" smtClean="0"/>
              <a:t>funcionalidad basada en interacción web en </a:t>
            </a:r>
            <a:endParaRPr lang="es-ES" i="1" dirty="0" smtClean="0"/>
          </a:p>
          <a:p>
            <a:pPr>
              <a:buNone/>
            </a:pPr>
            <a:r>
              <a:rPr lang="es-ES" i="1" dirty="0" smtClean="0"/>
              <a:t>tiempo </a:t>
            </a:r>
            <a:r>
              <a:rPr lang="es-ES" i="1" dirty="0" smtClean="0"/>
              <a:t>real. </a:t>
            </a:r>
            <a:endParaRPr lang="es-ES" i="1" dirty="0" smtClean="0"/>
          </a:p>
          <a:p>
            <a:pPr>
              <a:buNone/>
            </a:pPr>
            <a:r>
              <a:rPr lang="es-ES" i="1" dirty="0" smtClean="0"/>
              <a:t>Cuando </a:t>
            </a:r>
            <a:r>
              <a:rPr lang="es-ES" i="1" dirty="0" smtClean="0"/>
              <a:t>hablamos de interacción web en tiempo </a:t>
            </a:r>
            <a:r>
              <a:rPr lang="es-ES" i="1" dirty="0" smtClean="0"/>
              <a:t>real</a:t>
            </a:r>
          </a:p>
          <a:p>
            <a:pPr>
              <a:buNone/>
            </a:pPr>
            <a:r>
              <a:rPr lang="es-ES" i="1" dirty="0" smtClean="0"/>
              <a:t>hacemos </a:t>
            </a:r>
            <a:r>
              <a:rPr lang="es-ES" i="1" dirty="0" smtClean="0"/>
              <a:t>referencia a la capacidad de poder </a:t>
            </a:r>
            <a:r>
              <a:rPr lang="es-ES" i="1" dirty="0" smtClean="0"/>
              <a:t>enviar</a:t>
            </a:r>
          </a:p>
          <a:p>
            <a:pPr>
              <a:buNone/>
            </a:pPr>
            <a:r>
              <a:rPr lang="es-ES" i="1" dirty="0" smtClean="0"/>
              <a:t>contenido </a:t>
            </a:r>
            <a:r>
              <a:rPr lang="es-ES" i="1" dirty="0" smtClean="0"/>
              <a:t>desde el servidor a </a:t>
            </a:r>
            <a:r>
              <a:rPr lang="es-ES" i="1" dirty="0" smtClean="0"/>
              <a:t>determinadas</a:t>
            </a:r>
          </a:p>
          <a:p>
            <a:pPr>
              <a:buNone/>
            </a:pPr>
            <a:r>
              <a:rPr lang="es-ES" i="1" dirty="0" smtClean="0"/>
              <a:t>aplicaciones </a:t>
            </a:r>
            <a:r>
              <a:rPr lang="es-ES" i="1" dirty="0" smtClean="0"/>
              <a:t>clientes que lo tendrán disponible </a:t>
            </a:r>
            <a:r>
              <a:rPr lang="es-ES" i="1" dirty="0" smtClean="0"/>
              <a:t>de</a:t>
            </a:r>
          </a:p>
          <a:p>
            <a:pPr>
              <a:buNone/>
            </a:pPr>
            <a:r>
              <a:rPr lang="es-ES" i="1" dirty="0" smtClean="0"/>
              <a:t>forma </a:t>
            </a:r>
            <a:r>
              <a:rPr lang="es-ES" i="1" dirty="0" smtClean="0"/>
              <a:t>inmediata, en vez de que el servidor tenga </a:t>
            </a:r>
            <a:r>
              <a:rPr lang="es-ES" i="1" dirty="0" smtClean="0"/>
              <a:t>que</a:t>
            </a:r>
          </a:p>
          <a:p>
            <a:pPr>
              <a:buNone/>
            </a:pPr>
            <a:r>
              <a:rPr lang="es-ES" i="1" dirty="0" smtClean="0"/>
              <a:t>esperar </a:t>
            </a:r>
            <a:r>
              <a:rPr lang="es-ES" i="1" dirty="0" smtClean="0"/>
              <a:t>que el cliente le solicite nueva información</a:t>
            </a:r>
            <a:r>
              <a:rPr lang="es-ES" i="1" dirty="0" smtClean="0"/>
              <a:t>.</a:t>
            </a:r>
          </a:p>
          <a:p>
            <a:pPr>
              <a:buNone/>
            </a:pPr>
            <a:r>
              <a:rPr lang="es-ES" i="1" dirty="0" smtClean="0"/>
              <a:t> </a:t>
            </a:r>
            <a:r>
              <a:rPr lang="es-ES" i="1" dirty="0" smtClean="0"/>
              <a:t>Esto permite lograr un esquema de </a:t>
            </a:r>
            <a:r>
              <a:rPr lang="es-ES" b="1" i="1" dirty="0" smtClean="0"/>
              <a:t>conexión </a:t>
            </a:r>
            <a:endParaRPr lang="es-ES" b="1" i="1" dirty="0" smtClean="0"/>
          </a:p>
          <a:p>
            <a:pPr>
              <a:buNone/>
            </a:pPr>
            <a:r>
              <a:rPr lang="es-ES" b="1" i="1" dirty="0" smtClean="0"/>
              <a:t>bidireccional </a:t>
            </a:r>
            <a:r>
              <a:rPr lang="es-ES" b="1" i="1" dirty="0" smtClean="0"/>
              <a:t>completo</a:t>
            </a:r>
            <a:r>
              <a:rPr lang="es-ES" i="1" dirty="0" smtClean="0"/>
              <a:t>.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Componentes de </a:t>
            </a:r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42844" y="928670"/>
            <a:ext cx="8472518" cy="5429288"/>
          </a:xfrm>
        </p:spPr>
        <p:txBody>
          <a:bodyPr/>
          <a:lstStyle/>
          <a:p>
            <a:pPr>
              <a:buNone/>
            </a:pPr>
            <a:r>
              <a:rPr lang="es-ES" sz="2000" i="1" dirty="0" err="1" smtClean="0"/>
              <a:t>SignalR</a:t>
            </a:r>
            <a:r>
              <a:rPr lang="es-ES" sz="2000" dirty="0" smtClean="0"/>
              <a:t> propone dos formas de comunicación entre cliente y servidor</a:t>
            </a:r>
            <a:r>
              <a:rPr lang="es-ES" sz="2000" dirty="0" smtClean="0"/>
              <a:t>:</a:t>
            </a:r>
          </a:p>
          <a:p>
            <a:pPr>
              <a:buNone/>
            </a:pPr>
            <a:r>
              <a:rPr lang="es-ES" sz="2000" dirty="0" err="1" smtClean="0"/>
              <a:t>Persistent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Connections</a:t>
            </a:r>
            <a:r>
              <a:rPr lang="es-ES" sz="2000" dirty="0" smtClean="0"/>
              <a:t> y </a:t>
            </a:r>
            <a:r>
              <a:rPr lang="es-ES" sz="2000" dirty="0" err="1" smtClean="0"/>
              <a:t>Hubs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pPr>
              <a:buNone/>
            </a:pPr>
            <a:r>
              <a:rPr lang="es-ES" sz="2000" b="1" dirty="0" err="1" smtClean="0"/>
              <a:t>Persistent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Connections</a:t>
            </a:r>
            <a:endParaRPr lang="es-ES" sz="2000" b="1" dirty="0" smtClean="0"/>
          </a:p>
          <a:p>
            <a:r>
              <a:rPr lang="es-ES" sz="2000" dirty="0" smtClean="0"/>
              <a:t>Es la comunicación a más bajo nivel que propone esta API, representando una conexión entre el servidor y un cliente, grupo o </a:t>
            </a:r>
            <a:r>
              <a:rPr lang="es-ES" sz="2000" dirty="0" err="1" smtClean="0"/>
              <a:t>broadcast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pPr>
              <a:buNone/>
            </a:pPr>
            <a:r>
              <a:rPr lang="es-ES" sz="2000" b="1" dirty="0" err="1" smtClean="0"/>
              <a:t>Hubs</a:t>
            </a:r>
            <a:endParaRPr lang="es-ES" sz="2000" b="1" dirty="0" smtClean="0"/>
          </a:p>
          <a:p>
            <a:r>
              <a:rPr lang="es-ES" sz="2000" dirty="0" smtClean="0"/>
              <a:t>Un </a:t>
            </a:r>
            <a:r>
              <a:rPr lang="es-ES" sz="2000" i="1" dirty="0" err="1" smtClean="0"/>
              <a:t>Hub</a:t>
            </a:r>
            <a:r>
              <a:rPr lang="es-ES" sz="2000" dirty="0" smtClean="0"/>
              <a:t> es el punto de mayor nivel de esta API, armado sobre las </a:t>
            </a:r>
            <a:r>
              <a:rPr lang="es-ES" sz="2000" i="1" dirty="0" err="1" smtClean="0"/>
              <a:t>Persistent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Connections</a:t>
            </a:r>
            <a:r>
              <a:rPr lang="es-ES" sz="2000" dirty="0" smtClean="0"/>
              <a:t>, permitiendo que tanto el servidor y cliente puedan llamarse entre sí. </a:t>
            </a:r>
          </a:p>
          <a:p>
            <a:pPr>
              <a:buNone/>
            </a:pP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14282" y="92867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2400" dirty="0" smtClean="0"/>
              <a:t>Abrir SignalRExample.sln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**</a:t>
            </a:r>
            <a:r>
              <a:rPr lang="es-ES" sz="2400" dirty="0" err="1" smtClean="0"/>
              <a:t>Startup.cs</a:t>
            </a:r>
            <a:r>
              <a:rPr lang="es-ES" sz="2400" dirty="0" smtClean="0"/>
              <a:t>** </a:t>
            </a: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err="1" smtClean="0"/>
              <a:t>services.AddSignalR</a:t>
            </a:r>
            <a:r>
              <a:rPr lang="es-ES" sz="2400" dirty="0" smtClean="0"/>
              <a:t>();</a:t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r>
              <a:rPr lang="es-ES" sz="2400" dirty="0" err="1" smtClean="0"/>
              <a:t>app.UseSignalR</a:t>
            </a:r>
            <a:r>
              <a:rPr lang="es-ES" sz="2400" dirty="0" smtClean="0"/>
              <a:t>(</a:t>
            </a:r>
            <a:r>
              <a:rPr lang="es-ES" sz="2400" dirty="0" err="1" smtClean="0"/>
              <a:t>routes</a:t>
            </a:r>
            <a:r>
              <a:rPr lang="es-ES" sz="2400" dirty="0" smtClean="0"/>
              <a:t> =&gt;</a:t>
            </a:r>
            <a:br>
              <a:rPr lang="es-ES" sz="2400" dirty="0" smtClean="0"/>
            </a:br>
            <a:r>
              <a:rPr lang="es-ES" sz="2400" dirty="0" smtClean="0"/>
              <a:t>    {</a:t>
            </a:r>
            <a:br>
              <a:rPr lang="es-ES" sz="2400" dirty="0" smtClean="0"/>
            </a:br>
            <a:r>
              <a:rPr lang="es-ES" sz="2400" dirty="0" smtClean="0"/>
              <a:t>    });</a:t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lvl="0" indent="-514350">
              <a:buNone/>
            </a:pPr>
            <a:endParaRPr lang="es-ES" sz="2400" dirty="0" smtClean="0"/>
          </a:p>
          <a:p>
            <a:pPr marL="514350" lvl="0" indent="-514350">
              <a:buNone/>
            </a:pPr>
            <a:endParaRPr lang="es-ES" sz="2400" dirty="0" smtClean="0"/>
          </a:p>
          <a:p>
            <a:pPr>
              <a:buFont typeface="Arial" charset="0"/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 smtClean="0"/>
              <a:t>Agregar nueva carpeta: </a:t>
            </a:r>
            <a:r>
              <a:rPr lang="es-ES" dirty="0" err="1" smtClean="0"/>
              <a:t>Hubs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Dentro de  ella, una clase **</a:t>
            </a:r>
            <a:r>
              <a:rPr lang="es-ES" dirty="0" err="1" smtClean="0"/>
              <a:t>SquaresHub</a:t>
            </a:r>
            <a:r>
              <a:rPr lang="es-ES" dirty="0" smtClean="0"/>
              <a:t>**.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Microsoft.AspNetCore.SignalR</a:t>
            </a:r>
            <a:r>
              <a:rPr lang="es-ES" dirty="0" smtClean="0"/>
              <a:t>;</a:t>
            </a:r>
            <a:br>
              <a:rPr lang="es-ES" dirty="0" smtClean="0"/>
            </a:br>
            <a:r>
              <a:rPr lang="es-ES" dirty="0" smtClean="0"/>
              <a:t>   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SignalRExample.Services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class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SquaresHub</a:t>
            </a:r>
            <a:r>
              <a:rPr lang="es-ES" dirty="0" smtClean="0">
                <a:solidFill>
                  <a:srgbClr val="FF0000"/>
                </a:solidFill>
              </a:rPr>
              <a:t> : </a:t>
            </a:r>
            <a:r>
              <a:rPr lang="es-ES" dirty="0" err="1" smtClean="0">
                <a:solidFill>
                  <a:srgbClr val="FF0000"/>
                </a:solidFill>
              </a:rPr>
              <a:t>Hub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514350" lvl="0" indent="-514350">
              <a:buNone/>
            </a:pPr>
            <a:endParaRPr lang="es-ES" dirty="0" smtClean="0"/>
          </a:p>
          <a:p>
            <a:pPr marL="514350" lvl="0" indent="-514350">
              <a:buNone/>
            </a:pPr>
            <a:endParaRPr lang="es-ES" dirty="0" smtClean="0"/>
          </a:p>
          <a:p>
            <a:pPr>
              <a:buFont typeface="Arial" charset="0"/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    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 </a:t>
            </a:r>
            <a:r>
              <a:rPr lang="es-ES" sz="2400" dirty="0" smtClean="0"/>
              <a:t>  </a:t>
            </a:r>
          </a:p>
          <a:p>
            <a:pPr>
              <a:buNone/>
            </a:pPr>
            <a:r>
              <a:rPr lang="es-ES" sz="2400" dirty="0" smtClean="0"/>
              <a:t> </a:t>
            </a:r>
            <a:r>
              <a:rPr lang="es-ES" sz="2400" dirty="0" smtClean="0"/>
              <a:t>        private </a:t>
            </a:r>
            <a:r>
              <a:rPr lang="es-ES" sz="2400" dirty="0" err="1" smtClean="0"/>
              <a:t>ISquareManager</a:t>
            </a:r>
            <a:r>
              <a:rPr lang="es-ES" sz="2400" dirty="0" smtClean="0"/>
              <a:t> _manager;</a:t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    </a:t>
            </a: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 smtClean="0"/>
              <a:t>SquaresHub</a:t>
            </a:r>
            <a:r>
              <a:rPr lang="es-ES" sz="2400" dirty="0" smtClean="0"/>
              <a:t>(</a:t>
            </a:r>
            <a:r>
              <a:rPr lang="es-ES" sz="2400" dirty="0" err="1" smtClean="0"/>
              <a:t>ISquareManager</a:t>
            </a:r>
            <a:r>
              <a:rPr lang="es-ES" sz="2400" dirty="0" smtClean="0"/>
              <a:t> manager)</a:t>
            </a:r>
            <a:br>
              <a:rPr lang="es-ES" sz="2400" dirty="0" smtClean="0"/>
            </a:br>
            <a:r>
              <a:rPr lang="es-ES" sz="2400" dirty="0" smtClean="0"/>
              <a:t>    {</a:t>
            </a:r>
            <a:br>
              <a:rPr lang="es-ES" sz="2400" dirty="0" smtClean="0"/>
            </a:br>
            <a:r>
              <a:rPr lang="es-ES" sz="2400" dirty="0" smtClean="0"/>
              <a:t>        _manager = manager;</a:t>
            </a:r>
            <a:br>
              <a:rPr lang="es-ES" sz="2400" dirty="0" smtClean="0"/>
            </a:br>
            <a:r>
              <a:rPr lang="es-ES" sz="2400" dirty="0" smtClean="0"/>
              <a:t>    }</a:t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indent="-514350"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514350" lvl="0" indent="-514350">
              <a:buNone/>
            </a:pPr>
            <a:endParaRPr lang="es-ES" sz="2400" dirty="0" smtClean="0"/>
          </a:p>
          <a:p>
            <a:pPr marL="514350" lvl="0" indent="-514350">
              <a:buNone/>
            </a:pPr>
            <a:endParaRPr lang="es-ES" sz="2400" dirty="0" smtClean="0"/>
          </a:p>
          <a:p>
            <a:pPr>
              <a:buFont typeface="Arial" charset="0"/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z="1200" dirty="0" smtClean="0"/>
              <a:t>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async</a:t>
            </a:r>
            <a:r>
              <a:rPr lang="es-ES" sz="1200" dirty="0" smtClean="0"/>
              <a:t> </a:t>
            </a:r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SwapColor</a:t>
            </a:r>
            <a:r>
              <a:rPr lang="es-ES" sz="1200" dirty="0" smtClean="0"/>
              <a:t>(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rowIndex</a:t>
            </a:r>
            <a:r>
              <a:rPr lang="es-ES" sz="1200" dirty="0" smtClean="0"/>
              <a:t>,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columnIndex</a:t>
            </a:r>
            <a:r>
              <a:rPr lang="es-ES" sz="1200" dirty="0" smtClean="0"/>
              <a:t>)</a:t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_</a:t>
            </a:r>
            <a:r>
              <a:rPr lang="es-ES" sz="1200" dirty="0" err="1" smtClean="0"/>
              <a:t>manager.SwapColor</a:t>
            </a:r>
            <a:r>
              <a:rPr lang="es-ES" sz="1200" dirty="0" smtClean="0"/>
              <a:t>(</a:t>
            </a:r>
            <a:r>
              <a:rPr lang="es-ES" sz="1200" dirty="0" err="1" smtClean="0"/>
              <a:t>rowIndex</a:t>
            </a:r>
            <a:r>
              <a:rPr lang="es-ES" sz="1200" dirty="0" smtClean="0"/>
              <a:t>, </a:t>
            </a:r>
            <a:r>
              <a:rPr lang="es-ES" sz="1200" dirty="0" err="1" smtClean="0"/>
              <a:t>columnIndex</a:t>
            </a:r>
            <a:r>
              <a:rPr lang="es-ES" sz="1200" dirty="0" smtClean="0"/>
              <a:t>);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await</a:t>
            </a:r>
            <a:r>
              <a:rPr lang="es-ES" sz="1200" dirty="0" smtClean="0"/>
              <a:t> </a:t>
            </a:r>
            <a:r>
              <a:rPr lang="es-ES" sz="1200" dirty="0" err="1" smtClean="0"/>
              <a:t>Clients.Others.SendAsync</a:t>
            </a:r>
            <a:r>
              <a:rPr lang="es-ES" sz="1200" dirty="0" smtClean="0"/>
              <a:t>("</a:t>
            </a:r>
            <a:r>
              <a:rPr lang="es-ES" sz="1200" dirty="0" err="1" smtClean="0"/>
              <a:t>SwapSquareColor</a:t>
            </a:r>
            <a:r>
              <a:rPr lang="es-ES" sz="1200" dirty="0" smtClean="0"/>
              <a:t>", </a:t>
            </a:r>
            <a:r>
              <a:rPr lang="es-ES" sz="1200" dirty="0" err="1" smtClean="0"/>
              <a:t>rowIndex</a:t>
            </a:r>
            <a:r>
              <a:rPr lang="es-ES" sz="1200" dirty="0" smtClean="0"/>
              <a:t>, </a:t>
            </a:r>
            <a:r>
              <a:rPr lang="es-ES" sz="1200" dirty="0" err="1" smtClean="0"/>
              <a:t>columnIndex</a:t>
            </a:r>
            <a:r>
              <a:rPr lang="es-ES" sz="1200" dirty="0" smtClean="0"/>
              <a:t>);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**</a:t>
            </a:r>
            <a:r>
              <a:rPr lang="es-ES" sz="1200" dirty="0" err="1" smtClean="0"/>
              <a:t>Startup.cs</a:t>
            </a:r>
            <a:r>
              <a:rPr lang="es-ES" sz="1200" dirty="0" smtClean="0"/>
              <a:t>**.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br>
              <a:rPr lang="es-ES" sz="1200" dirty="0" smtClean="0"/>
            </a:br>
            <a:r>
              <a:rPr lang="es-ES" sz="1200" dirty="0" smtClean="0">
                <a:solidFill>
                  <a:srgbClr val="FF0000"/>
                </a:solidFill>
              </a:rPr>
              <a:t>  </a:t>
            </a:r>
            <a:r>
              <a:rPr lang="es-ES" sz="1200" dirty="0" err="1" smtClean="0">
                <a:solidFill>
                  <a:srgbClr val="FF0000"/>
                </a:solidFill>
              </a:rPr>
              <a:t>using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SignalRExample.Services</a:t>
            </a:r>
            <a:r>
              <a:rPr lang="es-ES" sz="1200" dirty="0" smtClean="0">
                <a:solidFill>
                  <a:srgbClr val="FF0000"/>
                </a:solidFill>
              </a:rPr>
              <a:t>;</a:t>
            </a:r>
            <a:br>
              <a:rPr lang="es-ES" sz="1200" dirty="0" smtClean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  </a:t>
            </a:r>
            <a:r>
              <a:rPr lang="es-ES" sz="1200" dirty="0" err="1" smtClean="0">
                <a:solidFill>
                  <a:srgbClr val="FF0000"/>
                </a:solidFill>
              </a:rPr>
              <a:t>using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SignalRExample.Hubs</a:t>
            </a:r>
            <a:r>
              <a:rPr lang="es-ES" sz="1200" dirty="0" smtClean="0">
                <a:solidFill>
                  <a:srgbClr val="FF0000"/>
                </a:solidFill>
              </a:rPr>
              <a:t>;</a:t>
            </a:r>
            <a:br>
              <a:rPr lang="es-ES" sz="1200" dirty="0" smtClean="0">
                <a:solidFill>
                  <a:srgbClr val="FF0000"/>
                </a:solidFill>
              </a:rPr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app.UseSignalR</a:t>
            </a:r>
            <a:r>
              <a:rPr lang="es-ES" sz="1200" dirty="0" smtClean="0"/>
              <a:t>(</a:t>
            </a:r>
            <a:r>
              <a:rPr lang="es-ES" sz="1200" dirty="0" err="1" smtClean="0"/>
              <a:t>routes</a:t>
            </a:r>
            <a:r>
              <a:rPr lang="es-ES" sz="1200" dirty="0" smtClean="0"/>
              <a:t> =&gt;</a:t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aquí: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>
                <a:solidFill>
                  <a:srgbClr val="FF0000"/>
                </a:solidFill>
              </a:rPr>
              <a:t>routes.MapHub</a:t>
            </a:r>
            <a:r>
              <a:rPr lang="es-ES" sz="1200" dirty="0" smtClean="0">
                <a:solidFill>
                  <a:srgbClr val="FF0000"/>
                </a:solidFill>
              </a:rPr>
              <a:t>&lt;</a:t>
            </a:r>
            <a:r>
              <a:rPr lang="es-ES" sz="1200" dirty="0" err="1" smtClean="0">
                <a:solidFill>
                  <a:srgbClr val="FF0000"/>
                </a:solidFill>
              </a:rPr>
              <a:t>SquaresHub</a:t>
            </a:r>
            <a:r>
              <a:rPr lang="es-ES" sz="1200" dirty="0" smtClean="0">
                <a:solidFill>
                  <a:srgbClr val="FF0000"/>
                </a:solidFill>
              </a:rPr>
              <a:t>&gt;("/</a:t>
            </a:r>
            <a:r>
              <a:rPr lang="es-ES" sz="1200" dirty="0" err="1" smtClean="0">
                <a:solidFill>
                  <a:srgbClr val="FF0000"/>
                </a:solidFill>
              </a:rPr>
              <a:t>squareshub</a:t>
            </a:r>
            <a:r>
              <a:rPr lang="es-ES" sz="1200" dirty="0" smtClean="0">
                <a:solidFill>
                  <a:srgbClr val="FF0000"/>
                </a:solidFill>
              </a:rPr>
              <a:t>");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*</a:t>
            </a:r>
            <a:r>
              <a:rPr lang="es-ES" sz="1200" dirty="0" err="1" smtClean="0"/>
              <a:t>package.json</a:t>
            </a:r>
            <a:r>
              <a:rPr lang="es-ES" sz="1200" dirty="0" smtClean="0"/>
              <a:t>** 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"</a:t>
            </a:r>
            <a:r>
              <a:rPr lang="es-ES" sz="1200" dirty="0" err="1" smtClean="0"/>
              <a:t>dependencies</a:t>
            </a:r>
            <a:r>
              <a:rPr lang="es-ES" sz="1200" dirty="0" smtClean="0"/>
              <a:t>": {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smtClean="0"/>
              <a:t>"@</a:t>
            </a:r>
            <a:r>
              <a:rPr lang="es-ES" sz="1200" dirty="0" err="1" smtClean="0"/>
              <a:t>aspnet</a:t>
            </a:r>
            <a:r>
              <a:rPr lang="es-ES" sz="1200" dirty="0" smtClean="0"/>
              <a:t>/</a:t>
            </a:r>
            <a:r>
              <a:rPr lang="es-ES" sz="1200" dirty="0" err="1" smtClean="0"/>
              <a:t>signalr</a:t>
            </a:r>
            <a:r>
              <a:rPr lang="es-ES" sz="1200" dirty="0" smtClean="0"/>
              <a:t>": "1.0.0",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None/>
            </a:pPr>
            <a:r>
              <a:rPr lang="es-ES" sz="1200" dirty="0" smtClean="0"/>
              <a:t>**</a:t>
            </a:r>
            <a:r>
              <a:rPr lang="es-ES" sz="1200" dirty="0" err="1" smtClean="0"/>
              <a:t>Views</a:t>
            </a:r>
            <a:r>
              <a:rPr lang="es-ES" sz="1200" dirty="0" smtClean="0"/>
              <a:t>**, **</a:t>
            </a:r>
            <a:r>
              <a:rPr lang="es-ES" sz="1200" dirty="0" err="1" smtClean="0"/>
              <a:t>Square</a:t>
            </a:r>
            <a:r>
              <a:rPr lang="es-ES" sz="1200" dirty="0" smtClean="0"/>
              <a:t>**,**</a:t>
            </a:r>
            <a:r>
              <a:rPr lang="es-ES" sz="1200" dirty="0" err="1" smtClean="0"/>
              <a:t>index.cshtml</a:t>
            </a:r>
            <a:r>
              <a:rPr lang="es-ES" sz="1200" dirty="0" smtClean="0"/>
              <a:t>**.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>
                <a:solidFill>
                  <a:srgbClr val="FF0000"/>
                </a:solidFill>
              </a:rPr>
              <a:t>    </a:t>
            </a:r>
            <a:r>
              <a:rPr lang="es-ES" sz="1200" dirty="0" smtClean="0">
                <a:solidFill>
                  <a:srgbClr val="FF0000"/>
                </a:solidFill>
              </a:rPr>
              <a:t>&lt;script </a:t>
            </a:r>
            <a:r>
              <a:rPr lang="es-ES" sz="1200" dirty="0" err="1" smtClean="0">
                <a:solidFill>
                  <a:srgbClr val="FF0000"/>
                </a:solidFill>
              </a:rPr>
              <a:t>src</a:t>
            </a:r>
            <a:r>
              <a:rPr lang="es-ES" sz="1200" dirty="0" smtClean="0">
                <a:solidFill>
                  <a:srgbClr val="FF0000"/>
                </a:solidFill>
              </a:rPr>
              <a:t>="~/</a:t>
            </a:r>
            <a:r>
              <a:rPr lang="es-ES" sz="1200" dirty="0" err="1" smtClean="0">
                <a:solidFill>
                  <a:srgbClr val="FF0000"/>
                </a:solidFill>
              </a:rPr>
              <a:t>node_modules</a:t>
            </a:r>
            <a:r>
              <a:rPr lang="es-ES" sz="1200" dirty="0" smtClean="0">
                <a:solidFill>
                  <a:srgbClr val="FF0000"/>
                </a:solidFill>
              </a:rPr>
              <a:t>/</a:t>
            </a:r>
            <a:r>
              <a:rPr lang="es-ES" sz="1200" dirty="0" err="1" smtClean="0">
                <a:solidFill>
                  <a:srgbClr val="FF0000"/>
                </a:solidFill>
              </a:rPr>
              <a:t>jquery</a:t>
            </a:r>
            <a:r>
              <a:rPr lang="es-ES" sz="1200" dirty="0" smtClean="0">
                <a:solidFill>
                  <a:srgbClr val="FF0000"/>
                </a:solidFill>
              </a:rPr>
              <a:t>/</a:t>
            </a:r>
            <a:r>
              <a:rPr lang="es-ES" sz="1200" dirty="0" err="1" smtClean="0">
                <a:solidFill>
                  <a:srgbClr val="FF0000"/>
                </a:solidFill>
              </a:rPr>
              <a:t>dist</a:t>
            </a:r>
            <a:r>
              <a:rPr lang="es-ES" sz="1200" dirty="0" smtClean="0">
                <a:solidFill>
                  <a:srgbClr val="FF0000"/>
                </a:solidFill>
              </a:rPr>
              <a:t>/</a:t>
            </a:r>
            <a:r>
              <a:rPr lang="es-ES" sz="1200" dirty="0" err="1" smtClean="0">
                <a:solidFill>
                  <a:srgbClr val="FF0000"/>
                </a:solidFill>
              </a:rPr>
              <a:t>jquery.min.js</a:t>
            </a:r>
            <a:r>
              <a:rPr lang="es-ES" sz="1200" dirty="0" smtClean="0">
                <a:solidFill>
                  <a:srgbClr val="FF0000"/>
                </a:solidFill>
              </a:rPr>
              <a:t>"&gt;&lt;/script&gt;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agregar:</a:t>
            </a:r>
          </a:p>
          <a:p>
            <a:pPr marL="514350" indent="-514350">
              <a:buNone/>
            </a:pPr>
            <a:r>
              <a:rPr lang="es-ES" sz="1200" dirty="0" smtClean="0"/>
              <a:t>	</a:t>
            </a:r>
            <a:r>
              <a:rPr lang="es-ES" sz="1200" dirty="0" smtClean="0"/>
              <a:t>    </a:t>
            </a:r>
            <a:r>
              <a:rPr lang="es-ES" sz="1200" dirty="0" smtClean="0">
                <a:solidFill>
                  <a:srgbClr val="FF0000"/>
                </a:solidFill>
              </a:rPr>
              <a:t>&lt;script </a:t>
            </a:r>
            <a:r>
              <a:rPr lang="es-ES" sz="1200" dirty="0" err="1" smtClean="0">
                <a:solidFill>
                  <a:srgbClr val="FF0000"/>
                </a:solidFill>
              </a:rPr>
              <a:t>src</a:t>
            </a:r>
            <a:r>
              <a:rPr lang="es-ES" sz="1200" dirty="0" smtClean="0">
                <a:solidFill>
                  <a:srgbClr val="FF0000"/>
                </a:solidFill>
              </a:rPr>
              <a:t>="~/</a:t>
            </a:r>
            <a:r>
              <a:rPr lang="es-ES" sz="1200" dirty="0" err="1" smtClean="0">
                <a:solidFill>
                  <a:srgbClr val="FF0000"/>
                </a:solidFill>
              </a:rPr>
              <a:t>node_modules</a:t>
            </a:r>
            <a:r>
              <a:rPr lang="es-ES" sz="1200" dirty="0" smtClean="0">
                <a:solidFill>
                  <a:srgbClr val="FF0000"/>
                </a:solidFill>
              </a:rPr>
              <a:t>/@@</a:t>
            </a:r>
            <a:r>
              <a:rPr lang="es-ES" sz="1200" dirty="0" err="1" smtClean="0">
                <a:solidFill>
                  <a:srgbClr val="FF0000"/>
                </a:solidFill>
              </a:rPr>
              <a:t>aspnet</a:t>
            </a:r>
            <a:r>
              <a:rPr lang="es-ES" sz="1200" dirty="0" smtClean="0">
                <a:solidFill>
                  <a:srgbClr val="FF0000"/>
                </a:solidFill>
              </a:rPr>
              <a:t>/</a:t>
            </a:r>
            <a:r>
              <a:rPr lang="es-ES" sz="1200" dirty="0" err="1" smtClean="0">
                <a:solidFill>
                  <a:srgbClr val="FF0000"/>
                </a:solidFill>
              </a:rPr>
              <a:t>signalr</a:t>
            </a:r>
            <a:r>
              <a:rPr lang="es-ES" sz="1200" dirty="0" smtClean="0">
                <a:solidFill>
                  <a:srgbClr val="FF0000"/>
                </a:solidFill>
              </a:rPr>
              <a:t>/</a:t>
            </a:r>
            <a:r>
              <a:rPr lang="es-ES" sz="1200" dirty="0" err="1" smtClean="0">
                <a:solidFill>
                  <a:srgbClr val="FF0000"/>
                </a:solidFill>
              </a:rPr>
              <a:t>dist</a:t>
            </a:r>
            <a:r>
              <a:rPr lang="es-ES" sz="1200" dirty="0" smtClean="0">
                <a:solidFill>
                  <a:srgbClr val="FF0000"/>
                </a:solidFill>
              </a:rPr>
              <a:t>/browser/</a:t>
            </a:r>
            <a:r>
              <a:rPr lang="es-ES" sz="1200" dirty="0" err="1" smtClean="0">
                <a:solidFill>
                  <a:srgbClr val="FF0000"/>
                </a:solidFill>
              </a:rPr>
              <a:t>signalr.min.js</a:t>
            </a:r>
            <a:r>
              <a:rPr lang="es-ES" sz="1200" dirty="0" smtClean="0">
                <a:solidFill>
                  <a:srgbClr val="FF0000"/>
                </a:solidFill>
              </a:rPr>
              <a:t>"&gt;&lt;/script</a:t>
            </a:r>
            <a:r>
              <a:rPr lang="es-ES" sz="1200" dirty="0" smtClean="0">
                <a:solidFill>
                  <a:srgbClr val="FF0000"/>
                </a:solidFill>
              </a:rPr>
              <a:t>&gt;</a:t>
            </a:r>
          </a:p>
          <a:p>
            <a:pPr marL="514350" indent="-514350">
              <a:buNone/>
            </a:pPr>
            <a:endParaRPr lang="es-ES" sz="12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s-ES" sz="1200" dirty="0" smtClean="0"/>
              <a:t>	    &lt;</a:t>
            </a:r>
            <a:r>
              <a:rPr lang="es-ES" sz="1200" dirty="0" smtClean="0"/>
              <a:t>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</a:t>
            </a:r>
            <a:r>
              <a:rPr lang="es-ES" sz="1200" dirty="0" err="1" smtClean="0"/>
              <a:t>node_modules</a:t>
            </a:r>
            <a:r>
              <a:rPr lang="es-ES" sz="1200" dirty="0" smtClean="0"/>
              <a:t>/@@</a:t>
            </a:r>
            <a:r>
              <a:rPr lang="es-ES" sz="1200" dirty="0" err="1" smtClean="0"/>
              <a:t>aspnet</a:t>
            </a:r>
            <a:r>
              <a:rPr lang="es-ES" sz="1200" dirty="0" smtClean="0"/>
              <a:t>/</a:t>
            </a:r>
            <a:r>
              <a:rPr lang="es-ES" sz="1200" dirty="0" err="1" smtClean="0"/>
              <a:t>signalr</a:t>
            </a:r>
            <a:r>
              <a:rPr lang="es-ES" sz="1200" dirty="0" smtClean="0"/>
              <a:t>/</a:t>
            </a:r>
            <a:r>
              <a:rPr lang="es-ES" sz="1200" dirty="0" err="1" smtClean="0"/>
              <a:t>dist</a:t>
            </a:r>
            <a:r>
              <a:rPr lang="es-ES" sz="1200" dirty="0" smtClean="0"/>
              <a:t>/browser/</a:t>
            </a:r>
            <a:r>
              <a:rPr lang="es-ES" sz="1200" dirty="0" err="1" smtClean="0"/>
              <a:t>signalr.min.js</a:t>
            </a:r>
            <a:r>
              <a:rPr lang="es-ES" sz="1200" dirty="0" smtClean="0"/>
              <a:t>"&gt;&lt;/script</a:t>
            </a:r>
            <a:r>
              <a:rPr lang="es-ES" sz="1200" dirty="0" smtClean="0"/>
              <a:t>&gt;</a:t>
            </a:r>
          </a:p>
          <a:p>
            <a:pPr marL="514350" indent="-514350">
              <a:buNone/>
            </a:pPr>
            <a:r>
              <a:rPr lang="es-ES" sz="1200" dirty="0" smtClean="0">
                <a:solidFill>
                  <a:srgbClr val="FF0000"/>
                </a:solidFill>
              </a:rPr>
              <a:t/>
            </a:r>
            <a:br>
              <a:rPr lang="es-ES" sz="1200" dirty="0" smtClean="0">
                <a:solidFill>
                  <a:srgbClr val="FF0000"/>
                </a:solidFill>
              </a:rPr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**</a:t>
            </a:r>
            <a:r>
              <a:rPr lang="es-ES" sz="1200" dirty="0" err="1" smtClean="0"/>
              <a:t>wwwroot</a:t>
            </a:r>
            <a:r>
              <a:rPr lang="es-ES" sz="1200" dirty="0" smtClean="0"/>
              <a:t>**, </a:t>
            </a:r>
            <a:r>
              <a:rPr lang="es-ES" sz="1200" dirty="0" smtClean="0"/>
              <a:t>**</a:t>
            </a:r>
            <a:r>
              <a:rPr lang="es-ES" sz="1200" dirty="0" err="1" smtClean="0"/>
              <a:t>js</a:t>
            </a:r>
            <a:r>
              <a:rPr lang="es-ES" sz="1200" dirty="0" smtClean="0"/>
              <a:t>**, </a:t>
            </a:r>
            <a:r>
              <a:rPr lang="es-ES" sz="1200" dirty="0" smtClean="0"/>
              <a:t> </a:t>
            </a:r>
            <a:r>
              <a:rPr lang="es-ES" sz="1200" dirty="0" smtClean="0"/>
              <a:t>**</a:t>
            </a:r>
            <a:r>
              <a:rPr lang="es-ES" sz="1200" dirty="0" err="1" smtClean="0"/>
              <a:t>square-events.js</a:t>
            </a:r>
            <a:r>
              <a:rPr lang="es-ES" sz="1200" dirty="0" smtClean="0"/>
              <a:t>**.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Codigo</a:t>
            </a:r>
            <a:r>
              <a:rPr lang="es-ES" sz="1200" dirty="0" smtClean="0"/>
              <a:t>:</a:t>
            </a:r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var</a:t>
            </a:r>
            <a:r>
              <a:rPr lang="es-ES" sz="1200" dirty="0" smtClean="0"/>
              <a:t> </a:t>
            </a:r>
            <a:r>
              <a:rPr lang="es-ES" sz="1200" dirty="0" err="1" smtClean="0"/>
              <a:t>connection</a:t>
            </a:r>
            <a:r>
              <a:rPr lang="es-ES" sz="1200" dirty="0" smtClean="0"/>
              <a:t> = new </a:t>
            </a:r>
            <a:r>
              <a:rPr lang="es-ES" sz="1200" dirty="0" err="1" smtClean="0"/>
              <a:t>signalR.HubConnectionBuilder</a:t>
            </a:r>
            <a:r>
              <a:rPr lang="es-ES" sz="1200" dirty="0" smtClean="0"/>
              <a:t>()</a:t>
            </a:r>
            <a:br>
              <a:rPr lang="es-ES" sz="1200" dirty="0" smtClean="0"/>
            </a:br>
            <a:r>
              <a:rPr lang="es-ES" sz="1200" dirty="0" smtClean="0"/>
              <a:t>        .</a:t>
            </a:r>
            <a:r>
              <a:rPr lang="es-ES" sz="1200" dirty="0" err="1" smtClean="0"/>
              <a:t>withUrl</a:t>
            </a:r>
            <a:r>
              <a:rPr lang="es-ES" sz="1200" dirty="0" smtClean="0"/>
              <a:t>("</a:t>
            </a:r>
            <a:r>
              <a:rPr lang="es-ES" sz="1200" dirty="0" err="1" smtClean="0"/>
              <a:t>squareshub</a:t>
            </a:r>
            <a:r>
              <a:rPr lang="es-ES" sz="1200" dirty="0" smtClean="0"/>
              <a:t>")</a:t>
            </a:r>
            <a:br>
              <a:rPr lang="es-ES" sz="1200" dirty="0" smtClean="0"/>
            </a:br>
            <a:r>
              <a:rPr lang="es-ES" sz="1200" dirty="0" smtClean="0"/>
              <a:t>        .</a:t>
            </a:r>
            <a:r>
              <a:rPr lang="es-ES" sz="1200" dirty="0" err="1" smtClean="0"/>
              <a:t>build</a:t>
            </a:r>
            <a:r>
              <a:rPr lang="es-ES" sz="1200" dirty="0" smtClean="0"/>
              <a:t>();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connection.on</a:t>
            </a:r>
            <a:r>
              <a:rPr lang="es-ES" sz="1200" dirty="0" smtClean="0"/>
              <a:t>("</a:t>
            </a:r>
            <a:r>
              <a:rPr lang="es-ES" sz="1200" dirty="0" err="1" smtClean="0"/>
              <a:t>SwapSquareColor</a:t>
            </a:r>
            <a:r>
              <a:rPr lang="es-ES" sz="1200" dirty="0" smtClean="0"/>
              <a:t>", (x, y) =&gt; {</a:t>
            </a:r>
            <a:br>
              <a:rPr lang="es-ES" sz="1200" dirty="0" smtClean="0"/>
            </a:br>
            <a:r>
              <a:rPr lang="es-ES" sz="1200" dirty="0" smtClean="0"/>
              <a:t>        $('#' + x + y).</a:t>
            </a:r>
            <a:r>
              <a:rPr lang="es-ES" sz="1200" dirty="0" err="1" smtClean="0"/>
              <a:t>toggleClass</a:t>
            </a:r>
            <a:r>
              <a:rPr lang="es-ES" sz="1200" dirty="0" smtClean="0"/>
              <a:t>('</a:t>
            </a:r>
            <a:r>
              <a:rPr lang="es-ES" sz="1200" dirty="0" err="1" smtClean="0"/>
              <a:t>blue</a:t>
            </a:r>
            <a:r>
              <a:rPr lang="es-ES" sz="1200" dirty="0" smtClean="0"/>
              <a:t> red');</a:t>
            </a:r>
            <a:br>
              <a:rPr lang="es-ES" sz="1200" dirty="0" smtClean="0"/>
            </a:br>
            <a:r>
              <a:rPr lang="es-ES" sz="1200" dirty="0" smtClean="0"/>
              <a:t>    });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connection.start</a:t>
            </a:r>
            <a:r>
              <a:rPr lang="es-ES" sz="1200" dirty="0" smtClean="0"/>
              <a:t>();</a:t>
            </a:r>
            <a:br>
              <a:rPr lang="es-ES" sz="1200" dirty="0" smtClean="0"/>
            </a:b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 lvl="0"/>
            <a:r>
              <a:rPr lang="es-ES" sz="4000" dirty="0" smtClean="0"/>
              <a:t>Cache de datos</a:t>
            </a:r>
            <a:endParaRPr lang="es-ES" sz="40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None/>
            </a:pPr>
            <a:r>
              <a:rPr lang="es-ES" dirty="0" smtClean="0"/>
              <a:t>El almacenamiento en caché puede mejorar </a:t>
            </a:r>
            <a:endParaRPr lang="es-ES" dirty="0" smtClean="0"/>
          </a:p>
          <a:p>
            <a:pPr lvl="0">
              <a:buNone/>
            </a:pPr>
            <a:r>
              <a:rPr lang="es-ES" dirty="0" smtClean="0"/>
              <a:t>significativamente </a:t>
            </a:r>
            <a:r>
              <a:rPr lang="es-ES" dirty="0" smtClean="0"/>
              <a:t>el rendimiento y la </a:t>
            </a:r>
            <a:endParaRPr lang="es-ES" dirty="0" smtClean="0"/>
          </a:p>
          <a:p>
            <a:pPr lvl="0">
              <a:buNone/>
            </a:pPr>
            <a:r>
              <a:rPr lang="es-ES" dirty="0" smtClean="0"/>
              <a:t>escalabilidad </a:t>
            </a:r>
            <a:r>
              <a:rPr lang="es-ES" dirty="0" smtClean="0"/>
              <a:t>de una aplicación al reducir </a:t>
            </a:r>
            <a:r>
              <a:rPr lang="es-ES" dirty="0" smtClean="0"/>
              <a:t>el</a:t>
            </a:r>
          </a:p>
          <a:p>
            <a:pPr lvl="0">
              <a:buNone/>
            </a:pPr>
            <a:r>
              <a:rPr lang="es-ES" dirty="0" smtClean="0"/>
              <a:t>trabajo </a:t>
            </a:r>
            <a:r>
              <a:rPr lang="es-ES" dirty="0" smtClean="0"/>
              <a:t>requerido para generar contenido. </a:t>
            </a:r>
            <a:endParaRPr lang="es-ES" dirty="0" smtClean="0"/>
          </a:p>
          <a:p>
            <a:pPr lvl="0">
              <a:buNone/>
            </a:pPr>
            <a:r>
              <a:rPr lang="es-ES" dirty="0" smtClean="0"/>
              <a:t>El </a:t>
            </a:r>
            <a:r>
              <a:rPr lang="es-ES" dirty="0" smtClean="0"/>
              <a:t>almacenamiento en caché funciona mejor </a:t>
            </a:r>
            <a:r>
              <a:rPr lang="es-ES" dirty="0" smtClean="0"/>
              <a:t>con</a:t>
            </a:r>
          </a:p>
          <a:p>
            <a:pPr lvl="0">
              <a:buNone/>
            </a:pPr>
            <a:r>
              <a:rPr lang="es-ES" dirty="0" smtClean="0"/>
              <a:t>datos </a:t>
            </a:r>
            <a:r>
              <a:rPr lang="es-ES" dirty="0" smtClean="0"/>
              <a:t>que cambian con </a:t>
            </a:r>
            <a:r>
              <a:rPr lang="es-ES" b="1" dirty="0" smtClean="0">
                <a:solidFill>
                  <a:srgbClr val="FF0000"/>
                </a:solidFill>
              </a:rPr>
              <a:t>poca frecuencia</a:t>
            </a:r>
            <a:r>
              <a:rPr lang="es-ES" dirty="0" smtClean="0"/>
              <a:t> </a:t>
            </a:r>
            <a:r>
              <a:rPr lang="es-ES" dirty="0" smtClean="0"/>
              <a:t>.</a:t>
            </a:r>
            <a:r>
              <a:rPr lang="es-ES" dirty="0" smtClean="0"/>
              <a:t> </a:t>
            </a:r>
            <a:endParaRPr lang="es-ES" dirty="0" smtClean="0"/>
          </a:p>
          <a:p>
            <a:pPr lvl="0">
              <a:buNone/>
            </a:pPr>
            <a:r>
              <a:rPr lang="es-ES" dirty="0" smtClean="0"/>
              <a:t>El </a:t>
            </a:r>
            <a:r>
              <a:rPr lang="es-ES" dirty="0" smtClean="0"/>
              <a:t>almacenamiento en caché hace una copia </a:t>
            </a:r>
            <a:r>
              <a:rPr lang="es-ES" dirty="0" smtClean="0"/>
              <a:t>de</a:t>
            </a:r>
          </a:p>
          <a:p>
            <a:pPr lvl="0">
              <a:buNone/>
            </a:pPr>
            <a:r>
              <a:rPr lang="es-ES" dirty="0" smtClean="0"/>
              <a:t>los </a:t>
            </a:r>
            <a:r>
              <a:rPr lang="es-ES" dirty="0" smtClean="0"/>
              <a:t>datos que se pueden devolver mucho </a:t>
            </a:r>
            <a:r>
              <a:rPr lang="es-ES" dirty="0" smtClean="0"/>
              <a:t>más</a:t>
            </a:r>
          </a:p>
          <a:p>
            <a:pPr lvl="0">
              <a:buNone/>
            </a:pPr>
            <a:r>
              <a:rPr lang="es-ES" dirty="0" smtClean="0"/>
              <a:t>rápido </a:t>
            </a:r>
            <a:r>
              <a:rPr lang="es-ES" dirty="0" smtClean="0"/>
              <a:t>que desde el </a:t>
            </a:r>
            <a:r>
              <a:rPr lang="es-ES" dirty="0" smtClean="0"/>
              <a:t>origen.</a:t>
            </a:r>
            <a:endParaRPr lang="es-ES" dirty="0" smtClean="0"/>
          </a:p>
          <a:p>
            <a:pPr>
              <a:buFont typeface="Arial" charset="0"/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err="1" smtClean="0"/>
              <a:t>SignalR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None/>
            </a:pPr>
            <a:r>
              <a:rPr lang="es-ES" sz="1200" dirty="0" smtClean="0"/>
              <a:t>**</a:t>
            </a:r>
            <a:r>
              <a:rPr lang="es-ES" sz="1200" dirty="0" err="1" smtClean="0"/>
              <a:t>square-events.js</a:t>
            </a:r>
            <a:r>
              <a:rPr lang="es-ES" sz="1200" dirty="0" smtClean="0"/>
              <a:t>** </a:t>
            </a:r>
            <a:r>
              <a:rPr lang="es-ES" sz="1200" dirty="0" smtClean="0"/>
              <a:t>, ubicar</a:t>
            </a:r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$(</a:t>
            </a:r>
            <a:r>
              <a:rPr lang="es-ES" sz="1200" dirty="0" err="1" smtClean="0"/>
              <a:t>btn</a:t>
            </a:r>
            <a:r>
              <a:rPr lang="es-ES" sz="1200" dirty="0" smtClean="0"/>
              <a:t>).</a:t>
            </a:r>
            <a:r>
              <a:rPr lang="es-ES" sz="1200" dirty="0" err="1" smtClean="0"/>
              <a:t>toggleClass</a:t>
            </a:r>
            <a:r>
              <a:rPr lang="es-ES" sz="1200" dirty="0" smtClean="0"/>
              <a:t>('</a:t>
            </a:r>
            <a:r>
              <a:rPr lang="es-ES" sz="1200" dirty="0" err="1" smtClean="0"/>
              <a:t>blue</a:t>
            </a:r>
            <a:r>
              <a:rPr lang="es-ES" sz="1200" dirty="0" smtClean="0"/>
              <a:t> red');</a:t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>	</a:t>
            </a:r>
            <a:r>
              <a:rPr lang="es-ES" sz="1200" dirty="0" smtClean="0"/>
              <a:t>   y debajo:</a:t>
            </a:r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connection.invoke</a:t>
            </a:r>
            <a:r>
              <a:rPr lang="es-ES" sz="1200" dirty="0" smtClean="0"/>
              <a:t>("</a:t>
            </a:r>
            <a:r>
              <a:rPr lang="es-ES" sz="1200" dirty="0" err="1" smtClean="0"/>
              <a:t>SwapColor</a:t>
            </a:r>
            <a:r>
              <a:rPr lang="es-ES" sz="1200" dirty="0" smtClean="0"/>
              <a:t>", x, y</a:t>
            </a:r>
            <a:r>
              <a:rPr lang="es-ES" sz="1200" dirty="0" smtClean="0"/>
              <a:t>);</a:t>
            </a:r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endParaRPr lang="es-ES" sz="1200" smtClean="0"/>
          </a:p>
          <a:p>
            <a:pPr marL="514350" indent="-514350">
              <a:buNone/>
            </a:pP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>Ejecutar en varios Browser </a:t>
            </a:r>
            <a:r>
              <a:rPr lang="es-ES" sz="1200" dirty="0" err="1" smtClean="0"/>
              <a:t>simultaneos</a:t>
            </a:r>
            <a:r>
              <a:rPr lang="es-ES" sz="1200" dirty="0" smtClean="0"/>
              <a:t> y comprobar</a:t>
            </a: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 lvl="0"/>
            <a:r>
              <a:rPr lang="es-ES" sz="2400" b="1" dirty="0" smtClean="0"/>
              <a:t>Como configurar la memoria Cache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buAutoNum type="arabicPeriod"/>
            </a:pPr>
            <a:r>
              <a:rPr lang="es-ES" sz="2000" dirty="0" smtClean="0"/>
              <a:t>Abrir CachingExample.sln</a:t>
            </a:r>
          </a:p>
          <a:p>
            <a:pPr marL="514350" lvl="0" indent="-514350">
              <a:buAutoNum type="arabicPeriod"/>
            </a:pPr>
            <a:r>
              <a:rPr lang="es-ES" sz="2000" dirty="0" smtClean="0"/>
              <a:t>En </a:t>
            </a:r>
            <a:r>
              <a:rPr lang="es-ES" sz="2000" dirty="0" err="1" smtClean="0"/>
              <a:t>models</a:t>
            </a:r>
            <a:r>
              <a:rPr lang="es-ES" sz="2000" dirty="0" smtClean="0"/>
              <a:t>, </a:t>
            </a:r>
            <a:r>
              <a:rPr lang="es-ES" sz="2000" dirty="0" err="1" smtClean="0"/>
              <a:t>products.cs</a:t>
            </a:r>
            <a:r>
              <a:rPr lang="es-ES" sz="2000" dirty="0" smtClean="0"/>
              <a:t>, debajo de </a:t>
            </a:r>
            <a:r>
              <a:rPr lang="es-ES" sz="2000" dirty="0" err="1" smtClean="0"/>
              <a:t>FormattedPrice</a:t>
            </a:r>
            <a:endParaRPr lang="es-ES" sz="2000" dirty="0" smtClean="0"/>
          </a:p>
          <a:p>
            <a:pPr marL="514350" indent="-514350">
              <a:buNone/>
            </a:pPr>
            <a:r>
              <a:rPr lang="es-ES" sz="1800" dirty="0" smtClean="0"/>
              <a:t>	    [</a:t>
            </a:r>
            <a:r>
              <a:rPr lang="es-ES" sz="1800" dirty="0" err="1" smtClean="0"/>
              <a:t>NotMapped</a:t>
            </a:r>
            <a:r>
              <a:rPr lang="es-ES" sz="1800" dirty="0" smtClean="0"/>
              <a:t>]</a:t>
            </a:r>
            <a:br>
              <a:rPr lang="es-ES" sz="1800" dirty="0" smtClean="0"/>
            </a:br>
            <a:r>
              <a:rPr lang="es-ES" sz="1800" dirty="0" smtClean="0"/>
              <a:t>    [</a:t>
            </a:r>
            <a:r>
              <a:rPr lang="es-ES" sz="1800" dirty="0" err="1" smtClean="0"/>
              <a:t>Display</a:t>
            </a:r>
            <a:r>
              <a:rPr lang="es-ES" sz="1800" dirty="0" smtClean="0"/>
              <a:t>(</a:t>
            </a:r>
            <a:r>
              <a:rPr lang="es-ES" sz="1800" dirty="0" err="1" smtClean="0"/>
              <a:t>Name</a:t>
            </a:r>
            <a:r>
              <a:rPr lang="es-ES" sz="1800" dirty="0" smtClean="0"/>
              <a:t> = </a:t>
            </a:r>
            <a:r>
              <a:rPr lang="es-ES" sz="1800" dirty="0" smtClean="0"/>
              <a:t>“Ultima </a:t>
            </a:r>
            <a:r>
              <a:rPr lang="es-ES" sz="1800" dirty="0" err="1" smtClean="0"/>
              <a:t>Actualizacion</a:t>
            </a:r>
            <a:r>
              <a:rPr lang="es-ES" sz="1800" dirty="0" smtClean="0"/>
              <a:t>")]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DateTime</a:t>
            </a:r>
            <a:r>
              <a:rPr lang="es-ES" sz="1800" dirty="0" smtClean="0"/>
              <a:t> </a:t>
            </a:r>
            <a:r>
              <a:rPr lang="es-ES" sz="1800" dirty="0" err="1" smtClean="0"/>
              <a:t>LoadedFromDatabase</a:t>
            </a:r>
            <a:r>
              <a:rPr lang="es-ES" sz="1800" dirty="0" smtClean="0"/>
              <a:t> { </a:t>
            </a:r>
            <a:r>
              <a:rPr lang="es-ES" sz="1800" dirty="0" err="1" smtClean="0"/>
              <a:t>get</a:t>
            </a:r>
            <a:r>
              <a:rPr lang="es-ES" sz="1800" dirty="0" smtClean="0"/>
              <a:t>; set; </a:t>
            </a:r>
            <a:r>
              <a:rPr lang="es-ES" sz="1800" dirty="0" smtClean="0"/>
              <a:t>}</a:t>
            </a:r>
          </a:p>
          <a:p>
            <a:pPr marL="514350" indent="-514350">
              <a:buNone/>
            </a:pPr>
            <a:r>
              <a:rPr lang="es-ES" sz="1800" dirty="0" smtClean="0"/>
              <a:t>3. En </a:t>
            </a:r>
            <a:r>
              <a:rPr lang="es-ES" sz="1800" dirty="0" err="1" smtClean="0"/>
              <a:t>ProductRepository.cs</a:t>
            </a:r>
            <a:endParaRPr lang="es-ES" sz="1800" dirty="0" smtClean="0"/>
          </a:p>
          <a:p>
            <a:pPr>
              <a:buNone/>
            </a:pP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Product</a:t>
            </a:r>
            <a:r>
              <a:rPr lang="es-ES" sz="1400" dirty="0" smtClean="0"/>
              <a:t> </a:t>
            </a:r>
            <a:r>
              <a:rPr lang="es-ES" sz="1400" dirty="0" err="1" smtClean="0"/>
              <a:t>GetProduct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id)</a:t>
            </a:r>
          </a:p>
          <a:p>
            <a:pPr>
              <a:buNone/>
            </a:pPr>
            <a:r>
              <a:rPr lang="es-E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Product </a:t>
            </a:r>
            <a:r>
              <a:rPr lang="en-US" sz="1400" dirty="0" err="1" smtClean="0"/>
              <a:t>product</a:t>
            </a:r>
            <a:r>
              <a:rPr lang="en-US" sz="1400" dirty="0" smtClean="0"/>
              <a:t> = _</a:t>
            </a:r>
            <a:r>
              <a:rPr lang="en-US" sz="1400" dirty="0" err="1" smtClean="0"/>
              <a:t>context.Products.Where</a:t>
            </a:r>
            <a:r>
              <a:rPr lang="en-US" sz="1400" dirty="0" smtClean="0"/>
              <a:t>(p =&gt; </a:t>
            </a:r>
            <a:r>
              <a:rPr lang="en-US" sz="1400" dirty="0" err="1" smtClean="0"/>
              <a:t>p.Id</a:t>
            </a:r>
            <a:r>
              <a:rPr lang="en-US" sz="1400" dirty="0" smtClean="0"/>
              <a:t> == id).</a:t>
            </a:r>
            <a:r>
              <a:rPr lang="en-US" sz="1400" dirty="0" err="1" smtClean="0"/>
              <a:t>FirstOrDefault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</a:t>
            </a:r>
            <a:r>
              <a:rPr lang="es-ES" sz="1400" dirty="0" err="1" smtClean="0">
                <a:solidFill>
                  <a:srgbClr val="FF0000"/>
                </a:solidFill>
              </a:rPr>
              <a:t>if</a:t>
            </a:r>
            <a:r>
              <a:rPr lang="es-ES" sz="1400" dirty="0" smtClean="0">
                <a:solidFill>
                  <a:srgbClr val="FF0000"/>
                </a:solidFill>
              </a:rPr>
              <a:t> (</a:t>
            </a:r>
            <a:r>
              <a:rPr lang="es-ES" sz="1400" dirty="0" err="1" smtClean="0">
                <a:solidFill>
                  <a:srgbClr val="FF0000"/>
                </a:solidFill>
              </a:rPr>
              <a:t>product</a:t>
            </a:r>
            <a:r>
              <a:rPr lang="es-ES" sz="1400" dirty="0" smtClean="0">
                <a:solidFill>
                  <a:srgbClr val="FF0000"/>
                </a:solidFill>
              </a:rPr>
              <a:t> != </a:t>
            </a:r>
            <a:r>
              <a:rPr lang="es-ES" sz="1400" dirty="0" err="1" smtClean="0">
                <a:solidFill>
                  <a:srgbClr val="FF0000"/>
                </a:solidFill>
              </a:rPr>
              <a:t>null</a:t>
            </a:r>
            <a:r>
              <a:rPr lang="es-ES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{</a:t>
            </a:r>
          </a:p>
          <a:p>
            <a:pPr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    </a:t>
            </a:r>
            <a:r>
              <a:rPr lang="es-ES" sz="1400" dirty="0" err="1" smtClean="0">
                <a:solidFill>
                  <a:srgbClr val="FF0000"/>
                </a:solidFill>
              </a:rPr>
              <a:t>product.LoadedFromDatabase</a:t>
            </a:r>
            <a:r>
              <a:rPr lang="es-ES" sz="1400" dirty="0" smtClean="0">
                <a:solidFill>
                  <a:srgbClr val="FF0000"/>
                </a:solidFill>
              </a:rPr>
              <a:t> = </a:t>
            </a:r>
            <a:r>
              <a:rPr lang="es-ES" sz="1400" dirty="0" err="1" smtClean="0">
                <a:solidFill>
                  <a:srgbClr val="FF0000"/>
                </a:solidFill>
              </a:rPr>
              <a:t>DateTime.Now</a:t>
            </a:r>
            <a:r>
              <a:rPr lang="es-ES" sz="1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}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s-ES" sz="1400" dirty="0" smtClean="0"/>
              <a:t>    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 smtClean="0"/>
              <a:t>product</a:t>
            </a:r>
            <a:r>
              <a:rPr lang="es-ES" sz="1400" dirty="0" smtClean="0"/>
              <a:t>;</a:t>
            </a:r>
          </a:p>
          <a:p>
            <a:pPr>
              <a:buNone/>
            </a:pPr>
            <a:r>
              <a:rPr lang="es-ES" sz="1400" dirty="0" smtClean="0"/>
              <a:t>        }</a:t>
            </a:r>
            <a:endParaRPr lang="es-ES" sz="1400" dirty="0" smtClean="0"/>
          </a:p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>
              <a:buFont typeface="Arial" charset="0"/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 lvl="0"/>
            <a:r>
              <a:rPr lang="es-ES" sz="2400" b="1" dirty="0" smtClean="0"/>
              <a:t>Como configurar la memoria Cache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None/>
            </a:pPr>
            <a:r>
              <a:rPr lang="es-ES" sz="1800" dirty="0" smtClean="0"/>
              <a:t>En **</a:t>
            </a:r>
            <a:r>
              <a:rPr lang="es-ES" sz="1800" dirty="0" err="1" smtClean="0"/>
              <a:t>Views</a:t>
            </a:r>
            <a:r>
              <a:rPr lang="es-ES" sz="1800" dirty="0" smtClean="0"/>
              <a:t>**, </a:t>
            </a:r>
            <a:r>
              <a:rPr lang="es-ES" sz="1800" dirty="0" smtClean="0"/>
              <a:t>**</a:t>
            </a:r>
            <a:r>
              <a:rPr lang="es-ES" sz="1800" dirty="0" err="1" smtClean="0"/>
              <a:t>Shared</a:t>
            </a:r>
            <a:r>
              <a:rPr lang="es-ES" sz="1800" dirty="0" smtClean="0"/>
              <a:t>**, </a:t>
            </a:r>
            <a:r>
              <a:rPr lang="es-ES" sz="1800" dirty="0" smtClean="0"/>
              <a:t>**</a:t>
            </a:r>
            <a:r>
              <a:rPr lang="es-ES" sz="1800" dirty="0" err="1" smtClean="0"/>
              <a:t>Components</a:t>
            </a:r>
            <a:r>
              <a:rPr lang="es-ES" sz="1800" dirty="0" smtClean="0"/>
              <a:t>**, **</a:t>
            </a:r>
            <a:r>
              <a:rPr lang="es-ES" sz="1800" dirty="0" err="1" smtClean="0"/>
              <a:t>Product</a:t>
            </a:r>
            <a:r>
              <a:rPr lang="es-ES" sz="1800" dirty="0" smtClean="0"/>
              <a:t>**, </a:t>
            </a: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err="1" smtClean="0"/>
              <a:t>SelectedProduct.cshtml</a:t>
            </a:r>
            <a:r>
              <a:rPr lang="es-ES" sz="1800" dirty="0" smtClean="0"/>
              <a:t>.</a:t>
            </a:r>
          </a:p>
          <a:p>
            <a:pPr marL="514350" indent="-514350">
              <a:buNone/>
            </a:pPr>
            <a:r>
              <a:rPr lang="es-ES" sz="1800" dirty="0" smtClean="0"/>
              <a:t>Debajo de </a:t>
            </a:r>
            <a:r>
              <a:rPr lang="es-ES" sz="1800" dirty="0" err="1" smtClean="0"/>
              <a:t>Descripcion</a:t>
            </a:r>
            <a:r>
              <a:rPr lang="es-ES" sz="1800" dirty="0" smtClean="0"/>
              <a:t>, agregar :</a:t>
            </a:r>
          </a:p>
          <a:p>
            <a:pPr marL="514350" indent="-514350">
              <a:buNone/>
            </a:pPr>
            <a:r>
              <a:rPr lang="es-ES" sz="1800" dirty="0" smtClean="0"/>
              <a:t>&lt;</a:t>
            </a:r>
            <a:r>
              <a:rPr lang="es-ES" sz="1800" dirty="0" err="1" smtClean="0"/>
              <a:t>div</a:t>
            </a:r>
            <a:r>
              <a:rPr lang="es-ES" sz="1800" dirty="0" smtClean="0"/>
              <a:t>&gt;</a:t>
            </a:r>
            <a:br>
              <a:rPr lang="es-ES" sz="1800" dirty="0" smtClean="0"/>
            </a:br>
            <a:r>
              <a:rPr lang="es-ES" sz="1800" dirty="0" smtClean="0"/>
              <a:t>        &lt;</a:t>
            </a:r>
            <a:r>
              <a:rPr lang="es-ES" sz="1800" dirty="0" err="1" smtClean="0"/>
              <a:t>span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="</a:t>
            </a:r>
            <a:r>
              <a:rPr lang="es-ES" sz="1800" dirty="0" err="1" smtClean="0"/>
              <a:t>display-label</a:t>
            </a:r>
            <a:r>
              <a:rPr lang="es-ES" sz="1800" dirty="0" smtClean="0"/>
              <a:t>"&gt;</a:t>
            </a:r>
            <a:br>
              <a:rPr lang="es-ES" sz="1800" dirty="0" smtClean="0"/>
            </a:br>
            <a:r>
              <a:rPr lang="es-ES" sz="1800" dirty="0" smtClean="0"/>
              <a:t>            @</a:t>
            </a:r>
            <a:r>
              <a:rPr lang="es-ES" sz="1800" dirty="0" err="1" smtClean="0"/>
              <a:t>Html.DisplayNameFor</a:t>
            </a:r>
            <a:r>
              <a:rPr lang="es-ES" sz="1800" dirty="0" smtClean="0"/>
              <a:t>(</a:t>
            </a:r>
            <a:r>
              <a:rPr lang="es-ES" sz="1800" dirty="0" err="1" smtClean="0"/>
              <a:t>model</a:t>
            </a:r>
            <a:r>
              <a:rPr lang="es-ES" sz="1800" dirty="0" smtClean="0"/>
              <a:t> =&gt; </a:t>
            </a:r>
            <a:r>
              <a:rPr lang="es-ES" sz="1800" dirty="0" err="1" smtClean="0"/>
              <a:t>Model.LoadedFromDatabase</a:t>
            </a:r>
            <a:r>
              <a:rPr lang="es-ES" sz="1800" dirty="0" smtClean="0"/>
              <a:t>)</a:t>
            </a:r>
            <a:br>
              <a:rPr lang="es-ES" sz="1800" dirty="0" smtClean="0"/>
            </a:br>
            <a:r>
              <a:rPr lang="es-ES" sz="1800" dirty="0" smtClean="0"/>
              <a:t>        &lt;/</a:t>
            </a:r>
            <a:r>
              <a:rPr lang="es-ES" sz="1800" dirty="0" err="1" smtClean="0"/>
              <a:t>span</a:t>
            </a:r>
            <a:r>
              <a:rPr lang="es-ES" sz="1800" dirty="0" smtClean="0"/>
              <a:t>&gt;</a:t>
            </a:r>
            <a:br>
              <a:rPr lang="es-ES" sz="1800" dirty="0" smtClean="0"/>
            </a:br>
            <a:r>
              <a:rPr lang="es-ES" sz="1800" dirty="0" smtClean="0"/>
              <a:t>        &lt;</a:t>
            </a:r>
            <a:r>
              <a:rPr lang="es-ES" sz="1800" dirty="0" err="1" smtClean="0"/>
              <a:t>span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="</a:t>
            </a:r>
            <a:r>
              <a:rPr lang="es-ES" sz="1800" dirty="0" err="1" smtClean="0"/>
              <a:t>display-field</a:t>
            </a:r>
            <a:r>
              <a:rPr lang="es-ES" sz="1800" dirty="0" smtClean="0"/>
              <a:t>"&gt;</a:t>
            </a:r>
            <a:br>
              <a:rPr lang="es-ES" sz="1800" dirty="0" smtClean="0"/>
            </a:br>
            <a:r>
              <a:rPr lang="es-ES" sz="1800" dirty="0" smtClean="0"/>
              <a:t>            @</a:t>
            </a:r>
            <a:r>
              <a:rPr lang="es-ES" sz="1800" dirty="0" err="1" smtClean="0"/>
              <a:t>Model.LoadedFromDatabase.ToString</a:t>
            </a:r>
            <a:r>
              <a:rPr lang="es-ES" sz="1800" dirty="0" smtClean="0"/>
              <a:t>("G")</a:t>
            </a:r>
            <a:br>
              <a:rPr lang="es-ES" sz="1800" dirty="0" smtClean="0"/>
            </a:br>
            <a:r>
              <a:rPr lang="es-ES" sz="1800" dirty="0" smtClean="0"/>
              <a:t>        &lt;/</a:t>
            </a:r>
            <a:r>
              <a:rPr lang="es-ES" sz="1800" dirty="0" err="1" smtClean="0"/>
              <a:t>span</a:t>
            </a:r>
            <a:r>
              <a:rPr lang="es-ES" sz="1800" dirty="0" smtClean="0"/>
              <a:t>&gt;</a:t>
            </a:r>
            <a:br>
              <a:rPr lang="es-ES" sz="1800" dirty="0" smtClean="0"/>
            </a:br>
            <a:r>
              <a:rPr lang="es-ES" sz="1800" dirty="0" smtClean="0"/>
              <a:t>    &lt;/</a:t>
            </a:r>
            <a:r>
              <a:rPr lang="es-ES" sz="1800" dirty="0" err="1" smtClean="0"/>
              <a:t>div</a:t>
            </a:r>
            <a:r>
              <a:rPr lang="es-ES" sz="1800" dirty="0" smtClean="0"/>
              <a:t>&gt;</a:t>
            </a:r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>Probar con distintos productos, comprobar que al volver al mismo producto vuelve a la base de datos, para traer los mismos datos.</a:t>
            </a: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>
              <a:buFont typeface="Arial" charset="0"/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 lvl="0"/>
            <a:r>
              <a:rPr lang="es-ES" sz="2400" b="1" dirty="0" smtClean="0"/>
              <a:t>Agregar </a:t>
            </a:r>
            <a:r>
              <a:rPr lang="es-ES" sz="2400" b="1" dirty="0" err="1" smtClean="0"/>
              <a:t>Caching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*</a:t>
            </a:r>
            <a:r>
              <a:rPr lang="es-ES" sz="1800" dirty="0" err="1" smtClean="0"/>
              <a:t>Views</a:t>
            </a:r>
            <a:r>
              <a:rPr lang="es-ES" sz="1800" dirty="0" smtClean="0"/>
              <a:t>**,**</a:t>
            </a:r>
            <a:r>
              <a:rPr lang="es-ES" sz="1800" dirty="0" err="1" smtClean="0"/>
              <a:t>Product</a:t>
            </a:r>
            <a:r>
              <a:rPr lang="es-ES" sz="1800" dirty="0" smtClean="0"/>
              <a:t>**, </a:t>
            </a:r>
            <a:r>
              <a:rPr lang="es-ES" sz="1800" dirty="0" smtClean="0"/>
              <a:t>**</a:t>
            </a:r>
            <a:r>
              <a:rPr lang="es-ES" sz="1800" dirty="0" err="1" smtClean="0"/>
              <a:t>Index.cshtml</a:t>
            </a:r>
            <a:r>
              <a:rPr lang="es-ES" sz="1800" dirty="0" smtClean="0"/>
              <a:t>**.</a:t>
            </a:r>
            <a:br>
              <a:rPr lang="es-ES" sz="1800" dirty="0" smtClean="0"/>
            </a:br>
            <a:endParaRPr lang="es-ES" sz="1800" dirty="0" smtClean="0"/>
          </a:p>
          <a:p>
            <a:pPr marL="514350" indent="-514350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&lt;cache </a:t>
            </a:r>
            <a:r>
              <a:rPr lang="es-ES" sz="2400" dirty="0" err="1" smtClean="0">
                <a:solidFill>
                  <a:srgbClr val="FF0000"/>
                </a:solidFill>
              </a:rPr>
              <a:t>vary-by</a:t>
            </a:r>
            <a:r>
              <a:rPr lang="es-ES" sz="2400" dirty="0" smtClean="0">
                <a:solidFill>
                  <a:srgbClr val="FF0000"/>
                </a:solidFill>
              </a:rPr>
              <a:t>="@</a:t>
            </a:r>
            <a:r>
              <a:rPr lang="es-ES" sz="2400" dirty="0" err="1" smtClean="0">
                <a:solidFill>
                  <a:srgbClr val="FF0000"/>
                </a:solidFill>
              </a:rPr>
              <a:t>ViewBag.SelectedProductId</a:t>
            </a:r>
            <a:r>
              <a:rPr lang="es-ES" sz="2400" dirty="0" smtClean="0">
                <a:solidFill>
                  <a:srgbClr val="FF0000"/>
                </a:solidFill>
              </a:rPr>
              <a:t>"&gt;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    </a:t>
            </a:r>
            <a:r>
              <a:rPr lang="es-ES" sz="2400" dirty="0" smtClean="0">
                <a:solidFill>
                  <a:srgbClr val="FF0000"/>
                </a:solidFill>
              </a:rPr>
              <a:t>&lt;</a:t>
            </a:r>
            <a:r>
              <a:rPr lang="es-ES" sz="2400" dirty="0" err="1" smtClean="0">
                <a:solidFill>
                  <a:srgbClr val="FF0000"/>
                </a:solidFill>
              </a:rPr>
              <a:t>div</a:t>
            </a:r>
            <a:r>
              <a:rPr lang="es-ES" sz="2400" dirty="0" smtClean="0">
                <a:solidFill>
                  <a:srgbClr val="FF0000"/>
                </a:solidFill>
              </a:rPr>
              <a:t>&gt;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1600" dirty="0" smtClean="0">
                <a:solidFill>
                  <a:srgbClr val="FF0000"/>
                </a:solidFill>
              </a:rPr>
              <a:t>            @</a:t>
            </a:r>
            <a:r>
              <a:rPr lang="es-ES" sz="1600" dirty="0" err="1" smtClean="0">
                <a:solidFill>
                  <a:srgbClr val="FF0000"/>
                </a:solidFill>
              </a:rPr>
              <a:t>await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Component.InvokeAsync</a:t>
            </a:r>
            <a:r>
              <a:rPr lang="es-ES" sz="1600" dirty="0" smtClean="0">
                <a:solidFill>
                  <a:srgbClr val="FF0000"/>
                </a:solidFill>
              </a:rPr>
              <a:t>("</a:t>
            </a:r>
            <a:r>
              <a:rPr lang="es-ES" sz="1600" dirty="0" err="1" smtClean="0">
                <a:solidFill>
                  <a:srgbClr val="FF0000"/>
                </a:solidFill>
              </a:rPr>
              <a:t>Product</a:t>
            </a:r>
            <a:r>
              <a:rPr lang="es-ES" sz="1600" dirty="0" smtClean="0">
                <a:solidFill>
                  <a:srgbClr val="FF0000"/>
                </a:solidFill>
              </a:rPr>
              <a:t>", @</a:t>
            </a:r>
            <a:r>
              <a:rPr lang="es-ES" sz="1600" dirty="0" err="1" smtClean="0">
                <a:solidFill>
                  <a:srgbClr val="FF0000"/>
                </a:solidFill>
              </a:rPr>
              <a:t>ViewBag.SelectedProductId</a:t>
            </a:r>
            <a:r>
              <a:rPr lang="es-ES" sz="1600" dirty="0" smtClean="0">
                <a:solidFill>
                  <a:srgbClr val="FF0000"/>
                </a:solidFill>
              </a:rPr>
              <a:t>)</a:t>
            </a: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    </a:t>
            </a:r>
            <a:r>
              <a:rPr lang="es-ES" sz="2400" dirty="0" smtClean="0">
                <a:solidFill>
                  <a:srgbClr val="FF0000"/>
                </a:solidFill>
              </a:rPr>
              <a:t>&lt;/</a:t>
            </a:r>
            <a:r>
              <a:rPr lang="es-ES" sz="2400" dirty="0" err="1" smtClean="0">
                <a:solidFill>
                  <a:srgbClr val="FF0000"/>
                </a:solidFill>
              </a:rPr>
              <a:t>div</a:t>
            </a:r>
            <a:r>
              <a:rPr lang="es-ES" sz="2400" dirty="0" smtClean="0">
                <a:solidFill>
                  <a:srgbClr val="FF0000"/>
                </a:solidFill>
              </a:rPr>
              <a:t>&gt;</a:t>
            </a:r>
            <a:endParaRPr lang="es-ES" sz="24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&lt;/</a:t>
            </a:r>
            <a:r>
              <a:rPr lang="es-ES" sz="2400" dirty="0" smtClean="0">
                <a:solidFill>
                  <a:srgbClr val="FF0000"/>
                </a:solidFill>
              </a:rPr>
              <a:t>cache</a:t>
            </a:r>
            <a:r>
              <a:rPr lang="es-ES" sz="2400" dirty="0" smtClean="0">
                <a:solidFill>
                  <a:srgbClr val="FF0000"/>
                </a:solidFill>
              </a:rPr>
              <a:t>&gt;</a:t>
            </a:r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>probar</a:t>
            </a: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>
              <a:buFont typeface="Arial" charset="0"/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None/>
            </a:pPr>
            <a:r>
              <a:rPr lang="es-ES" sz="1800" b="1" dirty="0" smtClean="0"/>
              <a:t>Como recuperar </a:t>
            </a:r>
            <a:r>
              <a:rPr lang="es-ES" sz="1800" b="1" dirty="0" err="1" smtClean="0"/>
              <a:t>informacion</a:t>
            </a:r>
            <a:r>
              <a:rPr lang="es-ES" sz="1800" b="1" dirty="0" smtClean="0"/>
              <a:t> de estado:</a:t>
            </a:r>
          </a:p>
          <a:p>
            <a:pPr marL="514350" indent="-514350">
              <a:buNone/>
            </a:pPr>
            <a:r>
              <a:rPr lang="es-ES" sz="1800" b="1" dirty="0" smtClean="0"/>
              <a:t>Abrir : </a:t>
            </a:r>
            <a:r>
              <a:rPr lang="es-ES" sz="1800" dirty="0" smtClean="0"/>
              <a:t>StateExample.sln</a:t>
            </a:r>
            <a:endParaRPr lang="es-ES" sz="1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>En </a:t>
            </a:r>
            <a:r>
              <a:rPr lang="es-ES" sz="1800" dirty="0" err="1" smtClean="0"/>
              <a:t>startup</a:t>
            </a:r>
            <a:endParaRPr lang="es-ES" sz="1800" dirty="0" smtClean="0"/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err="1" smtClean="0"/>
              <a:t>ConfigureServices</a:t>
            </a:r>
            <a:endParaRPr lang="es-ES" sz="1800" dirty="0" smtClean="0"/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b="1" dirty="0" err="1" smtClean="0">
                <a:solidFill>
                  <a:srgbClr val="FF0000"/>
                </a:solidFill>
              </a:rPr>
              <a:t>services.AddSession</a:t>
            </a:r>
            <a:r>
              <a:rPr lang="es-ES" sz="1800" b="1" dirty="0" smtClean="0">
                <a:solidFill>
                  <a:srgbClr val="FF0000"/>
                </a:solidFill>
              </a:rPr>
              <a:t>();</a:t>
            </a:r>
            <a:endParaRPr lang="es-ES" sz="18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>En Configure:</a:t>
            </a:r>
          </a:p>
          <a:p>
            <a:pPr marL="514350" indent="-514350">
              <a:buNone/>
            </a:pP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err="1" smtClean="0">
                <a:solidFill>
                  <a:srgbClr val="FF0000"/>
                </a:solidFill>
              </a:rPr>
              <a:t>app.UseSession</a:t>
            </a:r>
            <a:r>
              <a:rPr lang="es-ES" sz="1800" dirty="0" smtClean="0">
                <a:solidFill>
                  <a:srgbClr val="FF0000"/>
                </a:solidFill>
              </a:rPr>
              <a:t>();</a:t>
            </a:r>
            <a:endParaRPr lang="es-ES" sz="1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indent="-514350"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 marL="514350" lvl="0" indent="-514350">
              <a:buNone/>
            </a:pPr>
            <a:endParaRPr lang="es-ES" sz="1800" dirty="0" smtClean="0"/>
          </a:p>
          <a:p>
            <a:pPr>
              <a:buFont typeface="Arial" charset="0"/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err="1" smtClean="0"/>
              <a:t>HomeController.cs</a:t>
            </a:r>
            <a:r>
              <a:rPr lang="es-ES" sz="1200" b="1" dirty="0" smtClean="0"/>
              <a:t>, </a:t>
            </a:r>
            <a:r>
              <a:rPr lang="es-ES" sz="1200" b="1" dirty="0" err="1" smtClean="0"/>
              <a:t>Index</a:t>
            </a:r>
            <a:endParaRPr lang="es-ES" sz="1200" b="1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 </a:t>
            </a:r>
            <a:r>
              <a:rPr lang="es-ES" sz="1200" dirty="0" smtClean="0"/>
              <a:t>              </a:t>
            </a:r>
            <a:r>
              <a:rPr lang="es-ES" sz="1200" dirty="0" err="1" smtClean="0"/>
              <a:t>int</a:t>
            </a:r>
            <a:r>
              <a:rPr lang="es-ES" sz="1200" dirty="0" smtClean="0"/>
              <a:t>?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 HttpContext.Session.GetInt32("</a:t>
            </a:r>
            <a:r>
              <a:rPr lang="es-ES" sz="1200" dirty="0" err="1" smtClean="0"/>
              <a:t>Overall</a:t>
            </a:r>
            <a:r>
              <a:rPr lang="es-ES" sz="1200" dirty="0" smtClean="0"/>
              <a:t>");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?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 HttpContext.Session.GetInt32("Home");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? </a:t>
            </a:r>
            <a:r>
              <a:rPr lang="es-ES" sz="1200" dirty="0" err="1" smtClean="0"/>
              <a:t>AnotherControllerVisitsNumber</a:t>
            </a:r>
            <a:r>
              <a:rPr lang="es-ES" sz="1200" dirty="0" smtClean="0"/>
              <a:t> = HttpContext.Session.GetInt32("</a:t>
            </a:r>
            <a:r>
              <a:rPr lang="es-ES" sz="1200" dirty="0" err="1" smtClean="0"/>
              <a:t>Another</a:t>
            </a:r>
            <a:r>
              <a:rPr lang="es-ES" sz="1200" dirty="0" smtClean="0"/>
              <a:t>");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== </a:t>
            </a:r>
            <a:r>
              <a:rPr lang="es-ES" sz="1200" dirty="0" err="1" smtClean="0"/>
              <a:t>null</a:t>
            </a:r>
            <a:r>
              <a:rPr lang="es-ES" sz="1200" dirty="0" smtClean="0"/>
              <a:t>)</a:t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 1;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else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++;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== </a:t>
            </a:r>
            <a:r>
              <a:rPr lang="es-ES" sz="1200" dirty="0" err="1" smtClean="0"/>
              <a:t>null</a:t>
            </a:r>
            <a:r>
              <a:rPr lang="es-ES" sz="1200" dirty="0" smtClean="0"/>
              <a:t>)</a:t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 1;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else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++;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AnotherControllerVisitsNumber</a:t>
            </a:r>
            <a:r>
              <a:rPr lang="es-ES" sz="1200" dirty="0" smtClean="0"/>
              <a:t> == </a:t>
            </a:r>
            <a:r>
              <a:rPr lang="es-ES" sz="1200" dirty="0" err="1" smtClean="0"/>
              <a:t>null</a:t>
            </a:r>
            <a:r>
              <a:rPr lang="es-ES" sz="1200" dirty="0" smtClean="0"/>
              <a:t>)</a:t>
            </a:r>
            <a:br>
              <a:rPr lang="es-ES" sz="1200" dirty="0" smtClean="0"/>
            </a:br>
            <a:r>
              <a:rPr lang="es-ES" sz="1200" dirty="0" smtClean="0"/>
              <a:t>    {</a:t>
            </a:r>
            <a:br>
              <a:rPr lang="es-ES" sz="1200" dirty="0" smtClean="0"/>
            </a:br>
            <a:r>
              <a:rPr lang="es-ES" sz="1200" dirty="0" smtClean="0"/>
              <a:t>        </a:t>
            </a:r>
            <a:r>
              <a:rPr lang="es-ES" sz="1200" dirty="0" err="1" smtClean="0"/>
              <a:t>AnotherControllerVisitsNumber</a:t>
            </a:r>
            <a:r>
              <a:rPr lang="es-ES" sz="1200" dirty="0" smtClean="0"/>
              <a:t> = 0;</a:t>
            </a:r>
            <a:br>
              <a:rPr lang="es-ES" sz="1200" dirty="0" smtClean="0"/>
            </a:br>
            <a:r>
              <a:rPr lang="es-ES" sz="1200" dirty="0" smtClean="0"/>
              <a:t>    }</a:t>
            </a:r>
            <a:br>
              <a:rPr lang="es-ES" sz="1200" dirty="0" smtClean="0"/>
            </a:br>
            <a:r>
              <a:rPr lang="es-ES" sz="1200" dirty="0" smtClean="0"/>
              <a:t>    HttpContext.Session.SetInt32("</a:t>
            </a:r>
            <a:r>
              <a:rPr lang="es-ES" sz="1200" dirty="0" err="1" smtClean="0"/>
              <a:t>Overall</a:t>
            </a:r>
            <a:r>
              <a:rPr lang="es-ES" sz="1200" dirty="0" smtClean="0"/>
              <a:t>", </a:t>
            </a:r>
            <a:r>
              <a:rPr lang="es-ES" sz="1200" dirty="0" err="1" smtClean="0"/>
              <a:t>overallVisitsNumber.Value</a:t>
            </a:r>
            <a:r>
              <a:rPr lang="es-ES" sz="1200" dirty="0" smtClean="0"/>
              <a:t>);</a:t>
            </a:r>
            <a:br>
              <a:rPr lang="es-ES" sz="1200" dirty="0" smtClean="0"/>
            </a:br>
            <a:r>
              <a:rPr lang="es-ES" sz="1200" dirty="0" smtClean="0"/>
              <a:t>    HttpContext.Session.SetInt32("Home", </a:t>
            </a:r>
            <a:r>
              <a:rPr lang="es-ES" sz="1200" dirty="0" err="1" smtClean="0"/>
              <a:t>controllerVisitsNumber.Value</a:t>
            </a:r>
            <a:r>
              <a:rPr lang="es-ES" sz="1200" dirty="0" smtClean="0"/>
              <a:t>);</a:t>
            </a:r>
            <a:br>
              <a:rPr lang="es-ES" sz="1200" dirty="0" smtClean="0"/>
            </a:br>
            <a:r>
              <a:rPr lang="es-ES" sz="1200" dirty="0" smtClean="0"/>
              <a:t>    HttpContext.Session.SetInt32("</a:t>
            </a:r>
            <a:r>
              <a:rPr lang="es-ES" sz="1200" dirty="0" err="1" smtClean="0"/>
              <a:t>Another</a:t>
            </a:r>
            <a:r>
              <a:rPr lang="es-ES" sz="1200" dirty="0" smtClean="0"/>
              <a:t>", </a:t>
            </a:r>
            <a:r>
              <a:rPr lang="es-ES" sz="1200" dirty="0" err="1" smtClean="0"/>
              <a:t>AnotherControllerVisitsNumber.Value</a:t>
            </a:r>
            <a:r>
              <a:rPr lang="es-ES" sz="1200" dirty="0" smtClean="0"/>
              <a:t>);</a:t>
            </a:r>
            <a:br>
              <a:rPr lang="es-ES" sz="1200" dirty="0" smtClean="0"/>
            </a:b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err="1" smtClean="0"/>
              <a:t>AnotherController.cs</a:t>
            </a:r>
            <a:r>
              <a:rPr lang="es-ES" sz="1200" b="1" dirty="0" smtClean="0"/>
              <a:t>, </a:t>
            </a:r>
            <a:r>
              <a:rPr lang="es-ES" sz="1200" b="1" dirty="0" err="1" smtClean="0"/>
              <a:t>Index</a:t>
            </a: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sz="1200" dirty="0" smtClean="0"/>
              <a:t> </a:t>
            </a:r>
            <a:r>
              <a:rPr lang="es-ES" sz="1200" dirty="0" smtClean="0"/>
              <a:t>	</a:t>
            </a:r>
            <a:r>
              <a:rPr lang="es-ES" sz="1200" dirty="0" err="1" smtClean="0"/>
              <a:t>int</a:t>
            </a:r>
            <a:r>
              <a:rPr lang="es-ES" sz="1200" dirty="0" smtClean="0"/>
              <a:t>?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 HttpContext.Session.GetInt32("</a:t>
            </a:r>
            <a:r>
              <a:rPr lang="es-ES" sz="1200" dirty="0" err="1" smtClean="0"/>
              <a:t>Overall</a:t>
            </a:r>
            <a:r>
              <a:rPr lang="es-ES" sz="1200" dirty="0" smtClean="0"/>
              <a:t>");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int</a:t>
            </a:r>
            <a:r>
              <a:rPr lang="es-ES" sz="1200" dirty="0" smtClean="0"/>
              <a:t>?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 HttpContext.Session.GetInt32("</a:t>
            </a:r>
            <a:r>
              <a:rPr lang="es-ES" sz="1200" dirty="0" err="1" smtClean="0"/>
              <a:t>Another</a:t>
            </a:r>
            <a:r>
              <a:rPr lang="es-ES" sz="1200" dirty="0" smtClean="0"/>
              <a:t>");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== </a:t>
            </a:r>
            <a:r>
              <a:rPr lang="es-ES" sz="1200" dirty="0" err="1" smtClean="0"/>
              <a:t>null</a:t>
            </a:r>
            <a:r>
              <a:rPr lang="es-ES" sz="1200" dirty="0" smtClean="0"/>
              <a:t>)</a:t>
            </a:r>
          </a:p>
          <a:p>
            <a:pPr>
              <a:buNone/>
            </a:pPr>
            <a:r>
              <a:rPr lang="es-ES" sz="1200" dirty="0" smtClean="0"/>
              <a:t>            {</a:t>
            </a:r>
          </a:p>
          <a:p>
            <a:pPr>
              <a:buNone/>
            </a:pPr>
            <a:r>
              <a:rPr lang="es-ES" sz="1200" dirty="0" smtClean="0"/>
              <a:t>               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 = 1;</a:t>
            </a:r>
          </a:p>
          <a:p>
            <a:pPr>
              <a:buNone/>
            </a:pPr>
            <a:r>
              <a:rPr lang="es-ES" sz="1200" dirty="0" smtClean="0"/>
              <a:t>            }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else</a:t>
            </a: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            {</a:t>
            </a:r>
          </a:p>
          <a:p>
            <a:pPr>
              <a:buNone/>
            </a:pPr>
            <a:r>
              <a:rPr lang="es-ES" sz="1200" dirty="0" smtClean="0"/>
              <a:t>                </a:t>
            </a:r>
            <a:r>
              <a:rPr lang="es-ES" sz="1200" dirty="0" err="1" smtClean="0"/>
              <a:t>overallVisitsNumber</a:t>
            </a:r>
            <a:r>
              <a:rPr lang="es-ES" sz="1200" dirty="0" smtClean="0"/>
              <a:t>++;</a:t>
            </a:r>
          </a:p>
          <a:p>
            <a:pPr>
              <a:buNone/>
            </a:pPr>
            <a:r>
              <a:rPr lang="es-ES" sz="1200" dirty="0" smtClean="0"/>
              <a:t>            }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== </a:t>
            </a:r>
            <a:r>
              <a:rPr lang="es-ES" sz="1200" dirty="0" err="1" smtClean="0"/>
              <a:t>null</a:t>
            </a:r>
            <a:r>
              <a:rPr lang="es-ES" sz="1200" dirty="0" smtClean="0"/>
              <a:t>)</a:t>
            </a:r>
          </a:p>
          <a:p>
            <a:pPr>
              <a:buNone/>
            </a:pPr>
            <a:r>
              <a:rPr lang="es-ES" sz="1200" dirty="0" smtClean="0"/>
              <a:t>            {</a:t>
            </a:r>
          </a:p>
          <a:p>
            <a:pPr>
              <a:buNone/>
            </a:pPr>
            <a:r>
              <a:rPr lang="es-ES" sz="1200" dirty="0" smtClean="0"/>
              <a:t>               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 = 1;</a:t>
            </a:r>
          </a:p>
          <a:p>
            <a:pPr>
              <a:buNone/>
            </a:pPr>
            <a:r>
              <a:rPr lang="es-ES" sz="1200" dirty="0" smtClean="0"/>
              <a:t>            }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else</a:t>
            </a: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            {</a:t>
            </a:r>
          </a:p>
          <a:p>
            <a:pPr>
              <a:buNone/>
            </a:pPr>
            <a:r>
              <a:rPr lang="es-ES" sz="1200" dirty="0" smtClean="0"/>
              <a:t>                </a:t>
            </a:r>
            <a:r>
              <a:rPr lang="es-ES" sz="1200" dirty="0" err="1" smtClean="0"/>
              <a:t>controllerVisitsNumber</a:t>
            </a:r>
            <a:r>
              <a:rPr lang="es-ES" sz="1200" dirty="0" smtClean="0"/>
              <a:t>++;</a:t>
            </a:r>
          </a:p>
          <a:p>
            <a:pPr>
              <a:buNone/>
            </a:pPr>
            <a:r>
              <a:rPr lang="es-ES" sz="1200" dirty="0" smtClean="0"/>
              <a:t>            }</a:t>
            </a:r>
          </a:p>
          <a:p>
            <a:pPr>
              <a:buNone/>
            </a:pPr>
            <a:r>
              <a:rPr lang="es-ES" sz="1200" dirty="0" smtClean="0"/>
              <a:t>            HttpContext.Session.SetInt32("</a:t>
            </a:r>
            <a:r>
              <a:rPr lang="es-ES" sz="1200" dirty="0" err="1" smtClean="0"/>
              <a:t>Overall</a:t>
            </a:r>
            <a:r>
              <a:rPr lang="es-ES" sz="1200" dirty="0" smtClean="0"/>
              <a:t>", </a:t>
            </a:r>
            <a:r>
              <a:rPr lang="es-ES" sz="1200" dirty="0" err="1" smtClean="0"/>
              <a:t>overallVisitsNumber.Value</a:t>
            </a:r>
            <a:r>
              <a:rPr lang="es-ES" sz="1200" dirty="0" smtClean="0"/>
              <a:t>);</a:t>
            </a:r>
          </a:p>
          <a:p>
            <a:pPr>
              <a:buNone/>
            </a:pPr>
            <a:r>
              <a:rPr lang="es-ES" sz="1200" dirty="0" smtClean="0"/>
              <a:t>            HttpContext.Session.SetInt32("</a:t>
            </a:r>
            <a:r>
              <a:rPr lang="es-ES" sz="1200" dirty="0" err="1" smtClean="0"/>
              <a:t>Another</a:t>
            </a:r>
            <a:r>
              <a:rPr lang="es-ES" sz="1200" dirty="0" smtClean="0"/>
              <a:t>", </a:t>
            </a:r>
            <a:r>
              <a:rPr lang="es-ES" sz="1200" dirty="0" err="1" smtClean="0"/>
              <a:t>controllerVisitsNumber.Value</a:t>
            </a:r>
            <a:r>
              <a:rPr lang="es-ES" sz="1200" dirty="0" smtClean="0"/>
              <a:t>);</a:t>
            </a:r>
            <a:endParaRPr lang="es-ES" sz="1200" b="1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indent="-514350"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 marL="514350" lvl="0" indent="-514350">
              <a:buNone/>
            </a:pPr>
            <a:endParaRPr lang="es-ES" sz="1200" dirty="0" smtClean="0"/>
          </a:p>
          <a:p>
            <a:pPr>
              <a:buFont typeface="Arial" charset="0"/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z="2400" dirty="0" smtClean="0"/>
              <a:t>Manejo de Estado : </a:t>
            </a:r>
            <a:r>
              <a:rPr lang="es-ES" sz="2400" dirty="0" err="1" smtClean="0"/>
              <a:t>Session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2000" b="1" dirty="0" smtClean="0"/>
              <a:t>En </a:t>
            </a:r>
            <a:r>
              <a:rPr lang="es-ES" sz="2000" b="1" dirty="0" smtClean="0"/>
              <a:t>**_</a:t>
            </a:r>
            <a:r>
              <a:rPr lang="es-ES" sz="2000" b="1" dirty="0" err="1" smtClean="0"/>
              <a:t>ViewImports.cshtml</a:t>
            </a:r>
            <a:r>
              <a:rPr lang="es-ES" sz="2000" b="1" dirty="0" smtClean="0"/>
              <a:t>**.</a:t>
            </a:r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r>
              <a:rPr lang="es-ES" sz="2000" b="1" dirty="0" smtClean="0"/>
              <a:t>Debajo de </a:t>
            </a:r>
            <a:r>
              <a:rPr lang="es-ES" sz="2000" b="1" dirty="0" smtClean="0"/>
              <a:t>@</a:t>
            </a:r>
            <a:r>
              <a:rPr lang="es-ES" sz="2000" b="1" dirty="0" err="1" smtClean="0"/>
              <a:t>addTagHelper</a:t>
            </a:r>
            <a:r>
              <a:rPr lang="es-ES" sz="2000" b="1" dirty="0" smtClean="0"/>
              <a:t> *, </a:t>
            </a:r>
            <a:r>
              <a:rPr lang="es-ES" sz="2000" b="1" dirty="0" err="1" smtClean="0"/>
              <a:t>Microsoft.AspNetCore.Mvc.TagHelpers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r>
              <a:rPr lang="es-ES" sz="2000" b="1" dirty="0" smtClean="0">
                <a:solidFill>
                  <a:srgbClr val="FF0000"/>
                </a:solidFill>
              </a:rPr>
              <a:t>@</a:t>
            </a:r>
            <a:r>
              <a:rPr lang="es-ES" sz="2000" b="1" dirty="0" err="1" smtClean="0">
                <a:solidFill>
                  <a:srgbClr val="FF0000"/>
                </a:solidFill>
              </a:rPr>
              <a:t>using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s-ES" sz="2000" b="1" dirty="0" err="1" smtClean="0">
                <a:solidFill>
                  <a:srgbClr val="FF0000"/>
                </a:solidFill>
              </a:rPr>
              <a:t>Microsoft.AspNetCore.Http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 marL="514350" indent="-514350">
              <a:buNone/>
            </a:pP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 marL="514350" indent="-514350">
              <a:buNone/>
            </a:pP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 marL="514350" indent="-514350">
              <a:buNone/>
            </a:pP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  <a:p>
            <a:pPr marL="514350" lvl="0" indent="-514350">
              <a:buNone/>
            </a:pPr>
            <a:endParaRPr lang="es-ES" sz="2000" b="1" dirty="0" smtClean="0"/>
          </a:p>
          <a:p>
            <a:pPr marL="514350" lvl="0" indent="-514350">
              <a:buNone/>
            </a:pPr>
            <a:endParaRPr lang="es-ES" sz="2000" b="1" dirty="0" smtClean="0"/>
          </a:p>
          <a:p>
            <a:pPr>
              <a:buFont typeface="Arial" charset="0"/>
              <a:buNone/>
            </a:pPr>
            <a:endParaRPr lang="es-E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2254</TotalTime>
  <Words>255</Words>
  <Application>Microsoft Office PowerPoint</Application>
  <PresentationFormat>Presentación en pantalla (4:3)</PresentationFormat>
  <Paragraphs>294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Segoe UI</vt:lpstr>
      <vt:lpstr>Wingdings</vt:lpstr>
      <vt:lpstr>Calibri</vt:lpstr>
      <vt:lpstr>Verdana</vt:lpstr>
      <vt:lpstr>NG_MOC_Core_ModuleNew2</vt:lpstr>
      <vt:lpstr>Mejorando la performance y la Comunicacion</vt:lpstr>
      <vt:lpstr>Cache de datos</vt:lpstr>
      <vt:lpstr>Como configurar la memoria Cache</vt:lpstr>
      <vt:lpstr>Como configurar la memoria Cache</vt:lpstr>
      <vt:lpstr>Agregar Caching</vt:lpstr>
      <vt:lpstr>Manejo de Estado : Session</vt:lpstr>
      <vt:lpstr>Manejo de Estado : Session</vt:lpstr>
      <vt:lpstr>Manejo de Estado : Session</vt:lpstr>
      <vt:lpstr>Manejo de Estado : Session</vt:lpstr>
      <vt:lpstr>Manejo de Estado : Session</vt:lpstr>
      <vt:lpstr>Manejo de Estado : Session</vt:lpstr>
      <vt:lpstr>Comunicación Bidireccional</vt:lpstr>
      <vt:lpstr>Comunicación Bidireccional</vt:lpstr>
      <vt:lpstr>Componentes de SignalR</vt:lpstr>
      <vt:lpstr>SignalR</vt:lpstr>
      <vt:lpstr>SignalR</vt:lpstr>
      <vt:lpstr>SignalR</vt:lpstr>
      <vt:lpstr>SignalR</vt:lpstr>
      <vt:lpstr>SignalR</vt:lpstr>
      <vt:lpstr>SignalR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110</cp:revision>
  <dcterms:created xsi:type="dcterms:W3CDTF">2017-12-05T07:22:09Z</dcterms:created>
  <dcterms:modified xsi:type="dcterms:W3CDTF">2019-12-11T22:30:05Z</dcterms:modified>
</cp:coreProperties>
</file>