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9144000" cy="51435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493EF3D-AF09-4295-A4F4-A639F7BF0A53}">
  <a:tblStyle styleId="{F493EF3D-AF09-4295-A4F4-A639F7BF0A5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36A99CF-E153-44AE-A772-5C4918C81C7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8" name="Shape 208"/>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9" name="Shape 179"/>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obj">
  <p:cSld name="OBJECT">
    <p:spTree>
      <p:nvGrpSpPr>
        <p:cNvPr id="130" name="Shape 130"/>
        <p:cNvGrpSpPr/>
        <p:nvPr/>
      </p:nvGrpSpPr>
      <p:grpSpPr>
        <a:xfrm>
          <a:off x="0" y="0"/>
          <a:ext cx="0" cy="0"/>
          <a:chOff x="0" y="0"/>
          <a:chExt cx="0" cy="0"/>
        </a:xfrm>
      </p:grpSpPr>
      <p:sp>
        <p:nvSpPr>
          <p:cNvPr id="131" name="Shape 131"/>
          <p:cNvSpPr txBox="1"/>
          <p:nvPr>
            <p:ph type="title"/>
          </p:nvPr>
        </p:nvSpPr>
        <p:spPr>
          <a:xfrm>
            <a:off x="130549" y="10921"/>
            <a:ext cx="5268600" cy="768300"/>
          </a:xfrm>
          <a:prstGeom prst="rect">
            <a:avLst/>
          </a:prstGeom>
          <a:noFill/>
          <a:ln>
            <a:noFill/>
          </a:ln>
        </p:spPr>
        <p:txBody>
          <a:bodyPr anchorCtr="0" anchor="t" bIns="0" lIns="0" spcFirstLastPara="1" rIns="0" wrap="square" tIns="0"/>
          <a:lstStyle>
            <a:lvl1pPr lvl="0" marR="0" rtl="0" algn="l">
              <a:spcBef>
                <a:spcPts val="0"/>
              </a:spcBef>
              <a:spcAft>
                <a:spcPts val="0"/>
              </a:spcAft>
              <a:buSzPts val="2800"/>
              <a:buNone/>
              <a:defRPr b="0" i="0" sz="2100" u="none" cap="none" strike="noStrike">
                <a:solidFill>
                  <a:schemeClr val="lt1"/>
                </a:solidFill>
                <a:latin typeface="Trebuchet MS"/>
                <a:ea typeface="Trebuchet MS"/>
                <a:cs typeface="Trebuchet MS"/>
                <a:sym typeface="Trebuchet MS"/>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132" name="Shape 132"/>
          <p:cNvSpPr txBox="1"/>
          <p:nvPr>
            <p:ph idx="11" type="ftr"/>
          </p:nvPr>
        </p:nvSpPr>
        <p:spPr>
          <a:xfrm>
            <a:off x="3108960" y="4783455"/>
            <a:ext cx="2926200" cy="2571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3" name="Shape 133"/>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4" name="Shape 13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sz="1000">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35" name="Shape 135"/>
        <p:cNvGrpSpPr/>
        <p:nvPr/>
      </p:nvGrpSpPr>
      <p:grpSpPr>
        <a:xfrm>
          <a:off x="0" y="0"/>
          <a:ext cx="0" cy="0"/>
          <a:chOff x="0" y="0"/>
          <a:chExt cx="0" cy="0"/>
        </a:xfrm>
      </p:grpSpPr>
      <p:sp>
        <p:nvSpPr>
          <p:cNvPr id="136" name="Shape 136"/>
          <p:cNvSpPr txBox="1"/>
          <p:nvPr>
            <p:ph type="title"/>
          </p:nvPr>
        </p:nvSpPr>
        <p:spPr>
          <a:xfrm>
            <a:off x="130549" y="10921"/>
            <a:ext cx="5268600" cy="768300"/>
          </a:xfrm>
          <a:prstGeom prst="rect">
            <a:avLst/>
          </a:prstGeom>
          <a:noFill/>
          <a:ln>
            <a:noFill/>
          </a:ln>
        </p:spPr>
        <p:txBody>
          <a:bodyPr anchorCtr="0" anchor="t" bIns="0" lIns="0" spcFirstLastPara="1" rIns="0" wrap="square" tIns="0"/>
          <a:lstStyle>
            <a:lvl1pPr lvl="0" marR="0" rtl="0" algn="l">
              <a:spcBef>
                <a:spcPts val="0"/>
              </a:spcBef>
              <a:spcAft>
                <a:spcPts val="0"/>
              </a:spcAft>
              <a:buSzPts val="2800"/>
              <a:buNone/>
              <a:defRPr b="0" i="0" sz="2100" u="none" cap="none" strike="noStrike">
                <a:solidFill>
                  <a:schemeClr val="lt1"/>
                </a:solidFill>
                <a:latin typeface="Trebuchet MS"/>
                <a:ea typeface="Trebuchet MS"/>
                <a:cs typeface="Trebuchet MS"/>
                <a:sym typeface="Trebuchet MS"/>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137" name="Shape 137"/>
          <p:cNvSpPr txBox="1"/>
          <p:nvPr>
            <p:ph idx="1" type="body"/>
          </p:nvPr>
        </p:nvSpPr>
        <p:spPr>
          <a:xfrm>
            <a:off x="384724" y="1214831"/>
            <a:ext cx="8374500" cy="34659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300"/>
              <a:buNone/>
              <a:defRPr b="0" i="0" sz="1800" u="none" cap="none" strike="noStrike">
                <a:solidFill>
                  <a:schemeClr val="dk1"/>
                </a:solidFill>
                <a:latin typeface="Calibri"/>
                <a:ea typeface="Calibri"/>
                <a:cs typeface="Calibri"/>
                <a:sym typeface="Calibri"/>
              </a:defRPr>
            </a:lvl1pPr>
            <a:lvl2pPr indent="-228600" lvl="1" marL="914400" marR="0" rtl="0" algn="l">
              <a:spcBef>
                <a:spcPts val="1600"/>
              </a:spcBef>
              <a:spcAft>
                <a:spcPts val="0"/>
              </a:spcAft>
              <a:buSzPts val="1100"/>
              <a:buNone/>
              <a:defRPr b="0" i="0" sz="1800" u="none" cap="none" strike="noStrike">
                <a:latin typeface="Calibri"/>
                <a:ea typeface="Calibri"/>
                <a:cs typeface="Calibri"/>
                <a:sym typeface="Calibri"/>
              </a:defRPr>
            </a:lvl2pPr>
            <a:lvl3pPr indent="-228600" lvl="2" marL="1371600" marR="0" rtl="0" algn="l">
              <a:spcBef>
                <a:spcPts val="1600"/>
              </a:spcBef>
              <a:spcAft>
                <a:spcPts val="0"/>
              </a:spcAft>
              <a:buSzPts val="1100"/>
              <a:buNone/>
              <a:defRPr b="0" i="0" sz="1800" u="none" cap="none" strike="noStrike">
                <a:latin typeface="Calibri"/>
                <a:ea typeface="Calibri"/>
                <a:cs typeface="Calibri"/>
                <a:sym typeface="Calibri"/>
              </a:defRPr>
            </a:lvl3pPr>
            <a:lvl4pPr indent="-228600" lvl="3" marL="1828800" marR="0" rtl="0" algn="l">
              <a:spcBef>
                <a:spcPts val="1600"/>
              </a:spcBef>
              <a:spcAft>
                <a:spcPts val="0"/>
              </a:spcAft>
              <a:buSzPts val="1100"/>
              <a:buNone/>
              <a:defRPr b="0" i="0" sz="1800" u="none" cap="none" strike="noStrike">
                <a:latin typeface="Calibri"/>
                <a:ea typeface="Calibri"/>
                <a:cs typeface="Calibri"/>
                <a:sym typeface="Calibri"/>
              </a:defRPr>
            </a:lvl4pPr>
            <a:lvl5pPr indent="-228600" lvl="4" marL="2286000" marR="0" rtl="0" algn="l">
              <a:spcBef>
                <a:spcPts val="1600"/>
              </a:spcBef>
              <a:spcAft>
                <a:spcPts val="0"/>
              </a:spcAft>
              <a:buSzPts val="1100"/>
              <a:buNone/>
              <a:defRPr b="0" i="0" sz="1800" u="none" cap="none" strike="noStrike">
                <a:latin typeface="Calibri"/>
                <a:ea typeface="Calibri"/>
                <a:cs typeface="Calibri"/>
                <a:sym typeface="Calibri"/>
              </a:defRPr>
            </a:lvl5pPr>
            <a:lvl6pPr indent="-228600" lvl="5" marL="2743200" marR="0" rtl="0" algn="l">
              <a:spcBef>
                <a:spcPts val="1600"/>
              </a:spcBef>
              <a:spcAft>
                <a:spcPts val="0"/>
              </a:spcAft>
              <a:buSzPts val="1100"/>
              <a:buNone/>
              <a:defRPr b="0" i="0" sz="1800" u="none" cap="none" strike="noStrike">
                <a:latin typeface="Calibri"/>
                <a:ea typeface="Calibri"/>
                <a:cs typeface="Calibri"/>
                <a:sym typeface="Calibri"/>
              </a:defRPr>
            </a:lvl6pPr>
            <a:lvl7pPr indent="-228600" lvl="6" marL="3200400" marR="0" rtl="0" algn="l">
              <a:spcBef>
                <a:spcPts val="1600"/>
              </a:spcBef>
              <a:spcAft>
                <a:spcPts val="0"/>
              </a:spcAft>
              <a:buSzPts val="1100"/>
              <a:buNone/>
              <a:defRPr b="0" i="0" sz="1800" u="none" cap="none" strike="noStrike">
                <a:latin typeface="Calibri"/>
                <a:ea typeface="Calibri"/>
                <a:cs typeface="Calibri"/>
                <a:sym typeface="Calibri"/>
              </a:defRPr>
            </a:lvl7pPr>
            <a:lvl8pPr indent="-228600" lvl="7" marL="3657600" marR="0" rtl="0" algn="l">
              <a:spcBef>
                <a:spcPts val="1600"/>
              </a:spcBef>
              <a:spcAft>
                <a:spcPts val="0"/>
              </a:spcAft>
              <a:buSzPts val="1100"/>
              <a:buNone/>
              <a:defRPr b="0" i="0" sz="1800" u="none" cap="none" strike="noStrike">
                <a:latin typeface="Calibri"/>
                <a:ea typeface="Calibri"/>
                <a:cs typeface="Calibri"/>
                <a:sym typeface="Calibri"/>
              </a:defRPr>
            </a:lvl8pPr>
            <a:lvl9pPr indent="-228600" lvl="8" marL="4114800" marR="0" rtl="0" algn="l">
              <a:spcBef>
                <a:spcPts val="1600"/>
              </a:spcBef>
              <a:spcAft>
                <a:spcPts val="1600"/>
              </a:spcAft>
              <a:buSzPts val="1100"/>
              <a:buNone/>
              <a:defRPr b="0" i="0" sz="1800" u="none" cap="none" strike="noStrike">
                <a:latin typeface="Calibri"/>
                <a:ea typeface="Calibri"/>
                <a:cs typeface="Calibri"/>
                <a:sym typeface="Calibri"/>
              </a:defRPr>
            </a:lvl9pPr>
          </a:lstStyle>
          <a:p/>
        </p:txBody>
      </p:sp>
      <p:sp>
        <p:nvSpPr>
          <p:cNvPr id="138" name="Shape 138"/>
          <p:cNvSpPr txBox="1"/>
          <p:nvPr>
            <p:ph idx="11" type="ftr"/>
          </p:nvPr>
        </p:nvSpPr>
        <p:spPr>
          <a:xfrm>
            <a:off x="3108960" y="4783455"/>
            <a:ext cx="2926200" cy="2571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9" name="Shape 139"/>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0" name="Shape 14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sz="1000">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41" name="Shape 141"/>
        <p:cNvGrpSpPr/>
        <p:nvPr/>
      </p:nvGrpSpPr>
      <p:grpSpPr>
        <a:xfrm>
          <a:off x="0" y="0"/>
          <a:ext cx="0" cy="0"/>
          <a:chOff x="0" y="0"/>
          <a:chExt cx="0" cy="0"/>
        </a:xfrm>
      </p:grpSpPr>
      <p:sp>
        <p:nvSpPr>
          <p:cNvPr id="142" name="Shape 142"/>
          <p:cNvSpPr txBox="1"/>
          <p:nvPr>
            <p:ph idx="11" type="ftr"/>
          </p:nvPr>
        </p:nvSpPr>
        <p:spPr>
          <a:xfrm>
            <a:off x="3108960" y="4783455"/>
            <a:ext cx="2926200" cy="2571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3" name="Shape 143"/>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4" name="Shape 14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sz="1000">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3537150" y="1578400"/>
            <a:ext cx="4814700" cy="1578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5200" u="none" cap="none" strike="noStrike">
                <a:solidFill>
                  <a:schemeClr val="lt1"/>
                </a:solidFill>
                <a:latin typeface="Trebuchet MS"/>
                <a:ea typeface="Trebuchet MS"/>
                <a:cs typeface="Trebuchet MS"/>
                <a:sym typeface="Trebuchet MS"/>
              </a:rPr>
              <a:t>Manejo de Archivos</a:t>
            </a:r>
            <a:endParaRPr b="0" i="0" sz="52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500525" y="438500"/>
            <a:ext cx="8413200" cy="4311900"/>
          </a:xfrm>
          <a:prstGeom prst="rect">
            <a:avLst/>
          </a:prstGeom>
          <a:noFill/>
          <a:ln>
            <a:noFill/>
          </a:ln>
        </p:spPr>
        <p:txBody>
          <a:bodyPr anchorCtr="0" anchor="t" bIns="0" lIns="0" spcFirstLastPara="1" rIns="0" wrap="square" tIns="25400">
            <a:noAutofit/>
          </a:bodyPr>
          <a:lstStyle/>
          <a:p>
            <a:pPr indent="0" lvl="0" marL="12700" marR="3815715" rtl="0" algn="l">
              <a:lnSpc>
                <a:spcPct val="119090"/>
              </a:lnSpc>
              <a:spcBef>
                <a:spcPts val="0"/>
              </a:spcBef>
              <a:spcAft>
                <a:spcPts val="0"/>
              </a:spcAft>
              <a:buNone/>
            </a:pPr>
            <a:r>
              <a:rPr lang="en-US" sz="2000">
                <a:solidFill>
                  <a:srgbClr val="00FF00"/>
                </a:solidFill>
                <a:latin typeface="Trebuchet MS"/>
                <a:ea typeface="Trebuchet MS"/>
                <a:cs typeface="Trebuchet MS"/>
                <a:sym typeface="Trebuchet MS"/>
              </a:rPr>
              <a:t>#include &lt;stdio.h&gt;  </a:t>
            </a:r>
            <a:r>
              <a:rPr lang="en-US" sz="2000">
                <a:solidFill>
                  <a:srgbClr val="4985E8"/>
                </a:solidFill>
                <a:latin typeface="Trebuchet MS"/>
                <a:ea typeface="Trebuchet MS"/>
                <a:cs typeface="Trebuchet MS"/>
                <a:sym typeface="Trebuchet MS"/>
              </a:rPr>
              <a:t>void </a:t>
            </a:r>
            <a:r>
              <a:rPr lang="en-US" sz="2000">
                <a:solidFill>
                  <a:srgbClr val="FFFFFF"/>
                </a:solidFill>
                <a:latin typeface="Trebuchet MS"/>
                <a:ea typeface="Trebuchet MS"/>
                <a:cs typeface="Trebuchet MS"/>
                <a:sym typeface="Trebuchet MS"/>
              </a:rPr>
              <a:t>main (</a:t>
            </a:r>
            <a:r>
              <a:rPr lang="en-US" sz="2000">
                <a:solidFill>
                  <a:srgbClr val="4985E8"/>
                </a:solidFill>
                <a:latin typeface="Trebuchet MS"/>
                <a:ea typeface="Trebuchet MS"/>
                <a:cs typeface="Trebuchet MS"/>
                <a:sym typeface="Trebuchet MS"/>
              </a:rPr>
              <a:t>void</a:t>
            </a:r>
            <a:r>
              <a:rPr lang="en-US" sz="2000">
                <a:solidFill>
                  <a:srgbClr val="FFFFFF"/>
                </a:solidFill>
                <a:latin typeface="Trebuchet MS"/>
                <a:ea typeface="Trebuchet MS"/>
                <a:cs typeface="Trebuchet MS"/>
                <a:sym typeface="Trebuchet MS"/>
              </a:rPr>
              <a:t>)</a:t>
            </a:r>
            <a:endParaRPr sz="2000">
              <a:latin typeface="Trebuchet MS"/>
              <a:ea typeface="Trebuchet MS"/>
              <a:cs typeface="Trebuchet MS"/>
              <a:sym typeface="Trebuchet MS"/>
            </a:endParaRPr>
          </a:p>
          <a:p>
            <a:pPr indent="0" lvl="0" marL="81280" marR="0" rtl="0" algn="l">
              <a:lnSpc>
                <a:spcPct val="115454"/>
              </a:lnSpc>
              <a:spcBef>
                <a:spcPts val="0"/>
              </a:spcBef>
              <a:spcAft>
                <a:spcPts val="0"/>
              </a:spcAft>
              <a:buNone/>
            </a:pPr>
            <a:r>
              <a:rPr lang="en-US" sz="2000">
                <a:solidFill>
                  <a:srgbClr val="FFFFFF"/>
                </a:solidFill>
                <a:latin typeface="Trebuchet MS"/>
                <a:ea typeface="Trebuchet MS"/>
                <a:cs typeface="Trebuchet MS"/>
                <a:sym typeface="Trebuchet MS"/>
              </a:rPr>
              <a:t>{</a:t>
            </a:r>
            <a:endParaRPr sz="2000">
              <a:latin typeface="Trebuchet MS"/>
              <a:ea typeface="Trebuchet MS"/>
              <a:cs typeface="Trebuchet MS"/>
              <a:sym typeface="Trebuchet MS"/>
            </a:endParaRPr>
          </a:p>
          <a:p>
            <a:pPr indent="0" lvl="0" marL="469265" marR="0" rtl="0" algn="l">
              <a:lnSpc>
                <a:spcPct val="119318"/>
              </a:lnSpc>
              <a:spcBef>
                <a:spcPts val="0"/>
              </a:spcBef>
              <a:spcAft>
                <a:spcPts val="0"/>
              </a:spcAft>
              <a:buNone/>
            </a:pPr>
            <a:r>
              <a:rPr lang="en-US" sz="2000">
                <a:solidFill>
                  <a:srgbClr val="4985E8"/>
                </a:solidFill>
                <a:latin typeface="Trebuchet MS"/>
                <a:ea typeface="Trebuchet MS"/>
                <a:cs typeface="Trebuchet MS"/>
                <a:sym typeface="Trebuchet MS"/>
              </a:rPr>
              <a:t>FILE </a:t>
            </a:r>
            <a:r>
              <a:rPr lang="en-US" sz="2000">
                <a:solidFill>
                  <a:srgbClr val="FFFFFF"/>
                </a:solidFill>
                <a:latin typeface="Trebuchet MS"/>
                <a:ea typeface="Trebuchet MS"/>
                <a:cs typeface="Trebuchet MS"/>
                <a:sym typeface="Trebuchet MS"/>
              </a:rPr>
              <a:t>*pArchivo;</a:t>
            </a:r>
            <a:endParaRPr sz="2000">
              <a:latin typeface="Trebuchet MS"/>
              <a:ea typeface="Trebuchet MS"/>
              <a:cs typeface="Trebuchet MS"/>
              <a:sym typeface="Trebuchet MS"/>
            </a:endParaRPr>
          </a:p>
          <a:p>
            <a:pPr indent="0" lvl="0" marL="469265" marR="1449705" rtl="0" algn="l">
              <a:lnSpc>
                <a:spcPct val="119090"/>
              </a:lnSpc>
              <a:spcBef>
                <a:spcPts val="100"/>
              </a:spcBef>
              <a:spcAft>
                <a:spcPts val="0"/>
              </a:spcAft>
              <a:buNone/>
            </a:pPr>
            <a:r>
              <a:rPr lang="en-US" sz="2000">
                <a:solidFill>
                  <a:srgbClr val="FFFFFF"/>
                </a:solidFill>
                <a:latin typeface="Trebuchet MS"/>
                <a:ea typeface="Trebuchet MS"/>
                <a:cs typeface="Trebuchet MS"/>
                <a:sym typeface="Trebuchet MS"/>
              </a:rPr>
              <a:t>pArchivo = </a:t>
            </a:r>
            <a:r>
              <a:rPr lang="en-US" sz="2000">
                <a:solidFill>
                  <a:srgbClr val="FF0000"/>
                </a:solidFill>
                <a:latin typeface="Trebuchet MS"/>
                <a:ea typeface="Trebuchet MS"/>
                <a:cs typeface="Trebuchet MS"/>
                <a:sym typeface="Trebuchet MS"/>
              </a:rPr>
              <a:t>fopen</a:t>
            </a:r>
            <a:r>
              <a:rPr lang="en-US" sz="2000">
                <a:solidFill>
                  <a:srgbClr val="FFFFFF"/>
                </a:solidFill>
                <a:latin typeface="Trebuchet MS"/>
                <a:ea typeface="Trebuchet MS"/>
                <a:cs typeface="Trebuchet MS"/>
                <a:sym typeface="Trebuchet MS"/>
              </a:rPr>
              <a:t>( "banco.txt", "rb" ); </a:t>
            </a:r>
            <a:endParaRPr sz="2000">
              <a:solidFill>
                <a:srgbClr val="FFFFFF"/>
              </a:solidFill>
              <a:latin typeface="Trebuchet MS"/>
              <a:ea typeface="Trebuchet MS"/>
              <a:cs typeface="Trebuchet MS"/>
              <a:sym typeface="Trebuchet MS"/>
            </a:endParaRPr>
          </a:p>
          <a:p>
            <a:pPr indent="0" lvl="0" marL="469265" marR="1449705" rtl="0" algn="l">
              <a:lnSpc>
                <a:spcPct val="119090"/>
              </a:lnSpc>
              <a:spcBef>
                <a:spcPts val="100"/>
              </a:spcBef>
              <a:spcAft>
                <a:spcPts val="0"/>
              </a:spcAft>
              <a:buNone/>
            </a:pPr>
            <a:r>
              <a:t/>
            </a:r>
            <a:endParaRPr sz="2000">
              <a:solidFill>
                <a:srgbClr val="FFFFFF"/>
              </a:solidFill>
              <a:latin typeface="Trebuchet MS"/>
              <a:ea typeface="Trebuchet MS"/>
              <a:cs typeface="Trebuchet MS"/>
              <a:sym typeface="Trebuchet MS"/>
            </a:endParaRPr>
          </a:p>
          <a:p>
            <a:pPr indent="0" lvl="0" marL="469265" marR="1449705" rtl="0" algn="l">
              <a:lnSpc>
                <a:spcPct val="119090"/>
              </a:lnSpc>
              <a:spcBef>
                <a:spcPts val="100"/>
              </a:spcBef>
              <a:spcAft>
                <a:spcPts val="0"/>
              </a:spcAft>
              <a:buNone/>
            </a:pPr>
            <a:r>
              <a:rPr lang="en-US" sz="2000">
                <a:solidFill>
                  <a:srgbClr val="3D85C6"/>
                </a:solidFill>
                <a:latin typeface="Trebuchet MS"/>
                <a:ea typeface="Trebuchet MS"/>
                <a:cs typeface="Trebuchet MS"/>
                <a:sym typeface="Trebuchet MS"/>
              </a:rPr>
              <a:t>if</a:t>
            </a:r>
            <a:r>
              <a:rPr lang="en-US" sz="2000">
                <a:solidFill>
                  <a:srgbClr val="FFFFFF"/>
                </a:solidFill>
                <a:latin typeface="Trebuchet MS"/>
                <a:ea typeface="Trebuchet MS"/>
                <a:cs typeface="Trebuchet MS"/>
                <a:sym typeface="Trebuchet MS"/>
              </a:rPr>
              <a:t>( pArchivo == NULL )</a:t>
            </a:r>
            <a:endParaRPr sz="2000">
              <a:latin typeface="Trebuchet MS"/>
              <a:ea typeface="Trebuchet MS"/>
              <a:cs typeface="Trebuchet MS"/>
              <a:sym typeface="Trebuchet MS"/>
            </a:endParaRPr>
          </a:p>
          <a:p>
            <a:pPr indent="0" lvl="0" marL="469265" marR="0" rtl="0" algn="l">
              <a:lnSpc>
                <a:spcPct val="115454"/>
              </a:lnSpc>
              <a:spcBef>
                <a:spcPts val="0"/>
              </a:spcBef>
              <a:spcAft>
                <a:spcPts val="0"/>
              </a:spcAft>
              <a:buNone/>
            </a:pPr>
            <a:r>
              <a:rPr lang="en-US" sz="2000">
                <a:solidFill>
                  <a:srgbClr val="FFFFFF"/>
                </a:solidFill>
                <a:latin typeface="Trebuchet MS"/>
                <a:ea typeface="Trebuchet MS"/>
                <a:cs typeface="Trebuchet MS"/>
                <a:sym typeface="Trebuchet MS"/>
              </a:rPr>
              <a:t>{</a:t>
            </a:r>
            <a:endParaRPr sz="2000">
              <a:latin typeface="Trebuchet MS"/>
              <a:ea typeface="Trebuchet MS"/>
              <a:cs typeface="Trebuchet MS"/>
              <a:sym typeface="Trebuchet MS"/>
            </a:endParaRPr>
          </a:p>
          <a:p>
            <a:pPr indent="0" lvl="0" marL="926464" marR="5080" rtl="0" algn="l">
              <a:lnSpc>
                <a:spcPct val="119090"/>
              </a:lnSpc>
              <a:spcBef>
                <a:spcPts val="95"/>
              </a:spcBef>
              <a:spcAft>
                <a:spcPts val="0"/>
              </a:spcAft>
              <a:buNone/>
            </a:pPr>
            <a:r>
              <a:rPr lang="en-US" sz="2000">
                <a:solidFill>
                  <a:srgbClr val="FFFFFF"/>
                </a:solidFill>
                <a:latin typeface="Trebuchet MS"/>
                <a:ea typeface="Trebuchet MS"/>
                <a:cs typeface="Trebuchet MS"/>
                <a:sym typeface="Trebuchet MS"/>
              </a:rPr>
              <a:t>printf("\nEl archivo no puede ser abierto");  </a:t>
            </a:r>
            <a:endParaRPr sz="2000">
              <a:solidFill>
                <a:srgbClr val="FFFFFF"/>
              </a:solidFill>
              <a:latin typeface="Trebuchet MS"/>
              <a:ea typeface="Trebuchet MS"/>
              <a:cs typeface="Trebuchet MS"/>
              <a:sym typeface="Trebuchet MS"/>
            </a:endParaRPr>
          </a:p>
          <a:p>
            <a:pPr indent="0" lvl="0" marL="926464" marR="5080" rtl="0" algn="l">
              <a:lnSpc>
                <a:spcPct val="119090"/>
              </a:lnSpc>
              <a:spcBef>
                <a:spcPts val="95"/>
              </a:spcBef>
              <a:spcAft>
                <a:spcPts val="0"/>
              </a:spcAft>
              <a:buNone/>
            </a:pPr>
            <a:r>
              <a:rPr lang="en-US" sz="2000">
                <a:solidFill>
                  <a:srgbClr val="4985E8"/>
                </a:solidFill>
                <a:latin typeface="Trebuchet MS"/>
                <a:ea typeface="Trebuchet MS"/>
                <a:cs typeface="Trebuchet MS"/>
                <a:sym typeface="Trebuchet MS"/>
              </a:rPr>
              <a:t>exit </a:t>
            </a:r>
            <a:r>
              <a:rPr lang="en-US" sz="2000">
                <a:solidFill>
                  <a:srgbClr val="FFFFFF"/>
                </a:solidFill>
                <a:latin typeface="Trebuchet MS"/>
                <a:ea typeface="Trebuchet MS"/>
                <a:cs typeface="Trebuchet MS"/>
                <a:sym typeface="Trebuchet MS"/>
              </a:rPr>
              <a:t>(1);</a:t>
            </a:r>
            <a:endParaRPr sz="2000">
              <a:latin typeface="Trebuchet MS"/>
              <a:ea typeface="Trebuchet MS"/>
              <a:cs typeface="Trebuchet MS"/>
              <a:sym typeface="Trebuchet MS"/>
            </a:endParaRPr>
          </a:p>
          <a:p>
            <a:pPr indent="0" lvl="0" marL="469265" marR="0" rtl="0" algn="l">
              <a:lnSpc>
                <a:spcPct val="115454"/>
              </a:lnSpc>
              <a:spcBef>
                <a:spcPts val="0"/>
              </a:spcBef>
              <a:spcAft>
                <a:spcPts val="0"/>
              </a:spcAft>
              <a:buNone/>
            </a:pPr>
            <a:r>
              <a:rPr lang="en-US" sz="2000">
                <a:solidFill>
                  <a:srgbClr val="FFFFFF"/>
                </a:solidFill>
                <a:latin typeface="Trebuchet MS"/>
                <a:ea typeface="Trebuchet MS"/>
                <a:cs typeface="Trebuchet MS"/>
                <a:sym typeface="Trebuchet MS"/>
              </a:rPr>
              <a:t>}</a:t>
            </a:r>
            <a:endParaRPr sz="2000">
              <a:latin typeface="Trebuchet MS"/>
              <a:ea typeface="Trebuchet MS"/>
              <a:cs typeface="Trebuchet MS"/>
              <a:sym typeface="Trebuchet MS"/>
            </a:endParaRPr>
          </a:p>
          <a:p>
            <a:pPr indent="0" lvl="0" marL="469265" marR="0" rtl="0" algn="l">
              <a:lnSpc>
                <a:spcPct val="119318"/>
              </a:lnSpc>
              <a:spcBef>
                <a:spcPts val="0"/>
              </a:spcBef>
              <a:spcAft>
                <a:spcPts val="0"/>
              </a:spcAft>
              <a:buNone/>
            </a:pPr>
            <a:r>
              <a:rPr lang="en-US" sz="2000">
                <a:solidFill>
                  <a:srgbClr val="FF0000"/>
                </a:solidFill>
                <a:latin typeface="Trebuchet MS"/>
                <a:ea typeface="Trebuchet MS"/>
                <a:cs typeface="Trebuchet MS"/>
                <a:sym typeface="Trebuchet MS"/>
              </a:rPr>
              <a:t>fclose</a:t>
            </a:r>
            <a:r>
              <a:rPr lang="en-US" sz="2000">
                <a:solidFill>
                  <a:srgbClr val="FFFFFF"/>
                </a:solidFill>
                <a:latin typeface="Trebuchet MS"/>
                <a:ea typeface="Trebuchet MS"/>
                <a:cs typeface="Trebuchet MS"/>
                <a:sym typeface="Trebuchet MS"/>
              </a:rPr>
              <a:t>( pArchivo );</a:t>
            </a:r>
            <a:endParaRPr sz="2000">
              <a:latin typeface="Trebuchet MS"/>
              <a:ea typeface="Trebuchet MS"/>
              <a:cs typeface="Trebuchet MS"/>
              <a:sym typeface="Trebuchet MS"/>
            </a:endParaRPr>
          </a:p>
          <a:p>
            <a:pPr indent="0" lvl="0" marL="12700" marR="0" rtl="0" algn="l">
              <a:lnSpc>
                <a:spcPct val="119545"/>
              </a:lnSpc>
              <a:spcBef>
                <a:spcPts val="0"/>
              </a:spcBef>
              <a:spcAft>
                <a:spcPts val="0"/>
              </a:spcAft>
              <a:buNone/>
            </a:pPr>
            <a:r>
              <a:rPr lang="en-US" sz="2000">
                <a:solidFill>
                  <a:srgbClr val="FFFFFF"/>
                </a:solidFill>
                <a:latin typeface="Trebuchet MS"/>
                <a:ea typeface="Trebuchet MS"/>
                <a:cs typeface="Trebuchet MS"/>
                <a:sym typeface="Trebuchet MS"/>
              </a:rPr>
              <a:t>}</a:t>
            </a:r>
            <a:endParaRPr sz="20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84726" y="505850"/>
            <a:ext cx="55704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Escritura de un archivo</a:t>
            </a:r>
            <a:endParaRPr b="0" i="0" sz="2400" u="none" cap="none" strike="noStrike">
              <a:solidFill>
                <a:schemeClr val="lt1"/>
              </a:solidFill>
              <a:latin typeface="Trebuchet MS"/>
              <a:ea typeface="Trebuchet MS"/>
              <a:cs typeface="Trebuchet MS"/>
              <a:sym typeface="Trebuchet MS"/>
            </a:endParaRPr>
          </a:p>
        </p:txBody>
      </p:sp>
      <p:sp>
        <p:nvSpPr>
          <p:cNvPr id="211" name="Shape 211"/>
          <p:cNvSpPr txBox="1"/>
          <p:nvPr/>
        </p:nvSpPr>
        <p:spPr>
          <a:xfrm>
            <a:off x="384724" y="1214831"/>
            <a:ext cx="8356500" cy="34659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000">
                <a:solidFill>
                  <a:srgbClr val="4985E8"/>
                </a:solidFill>
                <a:latin typeface="Trebuchet MS"/>
                <a:ea typeface="Trebuchet MS"/>
                <a:cs typeface="Trebuchet MS"/>
                <a:sym typeface="Trebuchet MS"/>
              </a:rPr>
              <a:t>int </a:t>
            </a:r>
            <a:r>
              <a:rPr lang="en-US" sz="2000">
                <a:solidFill>
                  <a:srgbClr val="FFFFFF"/>
                </a:solidFill>
                <a:latin typeface="Trebuchet MS"/>
                <a:ea typeface="Trebuchet MS"/>
                <a:cs typeface="Trebuchet MS"/>
                <a:sym typeface="Trebuchet MS"/>
              </a:rPr>
              <a:t>fwrite ( </a:t>
            </a:r>
            <a:r>
              <a:rPr lang="en-US" sz="2000">
                <a:solidFill>
                  <a:srgbClr val="4985E8"/>
                </a:solidFill>
                <a:latin typeface="Trebuchet MS"/>
                <a:ea typeface="Trebuchet MS"/>
                <a:cs typeface="Trebuchet MS"/>
                <a:sym typeface="Trebuchet MS"/>
              </a:rPr>
              <a:t>void </a:t>
            </a:r>
            <a:r>
              <a:rPr lang="en-US" sz="2000">
                <a:solidFill>
                  <a:srgbClr val="FFFFFF"/>
                </a:solidFill>
                <a:latin typeface="Trebuchet MS"/>
                <a:ea typeface="Trebuchet MS"/>
                <a:cs typeface="Trebuchet MS"/>
                <a:sym typeface="Trebuchet MS"/>
              </a:rPr>
              <a:t>* origen , </a:t>
            </a:r>
            <a:r>
              <a:rPr lang="en-US" sz="2000">
                <a:solidFill>
                  <a:srgbClr val="4985E8"/>
                </a:solidFill>
                <a:latin typeface="Trebuchet MS"/>
                <a:ea typeface="Trebuchet MS"/>
                <a:cs typeface="Trebuchet MS"/>
                <a:sym typeface="Trebuchet MS"/>
              </a:rPr>
              <a:t>size_t </a:t>
            </a:r>
            <a:r>
              <a:rPr lang="en-US" sz="2000">
                <a:solidFill>
                  <a:srgbClr val="FFFFFF"/>
                </a:solidFill>
                <a:latin typeface="Trebuchet MS"/>
                <a:ea typeface="Trebuchet MS"/>
                <a:cs typeface="Trebuchet MS"/>
                <a:sym typeface="Trebuchet MS"/>
              </a:rPr>
              <a:t>tamaño , </a:t>
            </a:r>
            <a:r>
              <a:rPr lang="en-US" sz="2000">
                <a:solidFill>
                  <a:srgbClr val="4985E8"/>
                </a:solidFill>
                <a:latin typeface="Trebuchet MS"/>
                <a:ea typeface="Trebuchet MS"/>
                <a:cs typeface="Trebuchet MS"/>
                <a:sym typeface="Trebuchet MS"/>
              </a:rPr>
              <a:t>size_t </a:t>
            </a:r>
            <a:r>
              <a:rPr lang="en-US" sz="2000">
                <a:solidFill>
                  <a:srgbClr val="FFFFFF"/>
                </a:solidFill>
                <a:latin typeface="Trebuchet MS"/>
                <a:ea typeface="Trebuchet MS"/>
                <a:cs typeface="Trebuchet MS"/>
                <a:sym typeface="Trebuchet MS"/>
              </a:rPr>
              <a:t>cantidad , </a:t>
            </a:r>
            <a:r>
              <a:rPr lang="en-US" sz="2000">
                <a:solidFill>
                  <a:srgbClr val="4985E8"/>
                </a:solidFill>
                <a:latin typeface="Trebuchet MS"/>
                <a:ea typeface="Trebuchet MS"/>
                <a:cs typeface="Trebuchet MS"/>
                <a:sym typeface="Trebuchet MS"/>
              </a:rPr>
              <a:t>FILE </a:t>
            </a:r>
            <a:r>
              <a:rPr lang="en-US" sz="2000">
                <a:solidFill>
                  <a:srgbClr val="FFFFFF"/>
                </a:solidFill>
                <a:latin typeface="Trebuchet MS"/>
                <a:ea typeface="Trebuchet MS"/>
                <a:cs typeface="Trebuchet MS"/>
                <a:sym typeface="Trebuchet MS"/>
              </a:rPr>
              <a:t>*arch);</a:t>
            </a:r>
            <a:endParaRPr sz="2000">
              <a:latin typeface="Trebuchet MS"/>
              <a:ea typeface="Trebuchet MS"/>
              <a:cs typeface="Trebuchet MS"/>
              <a:sym typeface="Trebuchet MS"/>
            </a:endParaRPr>
          </a:p>
          <a:p>
            <a:pPr indent="0" lvl="0" marL="0" marR="5080" rtl="0" algn="l">
              <a:lnSpc>
                <a:spcPct val="113599"/>
              </a:lnSpc>
              <a:spcBef>
                <a:spcPts val="1614"/>
              </a:spcBef>
              <a:spcAft>
                <a:spcPts val="0"/>
              </a:spcAft>
              <a:buNone/>
            </a:pPr>
            <a:r>
              <a:rPr b="1" i="1" lang="en-US" sz="2000">
                <a:solidFill>
                  <a:srgbClr val="9FC5E8"/>
                </a:solidFill>
                <a:latin typeface="Trebuchet MS"/>
                <a:ea typeface="Trebuchet MS"/>
                <a:cs typeface="Trebuchet MS"/>
                <a:sym typeface="Trebuchet MS"/>
              </a:rPr>
              <a:t>-  origen</a:t>
            </a:r>
            <a:r>
              <a:rPr lang="en-US" sz="2000">
                <a:solidFill>
                  <a:srgbClr val="FFFFFF"/>
                </a:solidFill>
                <a:latin typeface="Trebuchet MS"/>
                <a:ea typeface="Trebuchet MS"/>
                <a:cs typeface="Trebuchet MS"/>
                <a:sym typeface="Trebuchet MS"/>
              </a:rPr>
              <a:t>: Es un puntero al lugar desde donde se obtienen los datos  para escribir en el archivo</a:t>
            </a:r>
            <a:endParaRPr sz="2000">
              <a:latin typeface="Trebuchet MS"/>
              <a:ea typeface="Trebuchet MS"/>
              <a:cs typeface="Trebuchet MS"/>
              <a:sym typeface="Trebuchet MS"/>
            </a:endParaRPr>
          </a:p>
          <a:p>
            <a:pPr indent="0" lvl="0" marL="0" marR="0" rtl="0" algn="l">
              <a:lnSpc>
                <a:spcPct val="100000"/>
              </a:lnSpc>
              <a:spcBef>
                <a:spcPts val="2010"/>
              </a:spcBef>
              <a:spcAft>
                <a:spcPts val="0"/>
              </a:spcAft>
              <a:buNone/>
            </a:pPr>
            <a:r>
              <a:rPr b="1" i="1" lang="en-US" sz="2000">
                <a:solidFill>
                  <a:srgbClr val="9FC5E8"/>
                </a:solidFill>
                <a:latin typeface="Trebuchet MS"/>
                <a:ea typeface="Trebuchet MS"/>
                <a:cs typeface="Trebuchet MS"/>
                <a:sym typeface="Trebuchet MS"/>
              </a:rPr>
              <a:t>-  tamaño</a:t>
            </a:r>
            <a:r>
              <a:rPr lang="en-US" sz="2000">
                <a:solidFill>
                  <a:srgbClr val="FFFFFF"/>
                </a:solidFill>
                <a:latin typeface="Trebuchet MS"/>
                <a:ea typeface="Trebuchet MS"/>
                <a:cs typeface="Trebuchet MS"/>
                <a:sym typeface="Trebuchet MS"/>
              </a:rPr>
              <a:t>: Es el tamaño en bytes del dato que se va a escribir</a:t>
            </a:r>
            <a:endParaRPr sz="2000">
              <a:latin typeface="Trebuchet MS"/>
              <a:ea typeface="Trebuchet MS"/>
              <a:cs typeface="Trebuchet MS"/>
              <a:sym typeface="Trebuchet MS"/>
            </a:endParaRPr>
          </a:p>
          <a:p>
            <a:pPr indent="0" lvl="0" marL="0" marR="0" rtl="0" algn="l">
              <a:lnSpc>
                <a:spcPct val="100000"/>
              </a:lnSpc>
              <a:spcBef>
                <a:spcPts val="2010"/>
              </a:spcBef>
              <a:spcAft>
                <a:spcPts val="0"/>
              </a:spcAft>
              <a:buNone/>
            </a:pPr>
            <a:r>
              <a:rPr b="1" i="1" lang="en-US" sz="2000">
                <a:solidFill>
                  <a:srgbClr val="9FC5E8"/>
                </a:solidFill>
                <a:latin typeface="Trebuchet MS"/>
                <a:ea typeface="Trebuchet MS"/>
                <a:cs typeface="Trebuchet MS"/>
                <a:sym typeface="Trebuchet MS"/>
              </a:rPr>
              <a:t>-  cantidad</a:t>
            </a:r>
            <a:r>
              <a:rPr lang="en-US" sz="2000">
                <a:solidFill>
                  <a:srgbClr val="FFFFFF"/>
                </a:solidFill>
                <a:latin typeface="Trebuchet MS"/>
                <a:ea typeface="Trebuchet MS"/>
                <a:cs typeface="Trebuchet MS"/>
                <a:sym typeface="Trebuchet MS"/>
              </a:rPr>
              <a:t>: Es la cantidad de datos de longitud tamaño que se van  a escribir</a:t>
            </a:r>
            <a:endParaRPr sz="2000">
              <a:latin typeface="Trebuchet MS"/>
              <a:ea typeface="Trebuchet MS"/>
              <a:cs typeface="Trebuchet MS"/>
              <a:sym typeface="Trebuchet MS"/>
            </a:endParaRPr>
          </a:p>
          <a:p>
            <a:pPr indent="0" lvl="0" marL="0" marR="0" rtl="0" algn="l">
              <a:lnSpc>
                <a:spcPct val="100000"/>
              </a:lnSpc>
              <a:spcBef>
                <a:spcPts val="2010"/>
              </a:spcBef>
              <a:spcAft>
                <a:spcPts val="0"/>
              </a:spcAft>
              <a:buNone/>
            </a:pPr>
            <a:r>
              <a:rPr b="1" i="1" lang="en-US" sz="2000">
                <a:solidFill>
                  <a:srgbClr val="9FC5E8"/>
                </a:solidFill>
                <a:latin typeface="Trebuchet MS"/>
                <a:ea typeface="Trebuchet MS"/>
                <a:cs typeface="Trebuchet MS"/>
                <a:sym typeface="Trebuchet MS"/>
              </a:rPr>
              <a:t>-  arch</a:t>
            </a:r>
            <a:r>
              <a:rPr lang="en-US" sz="2000">
                <a:solidFill>
                  <a:srgbClr val="FFFFFF"/>
                </a:solidFill>
                <a:latin typeface="Trebuchet MS"/>
                <a:ea typeface="Trebuchet MS"/>
                <a:cs typeface="Trebuchet MS"/>
                <a:sym typeface="Trebuchet MS"/>
              </a:rPr>
              <a:t>: Es el puntero a FILE asociado al archivo</a:t>
            </a:r>
            <a:endParaRPr sz="20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84726" y="505850"/>
            <a:ext cx="47589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Lectura de un archivo</a:t>
            </a:r>
            <a:endParaRPr b="0" i="0" sz="2400" u="none" cap="none" strike="noStrike">
              <a:solidFill>
                <a:schemeClr val="lt1"/>
              </a:solidFill>
              <a:latin typeface="Trebuchet MS"/>
              <a:ea typeface="Trebuchet MS"/>
              <a:cs typeface="Trebuchet MS"/>
              <a:sym typeface="Trebuchet MS"/>
            </a:endParaRPr>
          </a:p>
        </p:txBody>
      </p:sp>
      <p:sp>
        <p:nvSpPr>
          <p:cNvPr id="217" name="Shape 217"/>
          <p:cNvSpPr txBox="1"/>
          <p:nvPr/>
        </p:nvSpPr>
        <p:spPr>
          <a:xfrm>
            <a:off x="384724" y="986231"/>
            <a:ext cx="8354100" cy="34659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000">
                <a:solidFill>
                  <a:srgbClr val="4985E8"/>
                </a:solidFill>
                <a:latin typeface="Trebuchet MS"/>
                <a:ea typeface="Trebuchet MS"/>
                <a:cs typeface="Trebuchet MS"/>
                <a:sym typeface="Trebuchet MS"/>
              </a:rPr>
              <a:t>int </a:t>
            </a:r>
            <a:r>
              <a:rPr lang="en-US" sz="2000">
                <a:solidFill>
                  <a:srgbClr val="FFFFFF"/>
                </a:solidFill>
                <a:latin typeface="Trebuchet MS"/>
                <a:ea typeface="Trebuchet MS"/>
                <a:cs typeface="Trebuchet MS"/>
                <a:sym typeface="Trebuchet MS"/>
              </a:rPr>
              <a:t>fread ( </a:t>
            </a:r>
            <a:r>
              <a:rPr lang="en-US" sz="2000">
                <a:solidFill>
                  <a:srgbClr val="4985E8"/>
                </a:solidFill>
                <a:latin typeface="Trebuchet MS"/>
                <a:ea typeface="Trebuchet MS"/>
                <a:cs typeface="Trebuchet MS"/>
                <a:sym typeface="Trebuchet MS"/>
              </a:rPr>
              <a:t>void </a:t>
            </a:r>
            <a:r>
              <a:rPr lang="en-US" sz="2000">
                <a:solidFill>
                  <a:srgbClr val="FFFFFF"/>
                </a:solidFill>
                <a:latin typeface="Trebuchet MS"/>
                <a:ea typeface="Trebuchet MS"/>
                <a:cs typeface="Trebuchet MS"/>
                <a:sym typeface="Trebuchet MS"/>
              </a:rPr>
              <a:t>* destino , </a:t>
            </a:r>
            <a:r>
              <a:rPr lang="en-US" sz="2000">
                <a:solidFill>
                  <a:srgbClr val="4985E8"/>
                </a:solidFill>
                <a:latin typeface="Trebuchet MS"/>
                <a:ea typeface="Trebuchet MS"/>
                <a:cs typeface="Trebuchet MS"/>
                <a:sym typeface="Trebuchet MS"/>
              </a:rPr>
              <a:t>size_t </a:t>
            </a:r>
            <a:r>
              <a:rPr lang="en-US" sz="2000">
                <a:solidFill>
                  <a:srgbClr val="FFFFFF"/>
                </a:solidFill>
                <a:latin typeface="Trebuchet MS"/>
                <a:ea typeface="Trebuchet MS"/>
                <a:cs typeface="Trebuchet MS"/>
                <a:sym typeface="Trebuchet MS"/>
              </a:rPr>
              <a:t>tamaño , </a:t>
            </a:r>
            <a:r>
              <a:rPr lang="en-US" sz="2000">
                <a:solidFill>
                  <a:srgbClr val="4985E8"/>
                </a:solidFill>
                <a:latin typeface="Trebuchet MS"/>
                <a:ea typeface="Trebuchet MS"/>
                <a:cs typeface="Trebuchet MS"/>
                <a:sym typeface="Trebuchet MS"/>
              </a:rPr>
              <a:t>size_t </a:t>
            </a:r>
            <a:r>
              <a:rPr lang="en-US" sz="2000">
                <a:solidFill>
                  <a:srgbClr val="FFFFFF"/>
                </a:solidFill>
                <a:latin typeface="Trebuchet MS"/>
                <a:ea typeface="Trebuchet MS"/>
                <a:cs typeface="Trebuchet MS"/>
                <a:sym typeface="Trebuchet MS"/>
              </a:rPr>
              <a:t>cantidad , </a:t>
            </a:r>
            <a:r>
              <a:rPr lang="en-US" sz="2000">
                <a:solidFill>
                  <a:srgbClr val="4985E8"/>
                </a:solidFill>
                <a:latin typeface="Trebuchet MS"/>
                <a:ea typeface="Trebuchet MS"/>
                <a:cs typeface="Trebuchet MS"/>
                <a:sym typeface="Trebuchet MS"/>
              </a:rPr>
              <a:t>FILE </a:t>
            </a:r>
            <a:r>
              <a:rPr lang="en-US" sz="2000">
                <a:solidFill>
                  <a:srgbClr val="FFFFFF"/>
                </a:solidFill>
                <a:latin typeface="Trebuchet MS"/>
                <a:ea typeface="Trebuchet MS"/>
                <a:cs typeface="Trebuchet MS"/>
                <a:sym typeface="Trebuchet MS"/>
              </a:rPr>
              <a:t>*arch );</a:t>
            </a:r>
            <a:endParaRPr sz="2000">
              <a:latin typeface="Trebuchet MS"/>
              <a:ea typeface="Trebuchet MS"/>
              <a:cs typeface="Trebuchet MS"/>
              <a:sym typeface="Trebuchet MS"/>
            </a:endParaRPr>
          </a:p>
          <a:p>
            <a:pPr indent="0" lvl="0" marL="0" marR="16510" rtl="0" algn="l">
              <a:lnSpc>
                <a:spcPct val="113599"/>
              </a:lnSpc>
              <a:spcBef>
                <a:spcPts val="1614"/>
              </a:spcBef>
              <a:spcAft>
                <a:spcPts val="0"/>
              </a:spcAft>
              <a:buNone/>
            </a:pPr>
            <a:r>
              <a:rPr b="1" i="1" lang="en-US" sz="2000">
                <a:solidFill>
                  <a:srgbClr val="A4C2F4"/>
                </a:solidFill>
                <a:latin typeface="Trebuchet MS"/>
                <a:ea typeface="Trebuchet MS"/>
                <a:cs typeface="Trebuchet MS"/>
                <a:sym typeface="Trebuchet MS"/>
              </a:rPr>
              <a:t>-  estino</a:t>
            </a:r>
            <a:r>
              <a:rPr lang="en-US" sz="2000">
                <a:solidFill>
                  <a:srgbClr val="FFFFFF"/>
                </a:solidFill>
                <a:latin typeface="Trebuchet MS"/>
                <a:ea typeface="Trebuchet MS"/>
                <a:cs typeface="Trebuchet MS"/>
                <a:sym typeface="Trebuchet MS"/>
              </a:rPr>
              <a:t>: Es un puntero al lugar donde se va a dejar el dato leído  con fread()</a:t>
            </a:r>
            <a:endParaRPr sz="2000">
              <a:latin typeface="Trebuchet MS"/>
              <a:ea typeface="Trebuchet MS"/>
              <a:cs typeface="Trebuchet MS"/>
              <a:sym typeface="Trebuchet MS"/>
            </a:endParaRPr>
          </a:p>
          <a:p>
            <a:pPr indent="0" lvl="0" marL="0" marR="0" rtl="0" algn="l">
              <a:lnSpc>
                <a:spcPct val="100000"/>
              </a:lnSpc>
              <a:spcBef>
                <a:spcPts val="2010"/>
              </a:spcBef>
              <a:spcAft>
                <a:spcPts val="0"/>
              </a:spcAft>
              <a:buNone/>
            </a:pPr>
            <a:r>
              <a:rPr b="1" i="1" lang="en-US" sz="2000">
                <a:solidFill>
                  <a:srgbClr val="9FC5E8"/>
                </a:solidFill>
                <a:latin typeface="Trebuchet MS"/>
                <a:ea typeface="Trebuchet MS"/>
                <a:cs typeface="Trebuchet MS"/>
                <a:sym typeface="Trebuchet MS"/>
              </a:rPr>
              <a:t>-  tamaño</a:t>
            </a:r>
            <a:r>
              <a:rPr lang="en-US" sz="2000">
                <a:solidFill>
                  <a:srgbClr val="FFFFFF"/>
                </a:solidFill>
                <a:latin typeface="Trebuchet MS"/>
                <a:ea typeface="Trebuchet MS"/>
                <a:cs typeface="Trebuchet MS"/>
                <a:sym typeface="Trebuchet MS"/>
              </a:rPr>
              <a:t>: Es el tamaño en bytes del dato que se va a leer</a:t>
            </a:r>
            <a:endParaRPr sz="2000">
              <a:latin typeface="Trebuchet MS"/>
              <a:ea typeface="Trebuchet MS"/>
              <a:cs typeface="Trebuchet MS"/>
              <a:sym typeface="Trebuchet MS"/>
            </a:endParaRPr>
          </a:p>
          <a:p>
            <a:pPr indent="0" lvl="0" marL="0" marR="5080" rtl="0" algn="l">
              <a:lnSpc>
                <a:spcPct val="113599"/>
              </a:lnSpc>
              <a:spcBef>
                <a:spcPts val="1650"/>
              </a:spcBef>
              <a:spcAft>
                <a:spcPts val="0"/>
              </a:spcAft>
              <a:buNone/>
            </a:pPr>
            <a:r>
              <a:rPr b="1" i="1" lang="en-US" sz="2000">
                <a:solidFill>
                  <a:srgbClr val="9FC5E8"/>
                </a:solidFill>
                <a:latin typeface="Trebuchet MS"/>
                <a:ea typeface="Trebuchet MS"/>
                <a:cs typeface="Trebuchet MS"/>
                <a:sym typeface="Trebuchet MS"/>
              </a:rPr>
              <a:t>-  </a:t>
            </a:r>
            <a:r>
              <a:rPr b="1" i="1" lang="en-US" sz="2000">
                <a:solidFill>
                  <a:srgbClr val="9FC5E8"/>
                </a:solidFill>
                <a:latin typeface="Trebuchet MS"/>
                <a:ea typeface="Trebuchet MS"/>
                <a:cs typeface="Trebuchet MS"/>
                <a:sym typeface="Trebuchet MS"/>
              </a:rPr>
              <a:t>cantidad</a:t>
            </a:r>
            <a:r>
              <a:rPr lang="en-US" sz="2000">
                <a:solidFill>
                  <a:srgbClr val="FFFFFF"/>
                </a:solidFill>
                <a:latin typeface="Trebuchet MS"/>
                <a:ea typeface="Trebuchet MS"/>
                <a:cs typeface="Trebuchet MS"/>
                <a:sym typeface="Trebuchet MS"/>
              </a:rPr>
              <a:t>: Es la cantidad de datos de longitud tamaño que se van  a leer</a:t>
            </a:r>
            <a:endParaRPr sz="2000">
              <a:latin typeface="Trebuchet MS"/>
              <a:ea typeface="Trebuchet MS"/>
              <a:cs typeface="Trebuchet MS"/>
              <a:sym typeface="Trebuchet MS"/>
            </a:endParaRPr>
          </a:p>
          <a:p>
            <a:pPr indent="0" lvl="0" marL="0" marR="0" rtl="0" algn="l">
              <a:lnSpc>
                <a:spcPct val="100000"/>
              </a:lnSpc>
              <a:spcBef>
                <a:spcPts val="2010"/>
              </a:spcBef>
              <a:spcAft>
                <a:spcPts val="0"/>
              </a:spcAft>
              <a:buNone/>
            </a:pPr>
            <a:r>
              <a:rPr b="1" i="1" lang="en-US" sz="2000">
                <a:solidFill>
                  <a:srgbClr val="9FC5E8"/>
                </a:solidFill>
                <a:latin typeface="Trebuchet MS"/>
                <a:ea typeface="Trebuchet MS"/>
                <a:cs typeface="Trebuchet MS"/>
                <a:sym typeface="Trebuchet MS"/>
              </a:rPr>
              <a:t>-  </a:t>
            </a:r>
            <a:r>
              <a:rPr b="1" i="1" lang="en-US" sz="2000">
                <a:solidFill>
                  <a:srgbClr val="9FC5E8"/>
                </a:solidFill>
                <a:latin typeface="Trebuchet MS"/>
                <a:ea typeface="Trebuchet MS"/>
                <a:cs typeface="Trebuchet MS"/>
                <a:sym typeface="Trebuchet MS"/>
              </a:rPr>
              <a:t>arch</a:t>
            </a:r>
            <a:r>
              <a:rPr lang="en-US" sz="2000">
                <a:solidFill>
                  <a:srgbClr val="FFFFFF"/>
                </a:solidFill>
                <a:latin typeface="Trebuchet MS"/>
                <a:ea typeface="Trebuchet MS"/>
                <a:cs typeface="Trebuchet MS"/>
                <a:sym typeface="Trebuchet MS"/>
              </a:rPr>
              <a:t>: Es el puntero a FILE asociado al archivo</a:t>
            </a:r>
            <a:endParaRPr sz="20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 type="body"/>
          </p:nvPr>
        </p:nvSpPr>
        <p:spPr>
          <a:xfrm>
            <a:off x="262175" y="1567550"/>
            <a:ext cx="8074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800"/>
              <a:t>La función rewind coloca el </a:t>
            </a:r>
            <a:r>
              <a:rPr i="1" lang="en-US" sz="1800">
                <a:solidFill>
                  <a:srgbClr val="6FA8DC"/>
                </a:solidFill>
              </a:rPr>
              <a:t>indicador </a:t>
            </a:r>
            <a:r>
              <a:rPr lang="en-US" sz="1800"/>
              <a:t>de posición de fichero al </a:t>
            </a:r>
            <a:r>
              <a:rPr i="1" lang="en-US" sz="1800">
                <a:solidFill>
                  <a:srgbClr val="6FA8DC"/>
                </a:solidFill>
              </a:rPr>
              <a:t>comienzo </a:t>
            </a:r>
            <a:r>
              <a:rPr lang="en-US" sz="1800"/>
              <a:t>del mismo.</a:t>
            </a:r>
            <a:endParaRPr sz="1800"/>
          </a:p>
          <a:p>
            <a:pPr indent="0" lvl="0" marL="0">
              <a:spcBef>
                <a:spcPts val="1600"/>
              </a:spcBef>
              <a:spcAft>
                <a:spcPts val="0"/>
              </a:spcAft>
              <a:buNone/>
            </a:pPr>
            <a:r>
              <a:rPr b="1" lang="en-US" sz="1800">
                <a:solidFill>
                  <a:srgbClr val="3D85C6"/>
                </a:solidFill>
              </a:rPr>
              <a:t>void </a:t>
            </a:r>
            <a:r>
              <a:rPr lang="en-US" sz="1800"/>
              <a:t>  rewind  ( </a:t>
            </a:r>
            <a:r>
              <a:rPr lang="en-US" sz="1800">
                <a:solidFill>
                  <a:srgbClr val="3D85C6"/>
                </a:solidFill>
              </a:rPr>
              <a:t>FILE</a:t>
            </a:r>
            <a:r>
              <a:rPr lang="en-US" sz="1800"/>
              <a:t>*   arc</a:t>
            </a:r>
            <a:r>
              <a:rPr lang="en-US" sz="1800"/>
              <a:t>h )</a:t>
            </a:r>
            <a:r>
              <a:rPr lang="en-US" sz="1800"/>
              <a:t>;</a:t>
            </a:r>
            <a:endParaRPr sz="1800"/>
          </a:p>
          <a:p>
            <a:pPr indent="0" lvl="0" marL="0">
              <a:spcBef>
                <a:spcPts val="1600"/>
              </a:spcBef>
              <a:spcAft>
                <a:spcPts val="0"/>
              </a:spcAft>
              <a:buNone/>
            </a:pPr>
            <a:r>
              <a:t/>
            </a:r>
            <a:endParaRPr sz="1800"/>
          </a:p>
          <a:p>
            <a:pPr indent="0" lvl="0" marL="0">
              <a:spcBef>
                <a:spcPts val="1600"/>
              </a:spcBef>
              <a:spcAft>
                <a:spcPts val="1600"/>
              </a:spcAft>
              <a:buNone/>
            </a:pPr>
            <a:r>
              <a:rPr i="1" lang="en-US" sz="1800"/>
              <a:t>*Si se utiliza fread luego de ejecutar rewind, se podrá leer el archivo desde el comienzo como cuando se abre con fopen</a:t>
            </a:r>
            <a:endParaRPr i="1" sz="1800"/>
          </a:p>
        </p:txBody>
      </p:sp>
      <p:sp>
        <p:nvSpPr>
          <p:cNvPr id="223" name="Shape 223"/>
          <p:cNvSpPr txBox="1"/>
          <p:nvPr>
            <p:ph type="title"/>
          </p:nvPr>
        </p:nvSpPr>
        <p:spPr>
          <a:xfrm>
            <a:off x="1408401" y="791825"/>
            <a:ext cx="4434300" cy="391200"/>
          </a:xfrm>
          <a:prstGeom prst="rect">
            <a:avLst/>
          </a:prstGeom>
          <a:noFill/>
          <a:ln>
            <a:noFill/>
          </a:ln>
        </p:spPr>
        <p:txBody>
          <a:bodyPr anchorCtr="0" anchor="t" bIns="0" lIns="0" spcFirstLastPara="1" rIns="0" wrap="square" tIns="12700">
            <a:noAutofit/>
          </a:bodyPr>
          <a:lstStyle/>
          <a:p>
            <a:pPr indent="0" lvl="0" marL="0" rtl="0">
              <a:spcBef>
                <a:spcPts val="0"/>
              </a:spcBef>
              <a:spcAft>
                <a:spcPts val="0"/>
              </a:spcAft>
              <a:buClr>
                <a:srgbClr val="000000"/>
              </a:buClr>
              <a:buSzPts val="1100"/>
              <a:buFont typeface="Arial"/>
              <a:buNone/>
            </a:pPr>
            <a:r>
              <a:rPr lang="en-US">
                <a:latin typeface="Lato"/>
                <a:ea typeface="Lato"/>
                <a:cs typeface="Lato"/>
                <a:sym typeface="Lato"/>
              </a:rPr>
              <a:t>Función </a:t>
            </a:r>
            <a:r>
              <a:rPr b="1" i="1" lang="en-US">
                <a:solidFill>
                  <a:srgbClr val="6FA8DC"/>
                </a:solidFill>
                <a:latin typeface="Lato"/>
                <a:ea typeface="Lato"/>
                <a:cs typeface="Lato"/>
                <a:sym typeface="Lato"/>
              </a:rPr>
              <a:t>rewind</a:t>
            </a:r>
            <a:endParaRPr b="1" i="1" sz="2400" u="none" cap="none" strike="noStrike">
              <a:solidFill>
                <a:srgbClr val="6FA8DC"/>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 type="body"/>
          </p:nvPr>
        </p:nvSpPr>
        <p:spPr>
          <a:xfrm>
            <a:off x="262175" y="1491350"/>
            <a:ext cx="8074200" cy="193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800"/>
              <a:t>Esta función permite </a:t>
            </a:r>
            <a:r>
              <a:rPr i="1" lang="en-US" sz="1800">
                <a:solidFill>
                  <a:srgbClr val="6FA8DC"/>
                </a:solidFill>
              </a:rPr>
              <a:t>desplazar </a:t>
            </a:r>
            <a:r>
              <a:rPr lang="en-US" sz="1800"/>
              <a:t>el indicador de posición del archivo a la posición que se le </a:t>
            </a:r>
            <a:r>
              <a:rPr i="1" lang="en-US" sz="1800">
                <a:solidFill>
                  <a:srgbClr val="6FA8DC"/>
                </a:solidFill>
              </a:rPr>
              <a:t>indique</a:t>
            </a:r>
            <a:r>
              <a:rPr lang="en-US" sz="1800"/>
              <a:t>. Si la operación es </a:t>
            </a:r>
            <a:r>
              <a:rPr i="1" lang="en-US" sz="1800">
                <a:solidFill>
                  <a:srgbClr val="6FA8DC"/>
                </a:solidFill>
              </a:rPr>
              <a:t>exitosa </a:t>
            </a:r>
            <a:r>
              <a:rPr lang="en-US" sz="1800"/>
              <a:t>devuelve </a:t>
            </a:r>
            <a:r>
              <a:rPr i="1" lang="en-US" sz="1800">
                <a:solidFill>
                  <a:srgbClr val="6FA8DC"/>
                </a:solidFill>
              </a:rPr>
              <a:t>cero</a:t>
            </a:r>
            <a:r>
              <a:rPr lang="en-US" sz="1800">
                <a:solidFill>
                  <a:srgbClr val="6FA8DC"/>
                </a:solidFill>
              </a:rPr>
              <a:t> </a:t>
            </a:r>
            <a:r>
              <a:rPr lang="en-US" sz="1800"/>
              <a:t>, caso contrario retorna un valor </a:t>
            </a:r>
            <a:r>
              <a:rPr i="1" lang="en-US" sz="1800">
                <a:solidFill>
                  <a:srgbClr val="6FA8DC"/>
                </a:solidFill>
              </a:rPr>
              <a:t>distinto </a:t>
            </a:r>
            <a:r>
              <a:rPr lang="en-US" sz="1800">
                <a:solidFill>
                  <a:srgbClr val="FFFFFF"/>
                </a:solidFill>
              </a:rPr>
              <a:t>de </a:t>
            </a:r>
            <a:r>
              <a:rPr i="1" lang="en-US" sz="1800">
                <a:solidFill>
                  <a:srgbClr val="6FA8DC"/>
                </a:solidFill>
              </a:rPr>
              <a:t>cero</a:t>
            </a:r>
            <a:r>
              <a:rPr lang="en-US" sz="1800"/>
              <a:t>.</a:t>
            </a:r>
            <a:endParaRPr sz="1800"/>
          </a:p>
          <a:p>
            <a:pPr indent="0" lvl="0" marL="0">
              <a:spcBef>
                <a:spcPts val="1600"/>
              </a:spcBef>
              <a:spcAft>
                <a:spcPts val="0"/>
              </a:spcAft>
              <a:buNone/>
            </a:pPr>
            <a:r>
              <a:rPr lang="en-US" sz="1800">
                <a:solidFill>
                  <a:srgbClr val="6FA8DC"/>
                </a:solidFill>
              </a:rPr>
              <a:t>int </a:t>
            </a:r>
            <a:r>
              <a:rPr lang="en-US" sz="1800"/>
              <a:t> fseek ( </a:t>
            </a:r>
            <a:r>
              <a:rPr lang="en-US" sz="1800">
                <a:solidFill>
                  <a:srgbClr val="6FA8DC"/>
                </a:solidFill>
              </a:rPr>
              <a:t>FILE </a:t>
            </a:r>
            <a:r>
              <a:rPr lang="en-US" sz="1800"/>
              <a:t>*arch , </a:t>
            </a:r>
            <a:r>
              <a:rPr lang="en-US" sz="1800">
                <a:solidFill>
                  <a:srgbClr val="6FA8DC"/>
                </a:solidFill>
              </a:rPr>
              <a:t>long </a:t>
            </a:r>
            <a:r>
              <a:rPr lang="en-US" sz="1800"/>
              <a:t>desplazamiento , </a:t>
            </a:r>
            <a:r>
              <a:rPr lang="en-US" sz="1800">
                <a:solidFill>
                  <a:srgbClr val="6FA8DC"/>
                </a:solidFill>
              </a:rPr>
              <a:t>int </a:t>
            </a:r>
            <a:r>
              <a:rPr lang="en-US" sz="1800"/>
              <a:t> origen);</a:t>
            </a:r>
            <a:endParaRPr sz="1800"/>
          </a:p>
          <a:p>
            <a:pPr indent="0" lvl="0" marL="0">
              <a:spcBef>
                <a:spcPts val="1600"/>
              </a:spcBef>
              <a:spcAft>
                <a:spcPts val="0"/>
              </a:spcAft>
              <a:buNone/>
            </a:pPr>
            <a:r>
              <a:rPr lang="en-US" sz="1800">
                <a:solidFill>
                  <a:srgbClr val="FFFFFF"/>
                </a:solidFill>
              </a:rPr>
              <a:t>Valores de origen</a:t>
            </a:r>
            <a:r>
              <a:rPr lang="en-US" sz="1800"/>
              <a:t>:</a:t>
            </a:r>
            <a:endParaRPr sz="1800"/>
          </a:p>
          <a:p>
            <a:pPr indent="0" lvl="0" marL="0" rtl="0">
              <a:spcBef>
                <a:spcPts val="1600"/>
              </a:spcBef>
              <a:spcAft>
                <a:spcPts val="1600"/>
              </a:spcAft>
              <a:buNone/>
            </a:pPr>
            <a:r>
              <a:t/>
            </a:r>
            <a:endParaRPr i="1" sz="1800"/>
          </a:p>
        </p:txBody>
      </p:sp>
      <p:sp>
        <p:nvSpPr>
          <p:cNvPr id="229" name="Shape 229"/>
          <p:cNvSpPr txBox="1"/>
          <p:nvPr>
            <p:ph type="title"/>
          </p:nvPr>
        </p:nvSpPr>
        <p:spPr>
          <a:xfrm>
            <a:off x="1408401" y="791825"/>
            <a:ext cx="4434300" cy="391200"/>
          </a:xfrm>
          <a:prstGeom prst="rect">
            <a:avLst/>
          </a:prstGeom>
          <a:noFill/>
          <a:ln>
            <a:noFill/>
          </a:ln>
        </p:spPr>
        <p:txBody>
          <a:bodyPr anchorCtr="0" anchor="t" bIns="0" lIns="0" spcFirstLastPara="1" rIns="0" wrap="square" tIns="12700">
            <a:noAutofit/>
          </a:bodyPr>
          <a:lstStyle/>
          <a:p>
            <a:pPr indent="0" lvl="0" marL="0" rtl="0">
              <a:spcBef>
                <a:spcPts val="0"/>
              </a:spcBef>
              <a:spcAft>
                <a:spcPts val="0"/>
              </a:spcAft>
              <a:buSzPts val="1100"/>
              <a:buNone/>
            </a:pPr>
            <a:r>
              <a:rPr lang="en-US">
                <a:latin typeface="Lato"/>
                <a:ea typeface="Lato"/>
                <a:cs typeface="Lato"/>
                <a:sym typeface="Lato"/>
              </a:rPr>
              <a:t>Función </a:t>
            </a:r>
            <a:r>
              <a:rPr b="1" i="1" lang="en-US">
                <a:solidFill>
                  <a:srgbClr val="6FA8DC"/>
                </a:solidFill>
                <a:latin typeface="Lato"/>
                <a:ea typeface="Lato"/>
                <a:cs typeface="Lato"/>
                <a:sym typeface="Lato"/>
              </a:rPr>
              <a:t>fseek</a:t>
            </a:r>
            <a:endParaRPr b="1" i="1">
              <a:solidFill>
                <a:srgbClr val="6FA8DC"/>
              </a:solidFill>
              <a:latin typeface="Lato"/>
              <a:ea typeface="Lato"/>
              <a:cs typeface="Lato"/>
              <a:sym typeface="Lato"/>
            </a:endParaRPr>
          </a:p>
        </p:txBody>
      </p:sp>
      <p:graphicFrame>
        <p:nvGraphicFramePr>
          <p:cNvPr id="230" name="Shape 230"/>
          <p:cNvGraphicFramePr/>
          <p:nvPr/>
        </p:nvGraphicFramePr>
        <p:xfrm>
          <a:off x="479350" y="3613500"/>
          <a:ext cx="3000000" cy="3000000"/>
        </p:xfrm>
        <a:graphic>
          <a:graphicData uri="http://schemas.openxmlformats.org/drawingml/2006/table">
            <a:tbl>
              <a:tblPr>
                <a:noFill/>
                <a:tableStyleId>{936A99CF-E153-44AE-A772-5C4918C81C75}</a:tableStyleId>
              </a:tblPr>
              <a:tblGrid>
                <a:gridCol w="2017450"/>
                <a:gridCol w="5999925"/>
              </a:tblGrid>
              <a:tr h="392050">
                <a:tc>
                  <a:txBody>
                    <a:bodyPr>
                      <a:noAutofit/>
                    </a:bodyPr>
                    <a:lstStyle/>
                    <a:p>
                      <a:pPr indent="0" lvl="0" marL="0">
                        <a:spcBef>
                          <a:spcPts val="0"/>
                        </a:spcBef>
                        <a:spcAft>
                          <a:spcPts val="0"/>
                        </a:spcAft>
                        <a:buNone/>
                      </a:pPr>
                      <a:r>
                        <a:rPr lang="en-US">
                          <a:solidFill>
                            <a:srgbClr val="F3F3F3"/>
                          </a:solidFill>
                        </a:rPr>
                        <a:t>SEEK_SET</a:t>
                      </a:r>
                      <a:endParaRPr>
                        <a:solidFill>
                          <a:srgbClr val="F3F3F3"/>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a:solidFill>
                            <a:srgbClr val="F3F3F3"/>
                          </a:solidFill>
                        </a:rPr>
                        <a:t>A partir del comienzo del archivo.</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noAutofit/>
                    </a:bodyPr>
                    <a:lstStyle/>
                    <a:p>
                      <a:pPr indent="0" lvl="0" marL="0">
                        <a:spcBef>
                          <a:spcPts val="0"/>
                        </a:spcBef>
                        <a:spcAft>
                          <a:spcPts val="0"/>
                        </a:spcAft>
                        <a:buNone/>
                      </a:pPr>
                      <a:r>
                        <a:rPr lang="en-US">
                          <a:solidFill>
                            <a:srgbClr val="F3F3F3"/>
                          </a:solidFill>
                        </a:rPr>
                        <a:t>SEEK_CUR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a:solidFill>
                            <a:srgbClr val="F3F3F3"/>
                          </a:solidFill>
                        </a:rPr>
                        <a:t>A partir de la posición actual del archivo.</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4675">
                <a:tc>
                  <a:txBody>
                    <a:bodyPr>
                      <a:noAutofit/>
                    </a:bodyPr>
                    <a:lstStyle/>
                    <a:p>
                      <a:pPr indent="0" lvl="0" marL="0">
                        <a:spcBef>
                          <a:spcPts val="0"/>
                        </a:spcBef>
                        <a:spcAft>
                          <a:spcPts val="0"/>
                        </a:spcAft>
                        <a:buNone/>
                      </a:pPr>
                      <a:r>
                        <a:rPr lang="en-US">
                          <a:solidFill>
                            <a:srgbClr val="F3F3F3"/>
                          </a:solidFill>
                        </a:rPr>
                        <a:t>SEEK_END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US">
                          <a:solidFill>
                            <a:srgbClr val="F3F3F3"/>
                          </a:solidFill>
                        </a:rPr>
                        <a:t>A partir de el final del archivo.</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body"/>
          </p:nvPr>
        </p:nvSpPr>
        <p:spPr>
          <a:xfrm>
            <a:off x="1052550" y="1374525"/>
            <a:ext cx="7038900" cy="2911200"/>
          </a:xfrm>
          <a:prstGeom prst="rect">
            <a:avLst/>
          </a:prstGeom>
        </p:spPr>
        <p:txBody>
          <a:bodyPr anchorCtr="0" anchor="t" bIns="91425" lIns="91425" spcFirstLastPara="1" rIns="91425" wrap="square" tIns="91425">
            <a:noAutofit/>
          </a:bodyPr>
          <a:lstStyle/>
          <a:p>
            <a:pPr indent="0" lvl="0" marL="12700" rtl="0">
              <a:lnSpc>
                <a:spcPct val="100000"/>
              </a:lnSpc>
              <a:spcBef>
                <a:spcPts val="1995"/>
              </a:spcBef>
              <a:spcAft>
                <a:spcPts val="0"/>
              </a:spcAft>
              <a:buNone/>
            </a:pPr>
            <a:r>
              <a:rPr lang="en-US" sz="1800">
                <a:latin typeface="Trebuchet MS"/>
                <a:ea typeface="Trebuchet MS"/>
                <a:cs typeface="Trebuchet MS"/>
                <a:sym typeface="Trebuchet MS"/>
              </a:rPr>
              <a:t>Con C nosotros podemos interactuar con archivos para leer o escribir datos. Podemos trabajar con dos tipos de archivos: </a:t>
            </a:r>
            <a:endParaRPr sz="1800">
              <a:latin typeface="Trebuchet MS"/>
              <a:ea typeface="Trebuchet MS"/>
              <a:cs typeface="Trebuchet MS"/>
              <a:sym typeface="Trebuchet MS"/>
            </a:endParaRPr>
          </a:p>
          <a:p>
            <a:pPr indent="0" lvl="0" marL="12700" rtl="0">
              <a:lnSpc>
                <a:spcPct val="100000"/>
              </a:lnSpc>
              <a:spcBef>
                <a:spcPts val="1995"/>
              </a:spcBef>
              <a:spcAft>
                <a:spcPts val="0"/>
              </a:spcAft>
              <a:buNone/>
            </a:pPr>
            <a:r>
              <a:rPr lang="en-US" sz="1800">
                <a:latin typeface="Trebuchet MS"/>
                <a:ea typeface="Trebuchet MS"/>
                <a:cs typeface="Trebuchet MS"/>
                <a:sym typeface="Trebuchet MS"/>
              </a:rPr>
              <a:t>-Texto </a:t>
            </a:r>
            <a:endParaRPr sz="1800">
              <a:latin typeface="Trebuchet MS"/>
              <a:ea typeface="Trebuchet MS"/>
              <a:cs typeface="Trebuchet MS"/>
              <a:sym typeface="Trebuchet MS"/>
            </a:endParaRPr>
          </a:p>
          <a:p>
            <a:pPr indent="0" lvl="0" marL="12700" rtl="0">
              <a:lnSpc>
                <a:spcPct val="100000"/>
              </a:lnSpc>
              <a:spcBef>
                <a:spcPts val="1995"/>
              </a:spcBef>
              <a:spcAft>
                <a:spcPts val="0"/>
              </a:spcAft>
              <a:buClr>
                <a:srgbClr val="000000"/>
              </a:buClr>
              <a:buFont typeface="Arial"/>
              <a:buNone/>
            </a:pPr>
            <a:r>
              <a:rPr lang="en-US" sz="1800">
                <a:latin typeface="Trebuchet MS"/>
                <a:ea typeface="Trebuchet MS"/>
                <a:cs typeface="Trebuchet MS"/>
                <a:sym typeface="Trebuchet MS"/>
              </a:rPr>
              <a:t>-Binario</a:t>
            </a:r>
            <a:endParaRPr sz="1800">
              <a:latin typeface="Trebuchet MS"/>
              <a:ea typeface="Trebuchet MS"/>
              <a:cs typeface="Trebuchet MS"/>
              <a:sym typeface="Trebuchet MS"/>
            </a:endParaRPr>
          </a:p>
          <a:p>
            <a:pPr indent="0" lvl="0" marL="0">
              <a:spcBef>
                <a:spcPts val="0"/>
              </a:spcBef>
              <a:spcAft>
                <a:spcPts val="1600"/>
              </a:spcAft>
              <a:buNone/>
            </a:pPr>
            <a:r>
              <a:t/>
            </a:r>
            <a:endParaRPr/>
          </a:p>
        </p:txBody>
      </p:sp>
      <p:sp>
        <p:nvSpPr>
          <p:cNvPr id="155" name="Shape 155"/>
          <p:cNvSpPr txBox="1"/>
          <p:nvPr>
            <p:ph type="title"/>
          </p:nvPr>
        </p:nvSpPr>
        <p:spPr>
          <a:xfrm>
            <a:off x="1297500" y="727025"/>
            <a:ext cx="7038900" cy="605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US">
                <a:latin typeface="Lato"/>
                <a:ea typeface="Lato"/>
                <a:cs typeface="Lato"/>
                <a:sym typeface="Lato"/>
              </a:rPr>
              <a:t>Manejo de Archivos</a:t>
            </a:r>
            <a:br>
              <a:rPr lang="en-US">
                <a:latin typeface="Lato"/>
                <a:ea typeface="Lato"/>
                <a:cs typeface="Lato"/>
                <a:sym typeface="Lato"/>
              </a:rPr>
            </a:b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727025"/>
            <a:ext cx="7038900" cy="605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US">
                <a:latin typeface="Lato"/>
                <a:ea typeface="Lato"/>
                <a:cs typeface="Lato"/>
                <a:sym typeface="Lato"/>
              </a:rPr>
              <a:t>Archivos de texto</a:t>
            </a:r>
            <a:endParaRPr>
              <a:latin typeface="Lato"/>
              <a:ea typeface="Lato"/>
              <a:cs typeface="Lato"/>
              <a:sym typeface="Lato"/>
            </a:endParaRPr>
          </a:p>
        </p:txBody>
      </p:sp>
      <p:sp>
        <p:nvSpPr>
          <p:cNvPr id="161" name="Shape 161"/>
          <p:cNvSpPr txBox="1"/>
          <p:nvPr>
            <p:ph idx="1" type="body"/>
          </p:nvPr>
        </p:nvSpPr>
        <p:spPr>
          <a:xfrm>
            <a:off x="1297500" y="1567550"/>
            <a:ext cx="7038900" cy="1478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US" sz="1800"/>
              <a:t>Un archivo de texto contiene toda su información guardada en binario pero se interpreta como texto. Absolutamente todo lo que contiene debe ser interpretado como texto, ya que cuando se escribe el archivo, los datos son enviados como caracteres.</a:t>
            </a:r>
            <a:br>
              <a:rPr lang="en-US"/>
            </a:br>
            <a:endParaRPr/>
          </a:p>
        </p:txBody>
      </p:sp>
      <p:pic>
        <p:nvPicPr>
          <p:cNvPr id="162" name="Shape 162"/>
          <p:cNvPicPr preferRelativeResize="0"/>
          <p:nvPr/>
        </p:nvPicPr>
        <p:blipFill rotWithShape="1">
          <a:blip r:embed="rId3">
            <a:alphaModFix/>
          </a:blip>
          <a:srcRect b="40339" l="26337" r="26018" t="46433"/>
          <a:stretch/>
        </p:blipFill>
        <p:spPr>
          <a:xfrm>
            <a:off x="1297500" y="3281675"/>
            <a:ext cx="7038899" cy="1098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7500" y="620400"/>
            <a:ext cx="7038900" cy="605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US">
                <a:latin typeface="Lato"/>
                <a:ea typeface="Lato"/>
                <a:cs typeface="Lato"/>
                <a:sym typeface="Lato"/>
              </a:rPr>
              <a:t>Archivos binarios</a:t>
            </a:r>
            <a:br>
              <a:rPr lang="en-US">
                <a:latin typeface="Lato"/>
                <a:ea typeface="Lato"/>
                <a:cs typeface="Lato"/>
                <a:sym typeface="Lato"/>
              </a:rPr>
            </a:br>
            <a:endParaRPr/>
          </a:p>
        </p:txBody>
      </p:sp>
      <p:sp>
        <p:nvSpPr>
          <p:cNvPr id="168" name="Shape 168"/>
          <p:cNvSpPr txBox="1"/>
          <p:nvPr>
            <p:ph idx="1" type="body"/>
          </p:nvPr>
        </p:nvSpPr>
        <p:spPr>
          <a:xfrm>
            <a:off x="1297500" y="1291325"/>
            <a:ext cx="7038900" cy="191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800"/>
              <a:t>En un archivo binario se guardan datos con distinto formato, es decir se pueden guardar caracteres mezclados con enteros y flotantes. Si bien todos los datos terminan escritos en el disco en sistema binario , la interpretación de los datos guardados cambia.</a:t>
            </a:r>
            <a:endParaRPr sz="1800"/>
          </a:p>
          <a:p>
            <a:pPr indent="0" lvl="0" marL="0">
              <a:spcBef>
                <a:spcPts val="1600"/>
              </a:spcBef>
              <a:spcAft>
                <a:spcPts val="0"/>
              </a:spcAft>
              <a:buNone/>
            </a:pPr>
            <a:r>
              <a:rPr lang="en-US" sz="1800"/>
              <a:t>Número: 45678</a:t>
            </a:r>
            <a:endParaRPr sz="1800"/>
          </a:p>
          <a:p>
            <a:pPr indent="0" lvl="0" marL="0" rtl="0">
              <a:spcBef>
                <a:spcPts val="1600"/>
              </a:spcBef>
              <a:spcAft>
                <a:spcPts val="1600"/>
              </a:spcAft>
              <a:buNone/>
            </a:pPr>
            <a:br>
              <a:rPr lang="en-US"/>
            </a:br>
            <a:endParaRPr/>
          </a:p>
        </p:txBody>
      </p:sp>
      <p:pic>
        <p:nvPicPr>
          <p:cNvPr id="169" name="Shape 169"/>
          <p:cNvPicPr preferRelativeResize="0"/>
          <p:nvPr/>
        </p:nvPicPr>
        <p:blipFill>
          <a:blip r:embed="rId3">
            <a:alphaModFix/>
          </a:blip>
          <a:stretch>
            <a:fillRect/>
          </a:stretch>
        </p:blipFill>
        <p:spPr>
          <a:xfrm>
            <a:off x="1333238" y="3272050"/>
            <a:ext cx="6967425" cy="1078550"/>
          </a:xfrm>
          <a:prstGeom prst="rect">
            <a:avLst/>
          </a:prstGeom>
          <a:noFill/>
          <a:ln>
            <a:noFill/>
          </a:ln>
        </p:spPr>
      </p:pic>
      <p:sp>
        <p:nvSpPr>
          <p:cNvPr id="170" name="Shape 170"/>
          <p:cNvSpPr txBox="1"/>
          <p:nvPr>
            <p:ph idx="1" type="body"/>
          </p:nvPr>
        </p:nvSpPr>
        <p:spPr>
          <a:xfrm>
            <a:off x="1297500" y="4406000"/>
            <a:ext cx="7038900" cy="60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800"/>
              <a:t>En entero: 0b1011001001101110 </a:t>
            </a:r>
            <a:endParaRPr sz="1800"/>
          </a:p>
          <a:p>
            <a:pPr indent="0" lvl="0" marL="0" rtl="0">
              <a:spcBef>
                <a:spcPts val="1600"/>
              </a:spcBef>
              <a:spcAft>
                <a:spcPts val="1600"/>
              </a:spcAft>
              <a:buNone/>
            </a:pP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84725" y="503825"/>
            <a:ext cx="8102700" cy="6438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400">
                <a:latin typeface="Trebuchet MS"/>
                <a:ea typeface="Trebuchet MS"/>
                <a:cs typeface="Trebuchet MS"/>
                <a:sym typeface="Trebuchet MS"/>
              </a:rPr>
              <a:t>Manejo de Archivos</a:t>
            </a:r>
            <a:br>
              <a:rPr lang="en-US" sz="2400">
                <a:latin typeface="Trebuchet MS"/>
                <a:ea typeface="Trebuchet MS"/>
                <a:cs typeface="Trebuchet MS"/>
                <a:sym typeface="Trebuchet MS"/>
              </a:rPr>
            </a:br>
            <a:endParaRPr b="0" i="0" sz="2400" u="none" cap="none" strike="noStrike">
              <a:solidFill>
                <a:schemeClr val="lt1"/>
              </a:solidFill>
              <a:latin typeface="Trebuchet MS"/>
              <a:ea typeface="Trebuchet MS"/>
              <a:cs typeface="Trebuchet MS"/>
              <a:sym typeface="Trebuchet MS"/>
            </a:endParaRPr>
          </a:p>
        </p:txBody>
      </p:sp>
      <p:sp>
        <p:nvSpPr>
          <p:cNvPr id="176" name="Shape 176"/>
          <p:cNvSpPr txBox="1"/>
          <p:nvPr/>
        </p:nvSpPr>
        <p:spPr>
          <a:xfrm>
            <a:off x="396300" y="1147630"/>
            <a:ext cx="8351400" cy="3535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1995"/>
              </a:spcBef>
              <a:spcAft>
                <a:spcPts val="0"/>
              </a:spcAft>
              <a:buNone/>
            </a:pPr>
            <a:r>
              <a:rPr lang="en-US" sz="1800">
                <a:solidFill>
                  <a:srgbClr val="FFFFFF"/>
                </a:solidFill>
                <a:latin typeface="Trebuchet MS"/>
                <a:ea typeface="Trebuchet MS"/>
                <a:cs typeface="Trebuchet MS"/>
                <a:sym typeface="Trebuchet MS"/>
              </a:rPr>
              <a:t>Existen varias funciones para la manipulacion de archivos, éstas están definidas en la cabecera stdio.h y por lo general empiezan con la letra f.</a:t>
            </a:r>
            <a:endParaRPr sz="1800">
              <a:solidFill>
                <a:srgbClr val="FFFFFF"/>
              </a:solidFill>
              <a:latin typeface="Trebuchet MS"/>
              <a:ea typeface="Trebuchet MS"/>
              <a:cs typeface="Trebuchet MS"/>
              <a:sym typeface="Trebuchet MS"/>
            </a:endParaRPr>
          </a:p>
          <a:p>
            <a:pPr indent="0" lvl="0" marL="0" marR="0" rtl="0" algn="l">
              <a:lnSpc>
                <a:spcPct val="100000"/>
              </a:lnSpc>
              <a:spcBef>
                <a:spcPts val="1995"/>
              </a:spcBef>
              <a:spcAft>
                <a:spcPts val="0"/>
              </a:spcAft>
              <a:buNone/>
            </a:pPr>
            <a:r>
              <a:rPr lang="en-US" sz="1800">
                <a:solidFill>
                  <a:srgbClr val="FFFFFF"/>
                </a:solidFill>
                <a:latin typeface="Trebuchet MS"/>
                <a:ea typeface="Trebuchet MS"/>
                <a:cs typeface="Trebuchet MS"/>
                <a:sym typeface="Trebuchet MS"/>
              </a:rPr>
              <a:t>Pasos generales: _</a:t>
            </a:r>
            <a:br>
              <a:rPr lang="en-US" sz="1800">
                <a:solidFill>
                  <a:srgbClr val="FFFFFF"/>
                </a:solidFill>
                <a:latin typeface="Trebuchet MS"/>
                <a:ea typeface="Trebuchet MS"/>
                <a:cs typeface="Trebuchet MS"/>
                <a:sym typeface="Trebuchet MS"/>
              </a:rPr>
            </a:br>
            <a:r>
              <a:rPr lang="en-US" sz="1800">
                <a:solidFill>
                  <a:srgbClr val="FFFFFF"/>
                </a:solidFill>
                <a:latin typeface="Trebuchet MS"/>
                <a:ea typeface="Trebuchet MS"/>
                <a:cs typeface="Trebuchet MS"/>
                <a:sym typeface="Trebuchet MS"/>
              </a:rPr>
              <a:t>1_Crear un puntero del tipo </a:t>
            </a:r>
            <a:r>
              <a:rPr b="1" i="1" lang="en-US" sz="1800">
                <a:solidFill>
                  <a:srgbClr val="6FA8DC"/>
                </a:solidFill>
                <a:latin typeface="Trebuchet MS"/>
                <a:ea typeface="Trebuchet MS"/>
                <a:cs typeface="Trebuchet MS"/>
                <a:sym typeface="Trebuchet MS"/>
              </a:rPr>
              <a:t>FILE </a:t>
            </a:r>
            <a:r>
              <a:rPr lang="en-US" sz="1800">
                <a:solidFill>
                  <a:srgbClr val="FFFFFF"/>
                </a:solidFill>
                <a:latin typeface="Trebuchet MS"/>
                <a:ea typeface="Trebuchet MS"/>
                <a:cs typeface="Trebuchet MS"/>
                <a:sym typeface="Trebuchet MS"/>
              </a:rPr>
              <a:t>*</a:t>
            </a:r>
            <a:br>
              <a:rPr lang="en-US" sz="1800">
                <a:solidFill>
                  <a:srgbClr val="FFFFFF"/>
                </a:solidFill>
                <a:latin typeface="Trebuchet MS"/>
                <a:ea typeface="Trebuchet MS"/>
                <a:cs typeface="Trebuchet MS"/>
                <a:sym typeface="Trebuchet MS"/>
              </a:rPr>
            </a:br>
            <a:r>
              <a:rPr lang="en-US" sz="1800">
                <a:solidFill>
                  <a:srgbClr val="FFFFFF"/>
                </a:solidFill>
                <a:latin typeface="Trebuchet MS"/>
                <a:ea typeface="Trebuchet MS"/>
                <a:cs typeface="Trebuchet MS"/>
                <a:sym typeface="Trebuchet MS"/>
              </a:rPr>
              <a:t>2_Abrir un archivo con </a:t>
            </a:r>
            <a:r>
              <a:rPr b="1" i="1" lang="en-US" sz="1800">
                <a:solidFill>
                  <a:srgbClr val="6FA8DC"/>
                </a:solidFill>
                <a:latin typeface="Trebuchet MS"/>
                <a:ea typeface="Trebuchet MS"/>
                <a:cs typeface="Trebuchet MS"/>
                <a:sym typeface="Trebuchet MS"/>
              </a:rPr>
              <a:t>fopen</a:t>
            </a:r>
            <a:r>
              <a:rPr lang="en-US" sz="1800">
                <a:solidFill>
                  <a:srgbClr val="FFFFFF"/>
                </a:solidFill>
                <a:latin typeface="Trebuchet MS"/>
                <a:ea typeface="Trebuchet MS"/>
                <a:cs typeface="Trebuchet MS"/>
                <a:sym typeface="Trebuchet MS"/>
              </a:rPr>
              <a:t>.</a:t>
            </a:r>
            <a:br>
              <a:rPr lang="en-US" sz="1800">
                <a:solidFill>
                  <a:srgbClr val="FFFFFF"/>
                </a:solidFill>
                <a:latin typeface="Trebuchet MS"/>
                <a:ea typeface="Trebuchet MS"/>
                <a:cs typeface="Trebuchet MS"/>
                <a:sym typeface="Trebuchet MS"/>
              </a:rPr>
            </a:br>
            <a:r>
              <a:rPr lang="en-US" sz="1800">
                <a:solidFill>
                  <a:srgbClr val="FFFFFF"/>
                </a:solidFill>
                <a:latin typeface="Trebuchet MS"/>
                <a:ea typeface="Trebuchet MS"/>
                <a:cs typeface="Trebuchet MS"/>
                <a:sym typeface="Trebuchet MS"/>
              </a:rPr>
              <a:t>3_Hacer las diversas operaciones (</a:t>
            </a:r>
            <a:r>
              <a:rPr b="1" i="1" lang="en-US" sz="1800">
                <a:solidFill>
                  <a:srgbClr val="6FA8DC"/>
                </a:solidFill>
                <a:latin typeface="Trebuchet MS"/>
                <a:ea typeface="Trebuchet MS"/>
                <a:cs typeface="Trebuchet MS"/>
                <a:sym typeface="Trebuchet MS"/>
              </a:rPr>
              <a:t>fread</a:t>
            </a:r>
            <a:r>
              <a:rPr lang="en-US" sz="1800">
                <a:solidFill>
                  <a:srgbClr val="FFFFFF"/>
                </a:solidFill>
                <a:latin typeface="Trebuchet MS"/>
                <a:ea typeface="Trebuchet MS"/>
                <a:cs typeface="Trebuchet MS"/>
                <a:sym typeface="Trebuchet MS"/>
              </a:rPr>
              <a:t>, </a:t>
            </a:r>
            <a:r>
              <a:rPr b="1" i="1" lang="en-US" sz="1800">
                <a:solidFill>
                  <a:srgbClr val="6FA8DC"/>
                </a:solidFill>
                <a:latin typeface="Trebuchet MS"/>
                <a:ea typeface="Trebuchet MS"/>
                <a:cs typeface="Trebuchet MS"/>
                <a:sym typeface="Trebuchet MS"/>
              </a:rPr>
              <a:t>fwrite</a:t>
            </a:r>
            <a:r>
              <a:rPr lang="en-US" sz="1800">
                <a:solidFill>
                  <a:srgbClr val="FFFFFF"/>
                </a:solidFill>
                <a:latin typeface="Trebuchet MS"/>
                <a:ea typeface="Trebuchet MS"/>
                <a:cs typeface="Trebuchet MS"/>
                <a:sym typeface="Trebuchet MS"/>
              </a:rPr>
              <a:t>, </a:t>
            </a:r>
            <a:r>
              <a:rPr b="1" i="1" lang="en-US" sz="1800">
                <a:solidFill>
                  <a:srgbClr val="6FA8DC"/>
                </a:solidFill>
                <a:latin typeface="Trebuchet MS"/>
                <a:ea typeface="Trebuchet MS"/>
                <a:cs typeface="Trebuchet MS"/>
                <a:sym typeface="Trebuchet MS"/>
              </a:rPr>
              <a:t>etc</a:t>
            </a:r>
            <a:r>
              <a:rPr lang="en-US" sz="1800">
                <a:solidFill>
                  <a:srgbClr val="FFFFFF"/>
                </a:solidFill>
                <a:latin typeface="Trebuchet MS"/>
                <a:ea typeface="Trebuchet MS"/>
                <a:cs typeface="Trebuchet MS"/>
                <a:sym typeface="Trebuchet MS"/>
              </a:rPr>
              <a:t>).</a:t>
            </a:r>
            <a:br>
              <a:rPr lang="en-US" sz="1800">
                <a:solidFill>
                  <a:srgbClr val="FFFFFF"/>
                </a:solidFill>
                <a:latin typeface="Trebuchet MS"/>
                <a:ea typeface="Trebuchet MS"/>
                <a:cs typeface="Trebuchet MS"/>
                <a:sym typeface="Trebuchet MS"/>
              </a:rPr>
            </a:br>
            <a:r>
              <a:rPr lang="en-US" sz="1800">
                <a:solidFill>
                  <a:srgbClr val="FFFFFF"/>
                </a:solidFill>
                <a:latin typeface="Trebuchet MS"/>
                <a:ea typeface="Trebuchet MS"/>
                <a:cs typeface="Trebuchet MS"/>
                <a:sym typeface="Trebuchet MS"/>
              </a:rPr>
              <a:t>4_Cerrar el archivo utilizando la función </a:t>
            </a:r>
            <a:r>
              <a:rPr b="1" i="1" lang="en-US" sz="1800">
                <a:solidFill>
                  <a:srgbClr val="6FA8DC"/>
                </a:solidFill>
                <a:latin typeface="Trebuchet MS"/>
                <a:ea typeface="Trebuchet MS"/>
                <a:cs typeface="Trebuchet MS"/>
                <a:sym typeface="Trebuchet MS"/>
              </a:rPr>
              <a:t>fclose</a:t>
            </a:r>
            <a:r>
              <a:rPr lang="en-US" sz="1800">
                <a:solidFill>
                  <a:srgbClr val="FFFFFF"/>
                </a:solidFill>
                <a:latin typeface="Trebuchet MS"/>
                <a:ea typeface="Trebuchet MS"/>
                <a:cs typeface="Trebuchet MS"/>
                <a:sym typeface="Trebuchet MS"/>
              </a:rPr>
              <a:t>.</a:t>
            </a:r>
            <a:endParaRPr sz="18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84725" y="503825"/>
            <a:ext cx="8102700" cy="643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Puntero a la estructura </a:t>
            </a:r>
            <a:r>
              <a:rPr lang="en-US" sz="2400"/>
              <a:t>F</a:t>
            </a:r>
            <a:r>
              <a:rPr b="0" i="0" lang="en-US" sz="2400" u="none" cap="none" strike="noStrike">
                <a:solidFill>
                  <a:schemeClr val="lt1"/>
                </a:solidFill>
                <a:latin typeface="Trebuchet MS"/>
                <a:ea typeface="Trebuchet MS"/>
                <a:cs typeface="Trebuchet MS"/>
                <a:sym typeface="Trebuchet MS"/>
              </a:rPr>
              <a:t>ILE</a:t>
            </a:r>
            <a:endParaRPr b="0" i="0" sz="2400" u="none" cap="none" strike="noStrike">
              <a:solidFill>
                <a:schemeClr val="lt1"/>
              </a:solidFill>
              <a:latin typeface="Trebuchet MS"/>
              <a:ea typeface="Trebuchet MS"/>
              <a:cs typeface="Trebuchet MS"/>
              <a:sym typeface="Trebuchet MS"/>
            </a:endParaRPr>
          </a:p>
        </p:txBody>
      </p:sp>
      <p:sp>
        <p:nvSpPr>
          <p:cNvPr id="182" name="Shape 182"/>
          <p:cNvSpPr txBox="1"/>
          <p:nvPr/>
        </p:nvSpPr>
        <p:spPr>
          <a:xfrm>
            <a:off x="396236" y="1520817"/>
            <a:ext cx="8351400" cy="2101800"/>
          </a:xfrm>
          <a:prstGeom prst="rect">
            <a:avLst/>
          </a:prstGeom>
          <a:noFill/>
          <a:ln>
            <a:noFill/>
          </a:ln>
        </p:spPr>
        <p:txBody>
          <a:bodyPr anchorCtr="0" anchor="t" bIns="0" lIns="0" spcFirstLastPara="1" rIns="0" wrap="square" tIns="12700">
            <a:noAutofit/>
          </a:bodyPr>
          <a:lstStyle/>
          <a:p>
            <a:pPr indent="0" lvl="0" marL="12700" marR="5080" rtl="0">
              <a:lnSpc>
                <a:spcPct val="114599"/>
              </a:lnSpc>
              <a:spcBef>
                <a:spcPts val="0"/>
              </a:spcBef>
              <a:spcAft>
                <a:spcPts val="0"/>
              </a:spcAft>
              <a:buNone/>
            </a:pPr>
            <a:r>
              <a:rPr lang="en-US" sz="2100">
                <a:solidFill>
                  <a:srgbClr val="FFFFFF"/>
                </a:solidFill>
                <a:latin typeface="Trebuchet MS"/>
                <a:ea typeface="Trebuchet MS"/>
                <a:cs typeface="Trebuchet MS"/>
                <a:sym typeface="Trebuchet MS"/>
              </a:rPr>
              <a:t>Para	el	manejo	de	archivos	es	indispensable	definir	un  puntero a la estructura FILE.</a:t>
            </a:r>
            <a:endParaRPr sz="2100">
              <a:latin typeface="Trebuchet MS"/>
              <a:ea typeface="Trebuchet MS"/>
              <a:cs typeface="Trebuchet MS"/>
              <a:sym typeface="Trebuchet MS"/>
            </a:endParaRPr>
          </a:p>
          <a:p>
            <a:pPr indent="0" lvl="0" marL="22860" marR="0" rtl="0" algn="l">
              <a:lnSpc>
                <a:spcPct val="100000"/>
              </a:lnSpc>
              <a:spcBef>
                <a:spcPts val="1995"/>
              </a:spcBef>
              <a:spcAft>
                <a:spcPts val="0"/>
              </a:spcAft>
              <a:buNone/>
            </a:pPr>
            <a:r>
              <a:rPr lang="en-US" sz="2100">
                <a:solidFill>
                  <a:srgbClr val="4985E8"/>
                </a:solidFill>
                <a:latin typeface="Trebuchet MS"/>
                <a:ea typeface="Trebuchet MS"/>
                <a:cs typeface="Trebuchet MS"/>
                <a:sym typeface="Trebuchet MS"/>
              </a:rPr>
              <a:t>FILE </a:t>
            </a:r>
            <a:r>
              <a:rPr lang="en-US" sz="2100">
                <a:solidFill>
                  <a:srgbClr val="FFFFFF"/>
                </a:solidFill>
                <a:latin typeface="Trebuchet MS"/>
                <a:ea typeface="Trebuchet MS"/>
                <a:cs typeface="Trebuchet MS"/>
                <a:sym typeface="Trebuchet MS"/>
              </a:rPr>
              <a:t>*</a:t>
            </a:r>
            <a:r>
              <a:rPr lang="en-US" sz="2100">
                <a:solidFill>
                  <a:srgbClr val="00FF00"/>
                </a:solidFill>
                <a:latin typeface="Trebuchet MS"/>
                <a:ea typeface="Trebuchet MS"/>
                <a:cs typeface="Trebuchet MS"/>
                <a:sym typeface="Trebuchet MS"/>
              </a:rPr>
              <a:t>pArchivo</a:t>
            </a:r>
            <a:r>
              <a:rPr lang="en-US" sz="2100">
                <a:solidFill>
                  <a:srgbClr val="FFFFFF"/>
                </a:solidFill>
                <a:latin typeface="Trebuchet MS"/>
                <a:ea typeface="Trebuchet MS"/>
                <a:cs typeface="Trebuchet MS"/>
                <a:sym typeface="Trebuchet MS"/>
              </a:rPr>
              <a:t>;</a:t>
            </a:r>
            <a:endParaRPr sz="2100">
              <a:latin typeface="Trebuchet MS"/>
              <a:ea typeface="Trebuchet MS"/>
              <a:cs typeface="Trebuchet MS"/>
              <a:sym typeface="Trebuchet MS"/>
            </a:endParaRPr>
          </a:p>
          <a:p>
            <a:pPr indent="0" lvl="0" marL="12700" marR="0" rtl="0" algn="l">
              <a:lnSpc>
                <a:spcPct val="100000"/>
              </a:lnSpc>
              <a:spcBef>
                <a:spcPts val="1995"/>
              </a:spcBef>
              <a:spcAft>
                <a:spcPts val="0"/>
              </a:spcAft>
              <a:buNone/>
            </a:pPr>
            <a:r>
              <a:rPr lang="en-US" sz="2100">
                <a:solidFill>
                  <a:srgbClr val="FFFFFF"/>
                </a:solidFill>
                <a:latin typeface="Trebuchet MS"/>
                <a:ea typeface="Trebuchet MS"/>
                <a:cs typeface="Trebuchet MS"/>
                <a:sym typeface="Trebuchet MS"/>
              </a:rPr>
              <a:t>Donde '</a:t>
            </a:r>
            <a:r>
              <a:rPr lang="en-US" sz="2100">
                <a:solidFill>
                  <a:srgbClr val="00FF00"/>
                </a:solidFill>
                <a:latin typeface="Trebuchet MS"/>
                <a:ea typeface="Trebuchet MS"/>
                <a:cs typeface="Trebuchet MS"/>
                <a:sym typeface="Trebuchet MS"/>
              </a:rPr>
              <a:t>pArchivo</a:t>
            </a:r>
            <a:r>
              <a:rPr lang="en-US" sz="2100">
                <a:solidFill>
                  <a:srgbClr val="FFFFFF"/>
                </a:solidFill>
                <a:latin typeface="Trebuchet MS"/>
                <a:ea typeface="Trebuchet MS"/>
                <a:cs typeface="Trebuchet MS"/>
                <a:sym typeface="Trebuchet MS"/>
              </a:rPr>
              <a:t>' es el puntero a la estructura FILE.</a:t>
            </a:r>
            <a:endParaRPr sz="21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84726" y="503825"/>
            <a:ext cx="5969700" cy="4521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Apertura de un archivo</a:t>
            </a:r>
            <a:endParaRPr b="0" i="0" sz="2800" u="none" cap="none" strike="noStrike">
              <a:solidFill>
                <a:schemeClr val="lt1"/>
              </a:solidFill>
              <a:latin typeface="Trebuchet MS"/>
              <a:ea typeface="Trebuchet MS"/>
              <a:cs typeface="Trebuchet MS"/>
              <a:sym typeface="Trebuchet MS"/>
            </a:endParaRPr>
          </a:p>
        </p:txBody>
      </p:sp>
      <p:sp>
        <p:nvSpPr>
          <p:cNvPr id="188" name="Shape 188"/>
          <p:cNvSpPr txBox="1"/>
          <p:nvPr/>
        </p:nvSpPr>
        <p:spPr>
          <a:xfrm>
            <a:off x="384724" y="1236167"/>
            <a:ext cx="8355300" cy="2306400"/>
          </a:xfrm>
          <a:prstGeom prst="rect">
            <a:avLst/>
          </a:prstGeom>
          <a:noFill/>
          <a:ln>
            <a:noFill/>
          </a:ln>
        </p:spPr>
        <p:txBody>
          <a:bodyPr anchorCtr="0" anchor="t" bIns="0" lIns="0" spcFirstLastPara="1" rIns="0" wrap="square" tIns="12700">
            <a:noAutofit/>
          </a:bodyPr>
          <a:lstStyle/>
          <a:p>
            <a:pPr indent="0" lvl="0" marL="12700" marR="5080" rtl="0" algn="just">
              <a:lnSpc>
                <a:spcPct val="114599"/>
              </a:lnSpc>
              <a:spcBef>
                <a:spcPts val="0"/>
              </a:spcBef>
              <a:spcAft>
                <a:spcPts val="0"/>
              </a:spcAft>
              <a:buNone/>
            </a:pPr>
            <a:r>
              <a:rPr lang="en-US" sz="2100">
                <a:solidFill>
                  <a:srgbClr val="FFFFFF"/>
                </a:solidFill>
                <a:latin typeface="Trebuchet MS"/>
                <a:ea typeface="Trebuchet MS"/>
                <a:cs typeface="Trebuchet MS"/>
                <a:sym typeface="Trebuchet MS"/>
              </a:rPr>
              <a:t>Cada vez que se necesite trabajar con un archivo , el primer  paso es abrirlo. Si no se realiza esto no se puede leer ni  escribir en el mismo. La función que permite la apertura del  archivo es 'fopen()'.</a:t>
            </a:r>
            <a:endParaRPr sz="2100">
              <a:latin typeface="Trebuchet MS"/>
              <a:ea typeface="Trebuchet MS"/>
              <a:cs typeface="Trebuchet MS"/>
              <a:sym typeface="Trebuchet MS"/>
            </a:endParaRPr>
          </a:p>
          <a:p>
            <a:pPr indent="0" lvl="0" marL="192405" marR="0" rtl="0" algn="l">
              <a:lnSpc>
                <a:spcPct val="100000"/>
              </a:lnSpc>
              <a:spcBef>
                <a:spcPts val="1995"/>
              </a:spcBef>
              <a:spcAft>
                <a:spcPts val="0"/>
              </a:spcAft>
              <a:buNone/>
            </a:pPr>
            <a:r>
              <a:rPr lang="en-US" sz="2100">
                <a:solidFill>
                  <a:srgbClr val="4985E8"/>
                </a:solidFill>
                <a:latin typeface="Trebuchet MS"/>
                <a:ea typeface="Trebuchet MS"/>
                <a:cs typeface="Trebuchet MS"/>
                <a:sym typeface="Trebuchet MS"/>
              </a:rPr>
              <a:t>FILE </a:t>
            </a:r>
            <a:r>
              <a:rPr lang="en-US" sz="2100">
                <a:solidFill>
                  <a:srgbClr val="FFFFFF"/>
                </a:solidFill>
                <a:latin typeface="Trebuchet MS"/>
                <a:ea typeface="Trebuchet MS"/>
                <a:cs typeface="Trebuchet MS"/>
                <a:sym typeface="Trebuchet MS"/>
              </a:rPr>
              <a:t>* fopen (</a:t>
            </a:r>
            <a:r>
              <a:rPr lang="en-US" sz="2100">
                <a:solidFill>
                  <a:srgbClr val="4985E8"/>
                </a:solidFill>
                <a:latin typeface="Trebuchet MS"/>
                <a:ea typeface="Trebuchet MS"/>
                <a:cs typeface="Trebuchet MS"/>
                <a:sym typeface="Trebuchet MS"/>
              </a:rPr>
              <a:t>const char </a:t>
            </a:r>
            <a:r>
              <a:rPr lang="en-US" sz="2100">
                <a:solidFill>
                  <a:srgbClr val="FFFFFF"/>
                </a:solidFill>
                <a:latin typeface="Trebuchet MS"/>
                <a:ea typeface="Trebuchet MS"/>
                <a:cs typeface="Trebuchet MS"/>
                <a:sym typeface="Trebuchet MS"/>
              </a:rPr>
              <a:t>*Path_al_archivo , </a:t>
            </a:r>
            <a:r>
              <a:rPr lang="en-US" sz="2100">
                <a:solidFill>
                  <a:srgbClr val="4985E8"/>
                </a:solidFill>
                <a:latin typeface="Trebuchet MS"/>
                <a:ea typeface="Trebuchet MS"/>
                <a:cs typeface="Trebuchet MS"/>
                <a:sym typeface="Trebuchet MS"/>
              </a:rPr>
              <a:t>const char </a:t>
            </a:r>
            <a:r>
              <a:rPr lang="en-US" sz="2100">
                <a:solidFill>
                  <a:srgbClr val="FFFFFF"/>
                </a:solidFill>
                <a:latin typeface="Trebuchet MS"/>
                <a:ea typeface="Trebuchet MS"/>
                <a:cs typeface="Trebuchet MS"/>
                <a:sym typeface="Trebuchet MS"/>
              </a:rPr>
              <a:t>*Modo)</a:t>
            </a:r>
            <a:endParaRPr sz="21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84724" y="503825"/>
            <a:ext cx="3053715" cy="4521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Modos de Apertura</a:t>
            </a:r>
            <a:endParaRPr b="0" i="0" sz="2800" u="none" cap="none" strike="noStrike">
              <a:solidFill>
                <a:schemeClr val="lt1"/>
              </a:solidFill>
              <a:latin typeface="Trebuchet MS"/>
              <a:ea typeface="Trebuchet MS"/>
              <a:cs typeface="Trebuchet MS"/>
              <a:sym typeface="Trebuchet MS"/>
            </a:endParaRPr>
          </a:p>
        </p:txBody>
      </p:sp>
      <p:graphicFrame>
        <p:nvGraphicFramePr>
          <p:cNvPr id="194" name="Shape 194"/>
          <p:cNvGraphicFramePr/>
          <p:nvPr/>
        </p:nvGraphicFramePr>
        <p:xfrm>
          <a:off x="406661" y="1211235"/>
          <a:ext cx="3000000" cy="3000000"/>
        </p:xfrm>
        <a:graphic>
          <a:graphicData uri="http://schemas.openxmlformats.org/drawingml/2006/table">
            <a:tbl>
              <a:tblPr bandRow="1" firstRow="1">
                <a:noFill/>
                <a:tableStyleId>{F493EF3D-AF09-4295-A4F4-A639F7BF0A53}</a:tableStyleId>
              </a:tblPr>
              <a:tblGrid>
                <a:gridCol w="1100450"/>
                <a:gridCol w="7220575"/>
              </a:tblGrid>
              <a:tr h="391800">
                <a:tc>
                  <a:txBody>
                    <a:bodyPr>
                      <a:noAutofit/>
                    </a:bodyPr>
                    <a:lstStyle/>
                    <a:p>
                      <a:pPr indent="0" lvl="0" marL="9525"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Modo</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noAutofit/>
                    </a:bodyPr>
                    <a:lstStyle/>
                    <a:p>
                      <a:pPr indent="0" lvl="0" marL="8890"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Descripción</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r h="391800">
                <a:tc>
                  <a:txBody>
                    <a:bodyPr>
                      <a:noAutofit/>
                    </a:bodyPr>
                    <a:lstStyle/>
                    <a:p>
                      <a:pPr indent="0" lvl="0" marL="8890"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“r”</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noAutofit/>
                    </a:bodyPr>
                    <a:lstStyle/>
                    <a:p>
                      <a:pPr indent="0" lvl="0" marL="90170" marR="0" rtl="0" algn="l">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abrir un archivo para lectura, el fichero debe existir.</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r h="391800">
                <a:tc>
                  <a:txBody>
                    <a:bodyPr>
                      <a:noAutofit/>
                    </a:bodyPr>
                    <a:lstStyle/>
                    <a:p>
                      <a:pPr indent="0" lvl="0" marL="9525"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“w”</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noAutofit/>
                    </a:bodyPr>
                    <a:lstStyle/>
                    <a:p>
                      <a:pPr indent="0" lvl="0" marL="90170" marR="0" rtl="0" algn="l">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abrir un archivo para escritura, se crea si no existe o se sobreescribe si existe.</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r h="391800">
                <a:tc>
                  <a:txBody>
                    <a:bodyPr>
                      <a:noAutofit/>
                    </a:bodyPr>
                    <a:lstStyle/>
                    <a:p>
                      <a:pPr indent="0" lvl="0" marL="9525"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“a”</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noAutofit/>
                    </a:bodyPr>
                    <a:lstStyle/>
                    <a:p>
                      <a:pPr indent="0" lvl="0" marL="90170" marR="0" rtl="0" algn="l">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abrir un archivo para escritura al final del contenido, si no existe se crea.</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r h="391800">
                <a:tc>
                  <a:txBody>
                    <a:bodyPr>
                      <a:noAutofit/>
                    </a:bodyPr>
                    <a:lstStyle/>
                    <a:p>
                      <a:pPr indent="0" lvl="0" marL="9525"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“r+”</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noAutofit/>
                    </a:bodyPr>
                    <a:lstStyle/>
                    <a:p>
                      <a:pPr indent="0" lvl="0" marL="90170" marR="0" rtl="0" algn="l">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abrir un archivo para lectura y escritura, el fichero debe existir.</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r h="391800">
                <a:tc>
                  <a:txBody>
                    <a:bodyPr>
                      <a:noAutofit/>
                    </a:bodyPr>
                    <a:lstStyle/>
                    <a:p>
                      <a:pPr indent="0" lvl="0" marL="9525"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“w+”</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noAutofit/>
                    </a:bodyPr>
                    <a:lstStyle/>
                    <a:p>
                      <a:pPr indent="0" lvl="0" marL="90170" marR="0" rtl="0" algn="l">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crear un archivo para lectura y escritura, se crea si no existe o se sobreescribe si existe.</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r h="391800">
                <a:tc>
                  <a:txBody>
                    <a:bodyPr>
                      <a:noAutofit/>
                    </a:bodyPr>
                    <a:lstStyle/>
                    <a:p>
                      <a:pPr indent="0" lvl="0" marL="9525"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“rb+”/ “r+b”</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noAutofit/>
                    </a:bodyPr>
                    <a:lstStyle/>
                    <a:p>
                      <a:pPr indent="0" lvl="0" marL="90170" marR="0" rtl="0" algn="l">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Abre un archivo en modo binario para actualización (lectura y escritura).</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r h="391800">
                <a:tc>
                  <a:txBody>
                    <a:bodyPr>
                      <a:noAutofit/>
                    </a:bodyPr>
                    <a:lstStyle/>
                    <a:p>
                      <a:pPr indent="0" lvl="0" marL="9525"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“rb”</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noAutofit/>
                    </a:bodyPr>
                    <a:lstStyle/>
                    <a:p>
                      <a:pPr indent="0" lvl="0" marL="90170" marR="0" rtl="0" algn="l">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Abre un archivo en modo binario para lectura.</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r h="391800">
                <a:tc>
                  <a:txBody>
                    <a:bodyPr>
                      <a:noAutofit/>
                    </a:bodyPr>
                    <a:lstStyle/>
                    <a:p>
                      <a:pPr indent="0" lvl="0" marL="9525" marR="0" rtl="0" algn="ctr">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“wb”</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noAutofit/>
                    </a:bodyPr>
                    <a:lstStyle/>
                    <a:p>
                      <a:pPr indent="0" lvl="0" marL="90170" marR="0" rtl="0" algn="l">
                        <a:lnSpc>
                          <a:spcPct val="100000"/>
                        </a:lnSpc>
                        <a:spcBef>
                          <a:spcPts val="0"/>
                        </a:spcBef>
                        <a:spcAft>
                          <a:spcPts val="0"/>
                        </a:spcAft>
                        <a:buNone/>
                      </a:pPr>
                      <a:r>
                        <a:rPr lang="en-US" sz="1400" u="none" cap="none" strike="noStrike">
                          <a:solidFill>
                            <a:srgbClr val="FFFFFF"/>
                          </a:solidFill>
                          <a:latin typeface="Arial"/>
                          <a:ea typeface="Arial"/>
                          <a:cs typeface="Arial"/>
                          <a:sym typeface="Arial"/>
                        </a:rPr>
                        <a:t>Abre un archivo en modo binario para escritura.</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297500" y="620400"/>
            <a:ext cx="7038900" cy="605100"/>
          </a:xfrm>
          <a:prstGeom prst="rect">
            <a:avLst/>
          </a:prstGeom>
        </p:spPr>
        <p:txBody>
          <a:bodyPr anchorCtr="0" anchor="t" bIns="91425" lIns="91425" spcFirstLastPara="1" rIns="91425" wrap="square" tIns="91425">
            <a:noAutofit/>
          </a:bodyPr>
          <a:lstStyle/>
          <a:p>
            <a:pPr indent="0" lvl="0" marL="12700" rtl="0">
              <a:spcBef>
                <a:spcPts val="0"/>
              </a:spcBef>
              <a:spcAft>
                <a:spcPts val="0"/>
              </a:spcAft>
              <a:buNone/>
            </a:pPr>
            <a:r>
              <a:rPr lang="en-US" sz="2100">
                <a:latin typeface="Trebuchet MS"/>
                <a:ea typeface="Trebuchet MS"/>
                <a:cs typeface="Trebuchet MS"/>
                <a:sym typeface="Trebuchet MS"/>
              </a:rPr>
              <a:t>Cierre de un archivo</a:t>
            </a:r>
            <a:endParaRPr>
              <a:latin typeface="Lato"/>
              <a:ea typeface="Lato"/>
              <a:cs typeface="Lato"/>
              <a:sym typeface="Lato"/>
            </a:endParaRPr>
          </a:p>
        </p:txBody>
      </p:sp>
      <p:sp>
        <p:nvSpPr>
          <p:cNvPr id="200" name="Shape 200"/>
          <p:cNvSpPr txBox="1"/>
          <p:nvPr>
            <p:ph idx="1" type="body"/>
          </p:nvPr>
        </p:nvSpPr>
        <p:spPr>
          <a:xfrm>
            <a:off x="771600" y="1138925"/>
            <a:ext cx="7564800" cy="3716100"/>
          </a:xfrm>
          <a:prstGeom prst="rect">
            <a:avLst/>
          </a:prstGeom>
        </p:spPr>
        <p:txBody>
          <a:bodyPr anchorCtr="0" anchor="t" bIns="91425" lIns="91425" spcFirstLastPara="1" rIns="91425" wrap="square" tIns="91425">
            <a:noAutofit/>
          </a:bodyPr>
          <a:lstStyle/>
          <a:p>
            <a:pPr indent="0" lvl="0" marL="12700" marR="5080" rtl="0" algn="just">
              <a:lnSpc>
                <a:spcPct val="114599"/>
              </a:lnSpc>
              <a:spcBef>
                <a:spcPts val="1885"/>
              </a:spcBef>
              <a:spcAft>
                <a:spcPts val="0"/>
              </a:spcAft>
              <a:buNone/>
            </a:pPr>
            <a:r>
              <a:rPr lang="en-US" sz="2100">
                <a:latin typeface="Trebuchet MS"/>
                <a:ea typeface="Trebuchet MS"/>
                <a:cs typeface="Trebuchet MS"/>
                <a:sym typeface="Trebuchet MS"/>
              </a:rPr>
              <a:t>Todo archivo que se abre debe ser cerrado antes de terminar  el programa. Terminar el programa sin cerrar el o los archivos  puede causar pérdida de datos. La función 'fclose()' es la que  se encarga de cerrar un archivo.</a:t>
            </a:r>
            <a:endParaRPr sz="2100">
              <a:solidFill>
                <a:srgbClr val="000000"/>
              </a:solidFill>
              <a:latin typeface="Trebuchet MS"/>
              <a:ea typeface="Trebuchet MS"/>
              <a:cs typeface="Trebuchet MS"/>
              <a:sym typeface="Trebuchet MS"/>
            </a:endParaRPr>
          </a:p>
          <a:p>
            <a:pPr indent="444500" lvl="0" marL="1384300" marR="5080" rtl="0" algn="just">
              <a:lnSpc>
                <a:spcPct val="114599"/>
              </a:lnSpc>
              <a:spcBef>
                <a:spcPts val="1885"/>
              </a:spcBef>
              <a:spcAft>
                <a:spcPts val="0"/>
              </a:spcAft>
              <a:buClr>
                <a:srgbClr val="000000"/>
              </a:buClr>
              <a:buFont typeface="Arial"/>
              <a:buNone/>
            </a:pPr>
            <a:r>
              <a:rPr lang="en-US" sz="2100">
                <a:solidFill>
                  <a:srgbClr val="4985E8"/>
                </a:solidFill>
                <a:latin typeface="Trebuchet MS"/>
                <a:ea typeface="Trebuchet MS"/>
                <a:cs typeface="Trebuchet MS"/>
                <a:sym typeface="Trebuchet MS"/>
              </a:rPr>
              <a:t>int </a:t>
            </a:r>
            <a:r>
              <a:rPr lang="en-US" sz="2100">
                <a:latin typeface="Trebuchet MS"/>
                <a:ea typeface="Trebuchet MS"/>
                <a:cs typeface="Trebuchet MS"/>
                <a:sym typeface="Trebuchet MS"/>
              </a:rPr>
              <a:t>fclose ( </a:t>
            </a:r>
            <a:r>
              <a:rPr lang="en-US" sz="2100">
                <a:solidFill>
                  <a:srgbClr val="4985E8"/>
                </a:solidFill>
                <a:latin typeface="Trebuchet MS"/>
                <a:ea typeface="Trebuchet MS"/>
                <a:cs typeface="Trebuchet MS"/>
                <a:sym typeface="Trebuchet MS"/>
              </a:rPr>
              <a:t>FILE </a:t>
            </a:r>
            <a:r>
              <a:rPr lang="en-US" sz="2100">
                <a:latin typeface="Trebuchet MS"/>
                <a:ea typeface="Trebuchet MS"/>
                <a:cs typeface="Trebuchet MS"/>
                <a:sym typeface="Trebuchet MS"/>
              </a:rPr>
              <a:t>*pArchivo );</a:t>
            </a:r>
            <a:endParaRPr sz="2100">
              <a:solidFill>
                <a:srgbClr val="000000"/>
              </a:solidFill>
              <a:latin typeface="Trebuchet MS"/>
              <a:ea typeface="Trebuchet MS"/>
              <a:cs typeface="Trebuchet MS"/>
              <a:sym typeface="Trebuchet MS"/>
            </a:endParaRPr>
          </a:p>
          <a:p>
            <a:pPr indent="0" lvl="0" marL="12700" marR="11430" rtl="0" algn="just">
              <a:lnSpc>
                <a:spcPct val="114599"/>
              </a:lnSpc>
              <a:spcBef>
                <a:spcPts val="1575"/>
              </a:spcBef>
              <a:spcAft>
                <a:spcPts val="0"/>
              </a:spcAft>
              <a:buClr>
                <a:srgbClr val="000000"/>
              </a:buClr>
              <a:buFont typeface="Arial"/>
              <a:buNone/>
            </a:pPr>
            <a:r>
              <a:rPr lang="en-US" sz="2100">
                <a:latin typeface="Trebuchet MS"/>
                <a:ea typeface="Trebuchet MS"/>
                <a:cs typeface="Trebuchet MS"/>
                <a:sym typeface="Trebuchet MS"/>
              </a:rPr>
              <a:t>Si el archivo es cerrado exitosamente se retorna un 0 , en  caso contrario se devuelve –1;</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