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3" r:id="rId3"/>
    <p:sldId id="257" r:id="rId4"/>
    <p:sldId id="270" r:id="rId5"/>
    <p:sldId id="271" r:id="rId6"/>
    <p:sldId id="273" r:id="rId7"/>
    <p:sldId id="274" r:id="rId8"/>
    <p:sldId id="275" r:id="rId9"/>
    <p:sldId id="278" r:id="rId10"/>
    <p:sldId id="276" r:id="rId11"/>
    <p:sldId id="277" r:id="rId12"/>
    <p:sldId id="279" r:id="rId13"/>
    <p:sldId id="280" r:id="rId14"/>
    <p:sldId id="281" r:id="rId15"/>
    <p:sldId id="289" r:id="rId16"/>
    <p:sldId id="282" r:id="rId17"/>
    <p:sldId id="287" r:id="rId18"/>
    <p:sldId id="286" r:id="rId19"/>
    <p:sldId id="290" r:id="rId20"/>
    <p:sldId id="288" r:id="rId21"/>
    <p:sldId id="284" r:id="rId22"/>
    <p:sldId id="283" r:id="rId23"/>
    <p:sldId id="285" r:id="rId24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55BDDB2-7F4B-4094-AB7F-9DD3C7BCB65F}">
          <p14:sldIdLst>
            <p14:sldId id="256"/>
          </p14:sldIdLst>
        </p14:section>
        <p14:section name="Sección sin título" id="{D620A381-4125-4C02-A38C-5782C6ADA0D1}">
          <p14:sldIdLst>
            <p14:sldId id="263"/>
            <p14:sldId id="257"/>
            <p14:sldId id="270"/>
            <p14:sldId id="271"/>
            <p14:sldId id="273"/>
            <p14:sldId id="274"/>
            <p14:sldId id="275"/>
            <p14:sldId id="278"/>
            <p14:sldId id="276"/>
            <p14:sldId id="277"/>
            <p14:sldId id="279"/>
            <p14:sldId id="280"/>
            <p14:sldId id="281"/>
            <p14:sldId id="289"/>
            <p14:sldId id="282"/>
            <p14:sldId id="287"/>
            <p14:sldId id="286"/>
            <p14:sldId id="290"/>
            <p14:sldId id="288"/>
            <p14:sldId id="284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99" autoAdjust="0"/>
  </p:normalViewPr>
  <p:slideViewPr>
    <p:cSldViewPr>
      <p:cViewPr>
        <p:scale>
          <a:sx n="76" d="100"/>
          <a:sy n="76" d="100"/>
        </p:scale>
        <p:origin x="282" y="-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31/03/2025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77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1757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4763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0283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268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7727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4012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2119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902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26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23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876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532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7986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diapositiva la pongo después de la de “Asignación” porque son operadores que incrementan o decrementan variables numéricas en una unidad al tiempo que le asigna a la variable el valor resultante.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44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05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744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96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17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2856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49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2" name="Marcador de posición de pie de página 4">
            <a:extLst>
              <a:ext uri="{FF2B5EF4-FFF2-40B4-BE49-F238E27FC236}">
                <a16:creationId xmlns:a16="http://schemas.microsoft.com/office/drawing/2014/main" id="{4663B8EA-3EBB-472B-8EAE-D94EDC12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2" name="Marcador de posición de pie de página 4">
            <a:extLst>
              <a:ext uri="{FF2B5EF4-FFF2-40B4-BE49-F238E27FC236}">
                <a16:creationId xmlns:a16="http://schemas.microsoft.com/office/drawing/2014/main" id="{8E8876D6-A1A8-42EB-8509-4C45479C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133" name="Marcador de posición de pie de página 4">
            <a:extLst>
              <a:ext uri="{FF2B5EF4-FFF2-40B4-BE49-F238E27FC236}">
                <a16:creationId xmlns:a16="http://schemas.microsoft.com/office/drawing/2014/main" id="{0440A81C-978E-413E-A0F4-7BB75982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4" name="Marcador de posición de pie de página 4">
            <a:extLst>
              <a:ext uri="{FF2B5EF4-FFF2-40B4-BE49-F238E27FC236}">
                <a16:creationId xmlns:a16="http://schemas.microsoft.com/office/drawing/2014/main" id="{7BDB4491-EBF7-4C85-B27F-7BA5EEBB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87" name="Marcador de posición de pie de página 4">
            <a:extLst>
              <a:ext uri="{FF2B5EF4-FFF2-40B4-BE49-F238E27FC236}">
                <a16:creationId xmlns:a16="http://schemas.microsoft.com/office/drawing/2014/main" id="{918694BF-A9A3-4EE3-91BD-B8B68E3E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82" name="Marcador de posición de pie de página 4">
            <a:extLst>
              <a:ext uri="{FF2B5EF4-FFF2-40B4-BE49-F238E27FC236}">
                <a16:creationId xmlns:a16="http://schemas.microsoft.com/office/drawing/2014/main" id="{D1783F73-3F07-4DB6-BDD1-0249EE2D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posición de pie de página 4">
            <a:extLst>
              <a:ext uri="{FF2B5EF4-FFF2-40B4-BE49-F238E27FC236}">
                <a16:creationId xmlns:a16="http://schemas.microsoft.com/office/drawing/2014/main" id="{5F4861F5-D114-41EC-828E-8D4D0E5E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312" name="Marcador de posición de pie de página 4">
            <a:extLst>
              <a:ext uri="{FF2B5EF4-FFF2-40B4-BE49-F238E27FC236}">
                <a16:creationId xmlns:a16="http://schemas.microsoft.com/office/drawing/2014/main" id="{C86E0316-B4CF-47D6-9904-5090BB55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311" name="Marcador de posición de pie de página 4">
            <a:extLst>
              <a:ext uri="{FF2B5EF4-FFF2-40B4-BE49-F238E27FC236}">
                <a16:creationId xmlns:a16="http://schemas.microsoft.com/office/drawing/2014/main" id="{5344A8AD-506F-4F84-B2BB-CF3085FB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8" name="Marcador de posición de pie de página 4">
            <a:extLst>
              <a:ext uri="{FF2B5EF4-FFF2-40B4-BE49-F238E27FC236}">
                <a16:creationId xmlns:a16="http://schemas.microsoft.com/office/drawing/2014/main" id="{64672E59-821F-4411-BB99-0E4A1FB6B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‹Nº›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Seminario de Lenguajes opción Go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Raúl Champredonde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Variables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noFill/>
        </p:spPr>
        <p:txBody>
          <a:bodyPr rtlCol="0">
            <a:normAutofit fontScale="70000" lnSpcReduction="20000"/>
          </a:bodyPr>
          <a:lstStyle/>
          <a:p>
            <a:r>
              <a:rPr lang="es-AR" dirty="0"/>
              <a:t>Las variables se declaran con la palabra clave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/>
              <a:t>:</a:t>
            </a:r>
            <a:br>
              <a:rPr lang="es-AR" dirty="0"/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/>
              <a:t>La declaración de variables puede incluir su inicialización:</a:t>
            </a:r>
            <a:br>
              <a:rPr lang="es-AR" dirty="0"/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i, j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1, 2</a:t>
            </a:r>
          </a:p>
          <a:p>
            <a:r>
              <a:rPr lang="es-AR" dirty="0"/>
              <a:t>Si hay una inicialización, el tipo puede ser “inferido” de los valores:</a:t>
            </a:r>
            <a:br>
              <a:rPr lang="es-AR" dirty="0"/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c, d, e = true, false, "Texto"</a:t>
            </a:r>
          </a:p>
          <a:p>
            <a:r>
              <a:rPr lang="es-AR" dirty="0"/>
              <a:t>El tipo puede ser “inferido” usando “:= ” (short </a:t>
            </a:r>
            <a:r>
              <a:rPr lang="es-AR" dirty="0" err="1"/>
              <a:t>assignment</a:t>
            </a:r>
            <a:r>
              <a:rPr lang="es-AR" dirty="0"/>
              <a:t>):</a:t>
            </a:r>
            <a:br>
              <a:rPr lang="es-AR" dirty="0"/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k := 3</a:t>
            </a:r>
          </a:p>
          <a:p>
            <a:r>
              <a:rPr lang="es-AR" dirty="0"/>
              <a:t>Los nombres de las variables:</a:t>
            </a:r>
          </a:p>
          <a:p>
            <a:pPr lvl="1"/>
            <a:r>
              <a:rPr lang="es-AR" dirty="0"/>
              <a:t>Son case-</a:t>
            </a:r>
            <a:r>
              <a:rPr lang="es-AR" dirty="0" err="1"/>
              <a:t>sensitive</a:t>
            </a:r>
            <a:endParaRPr lang="es-AR" dirty="0"/>
          </a:p>
          <a:p>
            <a:pPr lvl="1"/>
            <a:r>
              <a:rPr lang="es-AR" dirty="0"/>
              <a:t>Pueden contener cualquier cantidad de “a” - “z”, “A” - “Z”, “0” - “9”, “_”, pero no comenzar con “_”.</a:t>
            </a:r>
          </a:p>
          <a:p>
            <a:pPr lvl="1"/>
            <a:r>
              <a:rPr lang="es-AR" dirty="0"/>
              <a:t>No puede ser igual que una palabra reservada.</a:t>
            </a:r>
          </a:p>
        </p:txBody>
      </p:sp>
      <p:sp>
        <p:nvSpPr>
          <p:cNvPr id="6" name="Marcador de posición de pie de página 4">
            <a:extLst>
              <a:ext uri="{FF2B5EF4-FFF2-40B4-BE49-F238E27FC236}">
                <a16:creationId xmlns:a16="http://schemas.microsoft.com/office/drawing/2014/main" id="{044F556B-84F8-4874-BF91-2ECDDA4A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10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C5A4155-F95B-40B0-B412-6F63C14A0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28813"/>
              </p:ext>
            </p:extLst>
          </p:nvPr>
        </p:nvGraphicFramePr>
        <p:xfrm>
          <a:off x="1800502" y="2152268"/>
          <a:ext cx="8865909" cy="8362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14047">
                  <a:extLst>
                    <a:ext uri="{9D8B030D-6E8A-4147-A177-3AD203B41FA5}">
                      <a16:colId xmlns:a16="http://schemas.microsoft.com/office/drawing/2014/main" val="1937898481"/>
                    </a:ext>
                  </a:extLst>
                </a:gridCol>
                <a:gridCol w="4851862">
                  <a:extLst>
                    <a:ext uri="{9D8B030D-6E8A-4147-A177-3AD203B41FA5}">
                      <a16:colId xmlns:a16="http://schemas.microsoft.com/office/drawing/2014/main" val="65242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s-AR" sz="17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7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</a:t>
                      </a:r>
                      <a:r>
                        <a:rPr lang="es-AR" sz="17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7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70000"/>
                        </a:lnSpc>
                      </a:pPr>
                      <a:r>
                        <a:rPr lang="es-AR" sz="17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7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c, d, e </a:t>
                      </a:r>
                      <a:r>
                        <a:rPr lang="es-AR" sz="17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es-AR" sz="1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3127" marR="83127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s-AR" sz="17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7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</a:p>
                    <a:p>
                      <a:pPr>
                        <a:lnSpc>
                          <a:spcPct val="70000"/>
                        </a:lnSpc>
                      </a:pPr>
                      <a:r>
                        <a:rPr lang="es-AR" sz="17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i </a:t>
                      </a:r>
                      <a:r>
                        <a:rPr lang="es-AR" sz="17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AR" sz="17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70000"/>
                        </a:lnSpc>
                      </a:pPr>
                      <a:r>
                        <a:rPr lang="es-AR" sz="17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c, d, e </a:t>
                      </a:r>
                      <a:r>
                        <a:rPr lang="es-AR" sz="17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es-AR" sz="17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70000"/>
                        </a:lnSpc>
                      </a:pPr>
                      <a:r>
                        <a:rPr lang="es-AR" sz="17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s-AR" sz="17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127" marR="831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87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5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Variables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noFill/>
        </p:spPr>
        <p:txBody>
          <a:bodyPr rtlCol="0">
            <a:normAutofit/>
          </a:bodyPr>
          <a:lstStyle/>
          <a:p>
            <a:r>
              <a:rPr lang="es-AR" dirty="0"/>
              <a:t>Se puede declarar variables en un </a:t>
            </a:r>
            <a:r>
              <a:rPr lang="es-AR" dirty="0" err="1"/>
              <a:t>package</a:t>
            </a:r>
            <a:r>
              <a:rPr lang="es-AR" dirty="0"/>
              <a:t> o en una función:</a:t>
            </a:r>
            <a:br>
              <a:rPr lang="es-AR" dirty="0"/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b, c, d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(i, b, c, d)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dirty="0"/>
              <a:t>El “:= ” sólo se puede usar dentro de funciones ya que en el </a:t>
            </a:r>
            <a:r>
              <a:rPr lang="es-AR" dirty="0" err="1"/>
              <a:t>package</a:t>
            </a:r>
            <a:r>
              <a:rPr lang="es-AR" dirty="0"/>
              <a:t> toda sentencia debe comenzar con una palabra clave 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AR" dirty="0"/>
              <a:t>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dirty="0"/>
              <a:t>, etc.).</a:t>
            </a:r>
          </a:p>
        </p:txBody>
      </p:sp>
      <p:sp>
        <p:nvSpPr>
          <p:cNvPr id="8" name="Marcador de posición de pie de página 4">
            <a:extLst>
              <a:ext uri="{FF2B5EF4-FFF2-40B4-BE49-F238E27FC236}">
                <a16:creationId xmlns:a16="http://schemas.microsoft.com/office/drawing/2014/main" id="{4210804A-72E6-49E9-A18B-C5BAC863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11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865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/>
              <a:t>Constantes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noFill/>
        </p:spPr>
        <p:txBody>
          <a:bodyPr rtlCol="0">
            <a:normAutofit/>
          </a:bodyPr>
          <a:lstStyle/>
          <a:p>
            <a:r>
              <a:rPr lang="es-AR" dirty="0"/>
              <a:t>Se declaran como las variables pero con la palabra clave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AR" dirty="0" err="1"/>
              <a:t>.</a:t>
            </a:r>
            <a:endParaRPr lang="es-AR" dirty="0"/>
          </a:p>
          <a:p>
            <a:r>
              <a:rPr lang="es-AR" dirty="0"/>
              <a:t>Pueden tener valores </a:t>
            </a:r>
            <a:r>
              <a:rPr lang="es-AR" dirty="0" err="1"/>
              <a:t>character</a:t>
            </a:r>
            <a:r>
              <a:rPr lang="es-AR" dirty="0"/>
              <a:t>, </a:t>
            </a:r>
            <a:r>
              <a:rPr lang="es-AR" dirty="0" err="1"/>
              <a:t>string</a:t>
            </a:r>
            <a:r>
              <a:rPr lang="es-AR" dirty="0"/>
              <a:t>, </a:t>
            </a:r>
            <a:r>
              <a:rPr lang="es-AR" dirty="0" err="1"/>
              <a:t>boolean</a:t>
            </a:r>
            <a:r>
              <a:rPr lang="es-AR" dirty="0"/>
              <a:t>, </a:t>
            </a:r>
            <a:r>
              <a:rPr lang="es-AR" dirty="0" err="1"/>
              <a:t>or</a:t>
            </a:r>
            <a:r>
              <a:rPr lang="es-AR" dirty="0"/>
              <a:t> numéricos.</a:t>
            </a:r>
          </a:p>
          <a:p>
            <a:r>
              <a:rPr lang="es-AR" dirty="0"/>
              <a:t>Se puede declarar constantes sin tipo:</a:t>
            </a:r>
            <a:br>
              <a:rPr lang="es-AR" dirty="0"/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Pi = 3.14		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A = 1 			   A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				   B = 3.14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					)</a:t>
            </a:r>
          </a:p>
          <a:p>
            <a:r>
              <a:rPr lang="es-AR" dirty="0"/>
              <a:t>No se puede declarar constantes con “:= ”.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9721112A-A4F0-49A0-96C7-87DBD0B96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12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343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Tipos básicos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noFill/>
        </p:spPr>
        <p:txBody>
          <a:bodyPr rtlCol="0">
            <a:normAutofit fontScale="92500"/>
          </a:bodyPr>
          <a:lstStyle/>
          <a:p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AR" dirty="0"/>
              <a:t>: Valores: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s-AR" dirty="0"/>
              <a:t> /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s-AR" dirty="0"/>
              <a:t>. Valor por defecto: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s-AR" dirty="0"/>
          </a:p>
          <a:p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AR" dirty="0"/>
              <a:t>: Valor por defecto: </a:t>
            </a:r>
            <a:r>
              <a:rPr lang="es-AR" dirty="0">
                <a:latin typeface="Consolas" panose="020B0609020204030204" pitchFamily="49" charset="0"/>
              </a:rPr>
              <a:t>""</a:t>
            </a:r>
            <a:endParaRPr lang="es-AR" dirty="0"/>
          </a:p>
          <a:p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s-AR" dirty="0"/>
              <a:t>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uint8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uint16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uint64</a:t>
            </a:r>
            <a:r>
              <a:rPr lang="es-AR" dirty="0"/>
              <a:t>,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uintptr</a:t>
            </a:r>
            <a:r>
              <a:rPr lang="es-AR" dirty="0"/>
              <a:t>: Valor por defecto: </a:t>
            </a:r>
            <a:r>
              <a:rPr lang="es-AR" dirty="0">
                <a:latin typeface="Consolas" panose="020B0609020204030204" pitchFamily="49" charset="0"/>
              </a:rPr>
              <a:t>0</a:t>
            </a:r>
            <a:r>
              <a:rPr lang="es-AR" dirty="0"/>
              <a:t>. Usar siempre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AR" dirty="0"/>
              <a:t> excepto que haya alguna razón específica para usar otro tipo entero. Valor por defecto: </a:t>
            </a:r>
            <a:r>
              <a:rPr lang="es-AR" dirty="0">
                <a:latin typeface="Consolas" panose="020B0609020204030204" pitchFamily="49" charset="0"/>
              </a:rPr>
              <a:t>0</a:t>
            </a:r>
            <a:endParaRPr lang="es-AR" dirty="0"/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s-AR" dirty="0"/>
              <a:t> (alias de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uint8</a:t>
            </a:r>
            <a:r>
              <a:rPr lang="es-AR" dirty="0"/>
              <a:t>)</a:t>
            </a:r>
          </a:p>
          <a:p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rune</a:t>
            </a:r>
            <a:r>
              <a:rPr lang="es-AR" dirty="0"/>
              <a:t> (alias de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s-AR" dirty="0"/>
              <a:t>)</a:t>
            </a: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float64</a:t>
            </a:r>
            <a:r>
              <a:rPr lang="es-AR" dirty="0"/>
              <a:t>: Valor por defecto: </a:t>
            </a:r>
            <a:r>
              <a:rPr lang="es-AR" dirty="0">
                <a:latin typeface="Consolas" panose="020B0609020204030204" pitchFamily="49" charset="0"/>
              </a:rPr>
              <a:t>0</a:t>
            </a:r>
          </a:p>
          <a:p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complex64</a:t>
            </a:r>
            <a:r>
              <a:rPr lang="es-AR" dirty="0"/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complex128</a:t>
            </a:r>
            <a:r>
              <a:rPr lang="es-AR" dirty="0"/>
              <a:t>: Valor por defecto: </a:t>
            </a:r>
            <a:r>
              <a:rPr lang="es-AR" dirty="0">
                <a:latin typeface="Consolas" panose="020B0609020204030204" pitchFamily="49" charset="0"/>
              </a:rPr>
              <a:t>(0+0i)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B2C81FA1-04DD-46C8-A9A2-B4BCA165E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13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875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Conversión de Tipos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rtlCol="0">
            <a:normAutofit/>
          </a:bodyPr>
          <a:lstStyle/>
          <a:p>
            <a:r>
              <a:rPr lang="es-AR" dirty="0"/>
              <a:t>Si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AR" dirty="0"/>
              <a:t> es un tipo y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AR" dirty="0"/>
              <a:t> es un valor, </a:t>
            </a:r>
            <a:br>
              <a:rPr lang="es-AR" dirty="0"/>
            </a:br>
            <a:r>
              <a:rPr lang="es-AR" dirty="0"/>
              <a:t>la expresión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T(v)</a:t>
            </a:r>
            <a:r>
              <a:rPr lang="es-AR" dirty="0"/>
              <a:t> convierte el </a:t>
            </a:r>
            <a:r>
              <a:rPr lang="es-AR" b="1" dirty="0"/>
              <a:t>valor</a:t>
            </a:r>
            <a:r>
              <a:rPr lang="es-AR" dirty="0"/>
              <a:t> de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s-AR" dirty="0"/>
              <a:t> al tipo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AR" dirty="0"/>
              <a:t> .</a:t>
            </a:r>
          </a:p>
          <a:p>
            <a:r>
              <a:rPr lang="es-AR" dirty="0"/>
              <a:t>Se puede aplicar sobre tipos numéricos o si los tipos origen y el destino tienen el mismo tipo subyacente.</a:t>
            </a:r>
          </a:p>
        </p:txBody>
      </p:sp>
      <p:sp>
        <p:nvSpPr>
          <p:cNvPr id="6" name="Marcador de posición de pie de página 4">
            <a:extLst>
              <a:ext uri="{FF2B5EF4-FFF2-40B4-BE49-F238E27FC236}">
                <a16:creationId xmlns:a16="http://schemas.microsoft.com/office/drawing/2014/main" id="{A7701414-2BAB-472A-AFA9-3F897178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14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AF2D3CB-C519-45F6-8AF1-9A4DA9896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0592"/>
              </p:ext>
            </p:extLst>
          </p:nvPr>
        </p:nvGraphicFramePr>
        <p:xfrm>
          <a:off x="1522412" y="3933056"/>
          <a:ext cx="9252520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80535">
                  <a:extLst>
                    <a:ext uri="{9D8B030D-6E8A-4147-A177-3AD203B41FA5}">
                      <a16:colId xmlns:a16="http://schemas.microsoft.com/office/drawing/2014/main" val="1937898481"/>
                    </a:ext>
                  </a:extLst>
                </a:gridCol>
                <a:gridCol w="3205954">
                  <a:extLst>
                    <a:ext uri="{9D8B030D-6E8A-4147-A177-3AD203B41FA5}">
                      <a16:colId xmlns:a16="http://schemas.microsoft.com/office/drawing/2014/main" val="652422730"/>
                    </a:ext>
                  </a:extLst>
                </a:gridCol>
                <a:gridCol w="1566031">
                  <a:extLst>
                    <a:ext uri="{9D8B030D-6E8A-4147-A177-3AD203B41FA5}">
                      <a16:colId xmlns:a16="http://schemas.microsoft.com/office/drawing/2014/main" val="1201160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</a:t>
                      </a:r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42</a:t>
                      </a:r>
                    </a:p>
                    <a:p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float64 = float64(i) + 0.000001</a:t>
                      </a:r>
                    </a:p>
                    <a:p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 </a:t>
                      </a:r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</a:t>
                      </a:r>
                    </a:p>
                    <a:p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 float64 = float64(</a:t>
                      </a:r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(f))</a:t>
                      </a:r>
                    </a:p>
                    <a:p>
                      <a:endParaRPr lang="es-AR" sz="15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f, u, g)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:= 42</a:t>
                      </a:r>
                    </a:p>
                    <a:p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:= float64(i) + 0.000001</a:t>
                      </a:r>
                    </a:p>
                    <a:p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 := </a:t>
                      </a:r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</a:t>
                      </a:r>
                    </a:p>
                    <a:p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:= float64(</a:t>
                      </a:r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(f))</a:t>
                      </a:r>
                    </a:p>
                    <a:p>
                      <a:endParaRPr lang="es-AR" sz="1500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500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(i, f, u, 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42</a:t>
                      </a:r>
                    </a:p>
                    <a:p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42.000001</a:t>
                      </a:r>
                    </a:p>
                    <a:p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42</a:t>
                      </a:r>
                    </a:p>
                    <a:p>
                      <a:r>
                        <a:rPr lang="es-AR" sz="15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87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12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 err="1"/>
              <a:t>Named</a:t>
            </a:r>
            <a:r>
              <a:rPr lang="es-AR" dirty="0"/>
              <a:t> </a:t>
            </a:r>
            <a:r>
              <a:rPr lang="es-AR" dirty="0" err="1"/>
              <a:t>types</a:t>
            </a:r>
            <a:endParaRPr lang="es-AR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rtlCol="0">
            <a:normAutofit/>
          </a:bodyPr>
          <a:lstStyle/>
          <a:p>
            <a:pPr marL="274320" lvl="1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type Celsius float64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type Fahrenheit float64</a:t>
            </a:r>
          </a:p>
          <a:p>
            <a:r>
              <a:rPr lang="es-AR" dirty="0"/>
              <a:t>Los tipos nombrados permiten que el compilador controle la mezcla no intencional.</a:t>
            </a:r>
          </a:p>
          <a:p>
            <a:r>
              <a:rPr lang="es-AR" dirty="0"/>
              <a:t>Tienen la misma estructura y operaciones que el tipo subyacente.</a:t>
            </a:r>
          </a:p>
          <a:p>
            <a:r>
              <a:rPr lang="es-AR" dirty="0"/>
              <a:t>Se pueden convertir si tienen el mismo tipo subyacente.</a:t>
            </a:r>
          </a:p>
        </p:txBody>
      </p:sp>
      <p:sp>
        <p:nvSpPr>
          <p:cNvPr id="6" name="Marcador de posición de pie de página 4">
            <a:extLst>
              <a:ext uri="{FF2B5EF4-FFF2-40B4-BE49-F238E27FC236}">
                <a16:creationId xmlns:a16="http://schemas.microsoft.com/office/drawing/2014/main" id="{A7701414-2BAB-472A-AFA9-3F897178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15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AF2D3CB-C519-45F6-8AF1-9A4DA9896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01712"/>
              </p:ext>
            </p:extLst>
          </p:nvPr>
        </p:nvGraphicFramePr>
        <p:xfrm>
          <a:off x="1557908" y="4838288"/>
          <a:ext cx="950505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52528">
                  <a:extLst>
                    <a:ext uri="{9D8B030D-6E8A-4147-A177-3AD203B41FA5}">
                      <a16:colId xmlns:a16="http://schemas.microsoft.com/office/drawing/2014/main" val="193789848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652422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CToF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Celsius) Fahrenheit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Fahrenheit(c * 9 / 5 + 32)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FToC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 Fahrenheit) Celsius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Celsius((f - 32) * 5 / 9)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875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77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Operadores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1A7521-D214-46D8-AA1D-FA552664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Operadores aritméticos</a:t>
            </a:r>
          </a:p>
          <a:p>
            <a:pPr lvl="1"/>
            <a:r>
              <a:rPr lang="es-AR" dirty="0"/>
              <a:t>Se aplican sobre tipos numéricos; </a:t>
            </a:r>
            <a:r>
              <a:rPr lang="es-AR" dirty="0" err="1"/>
              <a:t>operandos</a:t>
            </a:r>
            <a:r>
              <a:rPr lang="es-AR" dirty="0"/>
              <a:t> del mismo tipo</a:t>
            </a:r>
          </a:p>
          <a:p>
            <a:endParaRPr lang="es-AR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4AC752-AAE1-4F48-A3E3-FA41E67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16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F8361367-74FF-48AC-9905-DE4C348FD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907582"/>
              </p:ext>
            </p:extLst>
          </p:nvPr>
        </p:nvGraphicFramePr>
        <p:xfrm>
          <a:off x="1522414" y="2895560"/>
          <a:ext cx="9143997" cy="3413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3666851395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687171756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996363821"/>
                    </a:ext>
                  </a:extLst>
                </a:gridCol>
              </a:tblGrid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Operador</a:t>
                      </a:r>
                    </a:p>
                  </a:txBody>
                  <a:tcPr marL="1524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Descripción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Ejemplo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20485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</a:rPr>
                        <a:t>+</a:t>
                      </a:r>
                    </a:p>
                  </a:txBody>
                  <a:tcPr marL="1524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Suma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x + y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2095767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</a:rPr>
                        <a:t>-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Resta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</a:rPr>
                        <a:t>x -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3115678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</a:rPr>
                        <a:t>*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Multiplicación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x *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80129783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</a:rPr>
                        <a:t>/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División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</a:rPr>
                        <a:t>x /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00333634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%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Módulo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x %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44898929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-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Menos unario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-x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97391597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+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Más unario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+x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703557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2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Operadores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1A7521-D214-46D8-AA1D-FA552664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Operadores sobre </a:t>
            </a:r>
            <a:r>
              <a:rPr lang="es-AR" dirty="0" err="1"/>
              <a:t>strings</a:t>
            </a:r>
            <a:endParaRPr lang="es-AR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4AC752-AAE1-4F48-A3E3-FA41E67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17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F8361367-74FF-48AC-9905-DE4C348FD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413689"/>
              </p:ext>
            </p:extLst>
          </p:nvPr>
        </p:nvGraphicFramePr>
        <p:xfrm>
          <a:off x="1522414" y="2946256"/>
          <a:ext cx="9143997" cy="85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3666851395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687171756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996363821"/>
                    </a:ext>
                  </a:extLst>
                </a:gridCol>
              </a:tblGrid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Operador</a:t>
                      </a:r>
                    </a:p>
                  </a:txBody>
                  <a:tcPr marL="1524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Descripción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Ejemplo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20485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</a:p>
                  </a:txBody>
                  <a:tcPr marL="1524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Concatenación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s-AR" baseline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s1 + s2</a:t>
                      </a:r>
                      <a:endParaRPr lang="es-AR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2095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Operadores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1A7521-D214-46D8-AA1D-FA552664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Operadores de comparación</a:t>
            </a:r>
          </a:p>
          <a:p>
            <a:pPr lvl="1"/>
            <a:r>
              <a:rPr lang="es-AR" dirty="0"/>
              <a:t>Se aplican sobre operandos del mismo tipo</a:t>
            </a:r>
          </a:p>
          <a:p>
            <a:endParaRPr lang="es-AR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4AC752-AAE1-4F48-A3E3-FA41E67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18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F8361367-74FF-48AC-9905-DE4C348FD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721504"/>
              </p:ext>
            </p:extLst>
          </p:nvPr>
        </p:nvGraphicFramePr>
        <p:xfrm>
          <a:off x="1522414" y="2962240"/>
          <a:ext cx="9143997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3666851395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687171756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996363821"/>
                    </a:ext>
                  </a:extLst>
                </a:gridCol>
              </a:tblGrid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Operador</a:t>
                      </a:r>
                    </a:p>
                  </a:txBody>
                  <a:tcPr marL="1524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Descripción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Ejemplo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20485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 marL="1524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Igualdad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2095767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Desigualdad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!=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3115678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Mayor que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80129783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Menor que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00333634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Mayor o igual 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&gt;=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44898929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noProof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Menor o igual 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&lt;=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97391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5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Operadores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1A7521-D214-46D8-AA1D-FA552664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Operadores lógicos</a:t>
            </a:r>
          </a:p>
          <a:p>
            <a:pPr lvl="1"/>
            <a:r>
              <a:rPr lang="es-AR" dirty="0"/>
              <a:t>Se aplican sobre operandos </a:t>
            </a:r>
            <a:r>
              <a:rPr lang="es-AR" dirty="0" err="1"/>
              <a:t>boolean</a:t>
            </a:r>
            <a:endParaRPr lang="es-AR" dirty="0"/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r>
              <a:rPr lang="es-AR" dirty="0"/>
              <a:t>Long </a:t>
            </a:r>
            <a:r>
              <a:rPr lang="es-AR" dirty="0" err="1"/>
              <a:t>circuit</a:t>
            </a:r>
            <a:r>
              <a:rPr lang="es-AR" dirty="0"/>
              <a:t> </a:t>
            </a:r>
            <a:r>
              <a:rPr lang="es-AR" dirty="0" err="1"/>
              <a:t>ó</a:t>
            </a:r>
            <a:r>
              <a:rPr lang="es-AR" dirty="0"/>
              <a:t> short </a:t>
            </a:r>
            <a:r>
              <a:rPr lang="es-AR" dirty="0" err="1"/>
              <a:t>circuit</a:t>
            </a:r>
            <a:r>
              <a:rPr lang="es-AR" dirty="0"/>
              <a:t> ???</a:t>
            </a:r>
          </a:p>
          <a:p>
            <a:endParaRPr lang="es-AR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4AC752-AAE1-4F48-A3E3-FA41E67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19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F8361367-74FF-48AC-9905-DE4C348FDCB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22414" y="2946256"/>
          <a:ext cx="9143997" cy="1706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3666851395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687171756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996363821"/>
                    </a:ext>
                  </a:extLst>
                </a:gridCol>
              </a:tblGrid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Operador</a:t>
                      </a:r>
                    </a:p>
                  </a:txBody>
                  <a:tcPr marL="1524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Descripción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Ejemplo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20485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1524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 5 &amp;&amp; x &lt; 10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2095767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es-AR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 5 || x &gt; 10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3115678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  <a:endParaRPr lang="es-AR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!(x &lt; 5 &amp;&amp; x &lt; 10)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80129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4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Programa</a:t>
            </a:r>
          </a:p>
          <a:p>
            <a:pPr rtl="0"/>
            <a:r>
              <a:rPr lang="es-ES" dirty="0" err="1"/>
              <a:t>Package</a:t>
            </a:r>
            <a:endParaRPr lang="es-ES" dirty="0"/>
          </a:p>
          <a:p>
            <a:pPr rtl="0"/>
            <a:r>
              <a:rPr lang="es-ES" dirty="0"/>
              <a:t>Variables</a:t>
            </a:r>
          </a:p>
          <a:p>
            <a:pPr rtl="0"/>
            <a:r>
              <a:rPr lang="es-ES" dirty="0"/>
              <a:t>Constante</a:t>
            </a:r>
          </a:p>
          <a:p>
            <a:pPr rtl="0"/>
            <a:r>
              <a:rPr lang="es-ES" dirty="0"/>
              <a:t>Tipo básicos</a:t>
            </a:r>
          </a:p>
          <a:p>
            <a:pPr rtl="0"/>
            <a:r>
              <a:rPr lang="es-ES" dirty="0"/>
              <a:t>Operadores</a:t>
            </a:r>
          </a:p>
          <a:p>
            <a:pPr rtl="0"/>
            <a:r>
              <a:rPr lang="es-ES" dirty="0"/>
              <a:t>Asignación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2B4AC6AC-70D3-4265-83B0-2A040F6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Operadores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1A7521-D214-46D8-AA1D-FA552664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Operadores </a:t>
            </a:r>
            <a:r>
              <a:rPr lang="es-AR" dirty="0" err="1"/>
              <a:t>bitwise</a:t>
            </a:r>
            <a:r>
              <a:rPr lang="es-AR" dirty="0"/>
              <a:t> (bit a bit)</a:t>
            </a:r>
          </a:p>
          <a:p>
            <a:pPr lvl="1"/>
            <a:r>
              <a:rPr lang="es-AR" dirty="0"/>
              <a:t>Se aplica sobre tipos numéricos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4AC752-AAE1-4F48-A3E3-FA41E67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20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F8361367-74FF-48AC-9905-DE4C348FD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011059"/>
              </p:ext>
            </p:extLst>
          </p:nvPr>
        </p:nvGraphicFramePr>
        <p:xfrm>
          <a:off x="1522414" y="2956912"/>
          <a:ext cx="9143997" cy="2560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3666851395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687171756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996363821"/>
                    </a:ext>
                  </a:extLst>
                </a:gridCol>
              </a:tblGrid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Operador</a:t>
                      </a:r>
                    </a:p>
                  </a:txBody>
                  <a:tcPr marL="1524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Descripción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Ejemplo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20485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marL="1524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&amp; y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2095767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es-AR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| y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3115678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endParaRPr lang="es-AR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^ b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80129783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Shift a izquierda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&lt;&lt; 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87544801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Shift a derecha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&gt;&gt; 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305342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45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Asignación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AR" dirty="0"/>
              <a:t>Es una instrucción o construcción del lenguaje</a:t>
            </a:r>
            <a:br>
              <a:rPr lang="es-AR" dirty="0"/>
            </a:br>
            <a:r>
              <a:rPr lang="es-AR" sz="1800" dirty="0">
                <a:solidFill>
                  <a:srgbClr val="C00000"/>
                </a:solidFill>
              </a:rPr>
              <a:t>(no es un operador)</a:t>
            </a:r>
            <a:endParaRPr lang="es-AR" dirty="0">
              <a:solidFill>
                <a:srgbClr val="C00000"/>
              </a:solidFill>
            </a:endParaRPr>
          </a:p>
          <a:p>
            <a:r>
              <a:rPr lang="es-AR" dirty="0"/>
              <a:t>Permite asignar valor a variables y constantes </a:t>
            </a:r>
            <a:r>
              <a:rPr lang="es-AR" sz="1800" dirty="0"/>
              <a:t>(en su declaración)</a:t>
            </a:r>
            <a:endParaRPr lang="es-AR" dirty="0"/>
          </a:p>
          <a:p>
            <a:r>
              <a:rPr lang="es-AR" dirty="0"/>
              <a:t>Sintaxis:</a:t>
            </a:r>
            <a:br>
              <a:rPr lang="es-AR" dirty="0"/>
            </a:br>
            <a:r>
              <a:rPr lang="es-AR" dirty="0"/>
              <a:t>		variable = expresión </a:t>
            </a:r>
            <a:r>
              <a:rPr lang="es-AR" sz="1800" dirty="0"/>
              <a:t>(del mismo tipo que la variable)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>		</a:t>
            </a:r>
            <a:r>
              <a:rPr lang="es-AR" dirty="0">
                <a:solidFill>
                  <a:srgbClr val="9CDCF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AR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 + y * </a:t>
            </a:r>
            <a:r>
              <a:rPr lang="es-AR" dirty="0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s-AR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4AC752-AAE1-4F48-A3E3-FA41E67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21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857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Asignación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C7AF4749-5189-4F59-95B4-52E049987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312073"/>
              </p:ext>
            </p:extLst>
          </p:nvPr>
        </p:nvGraphicFramePr>
        <p:xfrm>
          <a:off x="1522413" y="1905000"/>
          <a:ext cx="9143997" cy="40480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3666851395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687171756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996363821"/>
                    </a:ext>
                  </a:extLst>
                </a:gridCol>
              </a:tblGrid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Instrucción</a:t>
                      </a:r>
                    </a:p>
                  </a:txBody>
                  <a:tcPr marL="180000" marR="180000" marT="36000" marB="3600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Ejemplo</a:t>
                      </a:r>
                    </a:p>
                  </a:txBody>
                  <a:tcPr marL="180000" marR="180000" marT="36000" marB="3600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Equivalente a</a:t>
                      </a:r>
                    </a:p>
                  </a:txBody>
                  <a:tcPr marL="180000" marR="180000" marT="36000" marB="36000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20485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</a:p>
                  </a:txBody>
                  <a:tcPr marL="180000" marR="180000" marT="72000" marB="0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</a:txBody>
                  <a:tcPr marL="180000" marR="180000" marT="72000" marB="0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+ 3</a:t>
                      </a:r>
                    </a:p>
                  </a:txBody>
                  <a:tcPr marL="180000" marR="180000" marT="72000" marB="0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2095767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-=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-= 3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- 3</a:t>
                      </a:r>
                    </a:p>
                  </a:txBody>
                  <a:tcPr marL="180000" marR="180000" marT="72000" marB="0"/>
                </a:tc>
                <a:extLst>
                  <a:ext uri="{0D108BD9-81ED-4DB2-BD59-A6C34878D82A}">
                    <a16:rowId xmlns:a16="http://schemas.microsoft.com/office/drawing/2014/main" val="383115678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*=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*= 3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* 3</a:t>
                      </a:r>
                    </a:p>
                  </a:txBody>
                  <a:tcPr marL="180000" marR="180000" marT="72000" marB="0"/>
                </a:tc>
                <a:extLst>
                  <a:ext uri="{0D108BD9-81ED-4DB2-BD59-A6C34878D82A}">
                    <a16:rowId xmlns:a16="http://schemas.microsoft.com/office/drawing/2014/main" val="2280129783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/= 3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/ 3</a:t>
                      </a:r>
                    </a:p>
                  </a:txBody>
                  <a:tcPr marL="180000" marR="180000" marT="72000" marB="0"/>
                </a:tc>
                <a:extLst>
                  <a:ext uri="{0D108BD9-81ED-4DB2-BD59-A6C34878D82A}">
                    <a16:rowId xmlns:a16="http://schemas.microsoft.com/office/drawing/2014/main" val="800333634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%=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%= 3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% 3</a:t>
                      </a:r>
                    </a:p>
                  </a:txBody>
                  <a:tcPr marL="180000" marR="180000" marT="72000" marB="0"/>
                </a:tc>
                <a:extLst>
                  <a:ext uri="{0D108BD9-81ED-4DB2-BD59-A6C34878D82A}">
                    <a16:rowId xmlns:a16="http://schemas.microsoft.com/office/drawing/2014/main" val="644898929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&amp;=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&amp;= 3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&amp; 3</a:t>
                      </a:r>
                    </a:p>
                  </a:txBody>
                  <a:tcPr marL="180000" marR="180000" marT="72000" marB="0"/>
                </a:tc>
                <a:extLst>
                  <a:ext uri="{0D108BD9-81ED-4DB2-BD59-A6C34878D82A}">
                    <a16:rowId xmlns:a16="http://schemas.microsoft.com/office/drawing/2014/main" val="2546333411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|= 3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| 3</a:t>
                      </a:r>
                    </a:p>
                  </a:txBody>
                  <a:tcPr marL="180000" marR="180000" marT="72000" marB="0"/>
                </a:tc>
                <a:extLst>
                  <a:ext uri="{0D108BD9-81ED-4DB2-BD59-A6C34878D82A}">
                    <a16:rowId xmlns:a16="http://schemas.microsoft.com/office/drawing/2014/main" val="426858278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^=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^= 3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^ 3</a:t>
                      </a:r>
                    </a:p>
                  </a:txBody>
                  <a:tcPr marL="180000" marR="180000" marT="72000" marB="0"/>
                </a:tc>
                <a:extLst>
                  <a:ext uri="{0D108BD9-81ED-4DB2-BD59-A6C34878D82A}">
                    <a16:rowId xmlns:a16="http://schemas.microsoft.com/office/drawing/2014/main" val="724396066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&gt;&gt;=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&gt;&gt;= 3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&gt;&gt; 3</a:t>
                      </a:r>
                    </a:p>
                  </a:txBody>
                  <a:tcPr marL="180000" marR="180000" marT="72000" marB="0"/>
                </a:tc>
                <a:extLst>
                  <a:ext uri="{0D108BD9-81ED-4DB2-BD59-A6C34878D82A}">
                    <a16:rowId xmlns:a16="http://schemas.microsoft.com/office/drawing/2014/main" val="2329391635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&lt;&lt;=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&lt;&lt;= 3</a:t>
                      </a:r>
                    </a:p>
                  </a:txBody>
                  <a:tcPr marL="180000" marR="180000" marT="7200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x &lt;&lt; 3</a:t>
                      </a:r>
                    </a:p>
                  </a:txBody>
                  <a:tcPr marL="180000" marR="180000" marT="72000" marB="0"/>
                </a:tc>
                <a:extLst>
                  <a:ext uri="{0D108BD9-81ED-4DB2-BD59-A6C34878D82A}">
                    <a16:rowId xmlns:a16="http://schemas.microsoft.com/office/drawing/2014/main" val="2140999198"/>
                  </a:ext>
                </a:extLst>
              </a:tr>
            </a:tbl>
          </a:graphicData>
        </a:graphic>
      </p:graphicFrame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4AC752-AAE1-4F48-A3E3-FA41E67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22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80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Operadores (Asignación??)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1A7521-D214-46D8-AA1D-FA5526645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Operadores de incremento y decremento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4AC752-AAE1-4F48-A3E3-FA41E67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23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F8361367-74FF-48AC-9905-DE4C348FDC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417299"/>
              </p:ext>
            </p:extLst>
          </p:nvPr>
        </p:nvGraphicFramePr>
        <p:xfrm>
          <a:off x="1522414" y="2596872"/>
          <a:ext cx="9143997" cy="1280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47999">
                  <a:extLst>
                    <a:ext uri="{9D8B030D-6E8A-4147-A177-3AD203B41FA5}">
                      <a16:colId xmlns:a16="http://schemas.microsoft.com/office/drawing/2014/main" val="3666851395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687171756"/>
                    </a:ext>
                  </a:extLst>
                </a:gridCol>
                <a:gridCol w="3047999">
                  <a:extLst>
                    <a:ext uri="{9D8B030D-6E8A-4147-A177-3AD203B41FA5}">
                      <a16:colId xmlns:a16="http://schemas.microsoft.com/office/drawing/2014/main" val="996363821"/>
                    </a:ext>
                  </a:extLst>
                </a:gridCol>
              </a:tblGrid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Operador</a:t>
                      </a:r>
                    </a:p>
                  </a:txBody>
                  <a:tcPr marL="1524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Descripción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Ejemplo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204850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++</a:t>
                      </a:r>
                    </a:p>
                  </a:txBody>
                  <a:tcPr marL="1524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Incremento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x++</a:t>
                      </a:r>
                    </a:p>
                  </a:txBody>
                  <a:tcPr marL="76200" marR="76200" marT="76200" marB="76200"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2095767"/>
                  </a:ext>
                </a:extLst>
              </a:tr>
              <a:tr h="361026"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--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Decremento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AR" dirty="0">
                          <a:effectLst/>
                        </a:rPr>
                        <a:t>x--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8311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4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Qué es Go?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AR" dirty="0"/>
              <a:t>Lenguaje de programación multiplataforma de código abierto</a:t>
            </a:r>
            <a:endParaRPr lang="es-ES" dirty="0"/>
          </a:p>
          <a:p>
            <a:pPr rtl="0"/>
            <a:r>
              <a:rPr lang="es-ES" dirty="0"/>
              <a:t>Compilado, fuertemente tipado</a:t>
            </a:r>
          </a:p>
          <a:p>
            <a:pPr rtl="0"/>
            <a:r>
              <a:rPr lang="es-ES" dirty="0"/>
              <a:t>Sintaxis basada en C / C++ (al igual que Java, PHP, </a:t>
            </a:r>
            <a:r>
              <a:rPr lang="es-ES"/>
              <a:t>Phyton</a:t>
            </a:r>
            <a:r>
              <a:rPr lang="es-ES" dirty="0"/>
              <a:t>, C#, etc.)</a:t>
            </a:r>
          </a:p>
          <a:p>
            <a:pPr rtl="0"/>
            <a:r>
              <a:rPr lang="es-ES" dirty="0"/>
              <a:t>Desarrollado por Google en 2007</a:t>
            </a:r>
          </a:p>
        </p:txBody>
      </p:sp>
      <p:sp>
        <p:nvSpPr>
          <p:cNvPr id="6" name="Marcador de posición de pie de página 4">
            <a:extLst>
              <a:ext uri="{FF2B5EF4-FFF2-40B4-BE49-F238E27FC236}">
                <a16:creationId xmlns:a16="http://schemas.microsoft.com/office/drawing/2014/main" id="{A012C5DE-8C49-4175-9694-988A893F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3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Para qué se utiliza Go?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AR" dirty="0"/>
              <a:t>Desarrollo web (lado del servidor)</a:t>
            </a:r>
          </a:p>
          <a:p>
            <a:r>
              <a:rPr lang="es-AR" dirty="0"/>
              <a:t>Desarrollo de aplicaciones en red</a:t>
            </a:r>
          </a:p>
          <a:p>
            <a:r>
              <a:rPr lang="es-AR" dirty="0"/>
              <a:t>Desarrollo de aplicaciones multiplataforma</a:t>
            </a:r>
          </a:p>
          <a:p>
            <a:r>
              <a:rPr lang="es-AR" dirty="0"/>
              <a:t>Desarrollo nativo de la nube</a:t>
            </a:r>
          </a:p>
          <a:p>
            <a:r>
              <a:rPr lang="es-AR" dirty="0"/>
              <a:t>Desarrollo de aplicaciones concurrentes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3C4AC752-AAE1-4F48-A3E3-FA41E671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4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87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Por qué usar Go?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s-AR" dirty="0"/>
              <a:t>Es fácil de aprender</a:t>
            </a:r>
          </a:p>
          <a:p>
            <a:r>
              <a:rPr lang="es-AR" dirty="0"/>
              <a:t>Tiene tiempos de ejecución y de compilación rápidos</a:t>
            </a:r>
          </a:p>
          <a:p>
            <a:r>
              <a:rPr lang="es-AR" dirty="0"/>
              <a:t>Admite la concurrencia</a:t>
            </a:r>
          </a:p>
          <a:p>
            <a:r>
              <a:rPr lang="es-AR" dirty="0"/>
              <a:t>Admite genéricos</a:t>
            </a:r>
          </a:p>
          <a:p>
            <a:r>
              <a:rPr lang="es-AR" dirty="0"/>
              <a:t>Tiene administración de memoria</a:t>
            </a:r>
          </a:p>
          <a:p>
            <a:r>
              <a:rPr lang="es-AR" dirty="0"/>
              <a:t>Es portable a diferentes plataformas (Windows, Mac, Linux, etc.)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AF906152-19B2-4719-B3CF-6554E705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5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6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 de un programa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77788" y="1905000"/>
            <a:ext cx="3787825" cy="4267200"/>
          </a:xfrm>
        </p:spPr>
        <p:txBody>
          <a:bodyPr rtlCol="0" anchor="t">
            <a:normAutofit/>
          </a:bodyPr>
          <a:lstStyle/>
          <a:p>
            <a:r>
              <a:rPr lang="es-AR" dirty="0" err="1"/>
              <a:t>Package</a:t>
            </a:r>
            <a:r>
              <a:rPr lang="es-AR" dirty="0"/>
              <a:t> </a:t>
            </a:r>
            <a:r>
              <a:rPr lang="es-AR" dirty="0" err="1"/>
              <a:t>declaration</a:t>
            </a:r>
            <a:endParaRPr lang="es-AR" dirty="0"/>
          </a:p>
          <a:p>
            <a:endParaRPr lang="es-AR" dirty="0"/>
          </a:p>
          <a:p>
            <a:r>
              <a:rPr lang="es-AR" dirty="0" err="1"/>
              <a:t>Import</a:t>
            </a:r>
            <a:r>
              <a:rPr lang="es-AR" dirty="0"/>
              <a:t> </a:t>
            </a:r>
            <a:r>
              <a:rPr lang="es-AR" dirty="0" err="1"/>
              <a:t>packages</a:t>
            </a:r>
            <a:endParaRPr lang="es-AR" dirty="0"/>
          </a:p>
          <a:p>
            <a:endParaRPr lang="es-AR" dirty="0"/>
          </a:p>
          <a:p>
            <a:r>
              <a:rPr lang="es-AR" dirty="0" err="1"/>
              <a:t>Functions</a:t>
            </a:r>
            <a:endParaRPr lang="es-AR" dirty="0"/>
          </a:p>
          <a:p>
            <a:endParaRPr lang="es-AR" dirty="0"/>
          </a:p>
          <a:p>
            <a:r>
              <a:rPr lang="es-AR" dirty="0" err="1"/>
              <a:t>Statements</a:t>
            </a:r>
            <a:r>
              <a:rPr lang="es-AR" dirty="0"/>
              <a:t> and </a:t>
            </a:r>
            <a:r>
              <a:rPr lang="es-AR" dirty="0" err="1"/>
              <a:t>expressions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>
          <a:noFill/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b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Marcador de posición de pie de página 4">
            <a:extLst>
              <a:ext uri="{FF2B5EF4-FFF2-40B4-BE49-F238E27FC236}">
                <a16:creationId xmlns:a16="http://schemas.microsoft.com/office/drawing/2014/main" id="{38224CFF-AB12-482A-B930-8B9AF63C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6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395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 de un programa</a:t>
            </a:r>
            <a:endParaRPr lang="es-AR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405780" y="1905000"/>
            <a:ext cx="3859833" cy="1451992"/>
          </a:xfrm>
          <a:noFill/>
          <a:ln>
            <a:solidFill>
              <a:schemeClr val="tx1">
                <a:lumMod val="50000"/>
              </a:schemeClr>
            </a:solidFill>
          </a:ln>
        </p:spPr>
        <p:txBody>
          <a:bodyPr rtlCol="0" anchor="t">
            <a:normAutofit/>
          </a:bodyPr>
          <a:lstStyle/>
          <a:p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b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r>
              <a:rPr lang="es-AR" dirty="0"/>
              <a:t>Un programa es parte de un </a:t>
            </a:r>
            <a:r>
              <a:rPr lang="es-AR" dirty="0" err="1"/>
              <a:t>package</a:t>
            </a:r>
            <a:r>
              <a:rPr lang="es-AR" dirty="0"/>
              <a:t>. Se define con la palabra clave </a:t>
            </a:r>
            <a:r>
              <a:rPr lang="es-AR" dirty="0" err="1"/>
              <a:t>package</a:t>
            </a:r>
            <a:r>
              <a:rPr lang="es-AR" dirty="0"/>
              <a:t> y el nombre.</a:t>
            </a:r>
          </a:p>
          <a:p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s-AR" dirty="0"/>
              <a:t> permite importar las librerías a utilizar en el programa.</a:t>
            </a:r>
          </a:p>
          <a:p>
            <a:r>
              <a:rPr lang="es-AR" dirty="0"/>
              <a:t>Go ignora las líneas en blanco.</a:t>
            </a:r>
          </a:p>
          <a:p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r>
              <a:rPr lang="es-AR" dirty="0"/>
              <a:t> es una función. El código incluido en sus {} será ejecutado.</a:t>
            </a:r>
          </a:p>
          <a:p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AR" dirty="0"/>
              <a:t> es una función que está disponible dentro del </a:t>
            </a:r>
            <a:r>
              <a:rPr lang="es-AR" dirty="0" err="1"/>
              <a:t>package</a:t>
            </a:r>
            <a:r>
              <a:rPr lang="es-AR" dirty="0"/>
              <a:t> </a:t>
            </a:r>
            <a:r>
              <a:rPr lang="es-AR" dirty="0" err="1"/>
              <a:t>fmt</a:t>
            </a:r>
            <a:r>
              <a:rPr lang="es-AR" dirty="0"/>
              <a:t>. Es usado para imprimir texto.</a:t>
            </a:r>
          </a:p>
        </p:txBody>
      </p:sp>
      <p:sp>
        <p:nvSpPr>
          <p:cNvPr id="10" name="Marcador de posición de pie de página 4">
            <a:extLst>
              <a:ext uri="{FF2B5EF4-FFF2-40B4-BE49-F238E27FC236}">
                <a16:creationId xmlns:a16="http://schemas.microsoft.com/office/drawing/2014/main" id="{EBB5B7E6-4FFC-4212-8A25-173521C8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7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8" name="Marcador de posición de texto 3">
            <a:extLst>
              <a:ext uri="{FF2B5EF4-FFF2-40B4-BE49-F238E27FC236}">
                <a16:creationId xmlns:a16="http://schemas.microsoft.com/office/drawing/2014/main" id="{57975AF8-E819-4B4C-AC88-28CB5D257D00}"/>
              </a:ext>
            </a:extLst>
          </p:cNvPr>
          <p:cNvSpPr txBox="1">
            <a:spLocks/>
          </p:cNvSpPr>
          <p:nvPr/>
        </p:nvSpPr>
        <p:spPr>
          <a:xfrm>
            <a:off x="405780" y="3501008"/>
            <a:ext cx="3859833" cy="2016224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main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(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"math/rand"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("N:",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rand.Intn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Marcador de posición de texto 3">
            <a:extLst>
              <a:ext uri="{FF2B5EF4-FFF2-40B4-BE49-F238E27FC236}">
                <a16:creationId xmlns:a16="http://schemas.microsoft.com/office/drawing/2014/main" id="{89B3086B-999C-4B18-BE80-B19711E790B0}"/>
              </a:ext>
            </a:extLst>
          </p:cNvPr>
          <p:cNvSpPr txBox="1">
            <a:spLocks/>
          </p:cNvSpPr>
          <p:nvPr/>
        </p:nvSpPr>
        <p:spPr>
          <a:xfrm>
            <a:off x="405780" y="5661248"/>
            <a:ext cx="3859833" cy="504056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("math/rand")</a:t>
            </a:r>
          </a:p>
        </p:txBody>
      </p:sp>
    </p:spTree>
    <p:extLst>
      <p:ext uri="{BB962C8B-B14F-4D97-AF65-F5344CB8AC3E}">
        <p14:creationId xmlns:p14="http://schemas.microsoft.com/office/powerpoint/2010/main" val="109973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Consideraciones generales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noFill/>
        </p:spPr>
        <p:txBody>
          <a:bodyPr rtlCol="0">
            <a:normAutofit/>
          </a:bodyPr>
          <a:lstStyle/>
          <a:p>
            <a:r>
              <a:rPr lang="es-AR" dirty="0"/>
              <a:t>Todo ejecutable pertenece al </a:t>
            </a:r>
            <a:r>
              <a:rPr lang="es-AR" dirty="0" err="1"/>
              <a:t>package</a:t>
            </a:r>
            <a:r>
              <a:rPr lang="es-AR" dirty="0"/>
              <a:t> “</a:t>
            </a:r>
            <a:r>
              <a:rPr lang="es-AR" dirty="0" err="1"/>
              <a:t>main</a:t>
            </a:r>
            <a:r>
              <a:rPr lang="es-AR" dirty="0"/>
              <a:t>”.</a:t>
            </a:r>
          </a:p>
          <a:p>
            <a:r>
              <a:rPr lang="es-AR" dirty="0"/>
              <a:t>Cada sentencia se separa con un carácter “fin de línea” (&lt;</a:t>
            </a:r>
            <a:r>
              <a:rPr lang="es-AR" dirty="0" err="1"/>
              <a:t>enter</a:t>
            </a:r>
            <a:r>
              <a:rPr lang="es-AR" dirty="0"/>
              <a:t>&gt;) o con “;”.</a:t>
            </a:r>
            <a:br>
              <a:rPr lang="es-AR" dirty="0"/>
            </a:br>
            <a:r>
              <a:rPr lang="es-AR" sz="1400" dirty="0"/>
              <a:t>Ejemplo posible:</a:t>
            </a:r>
            <a:r>
              <a:rPr lang="es-AR" sz="2000" dirty="0"/>
              <a:t/>
            </a:r>
            <a:br>
              <a:rPr lang="es-AR" sz="2000" dirty="0"/>
            </a:br>
            <a:r>
              <a:rPr lang="es-A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s-A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s-A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("</a:t>
            </a:r>
            <a:r>
              <a:rPr lang="es-A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  <a:r>
              <a:rPr lang="es-A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s-A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A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s-AR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!");}</a:t>
            </a:r>
          </a:p>
          <a:p>
            <a:r>
              <a:rPr lang="es-AR" dirty="0"/>
              <a:t>La llave inicial de un bloque (función o estructura de control) no puede estar al inicio de una línea.</a:t>
            </a:r>
          </a:p>
          <a:p>
            <a:r>
              <a:rPr lang="es-AR" dirty="0"/>
              <a:t>Comentarios:</a:t>
            </a:r>
          </a:p>
          <a:p>
            <a:pPr lvl="1"/>
            <a:r>
              <a:rPr lang="es-AR" dirty="0"/>
              <a:t>Una línea: 		</a:t>
            </a:r>
            <a:r>
              <a:rPr lang="es-AR" dirty="0">
                <a:latin typeface="Consolas" panose="020B0609020204030204" pitchFamily="49" charset="0"/>
              </a:rPr>
              <a:t>// ...</a:t>
            </a:r>
          </a:p>
          <a:p>
            <a:pPr lvl="1"/>
            <a:r>
              <a:rPr lang="es-AR" dirty="0"/>
              <a:t>Varias líneas: 	</a:t>
            </a:r>
            <a:r>
              <a:rPr lang="es-AR" dirty="0">
                <a:latin typeface="Consolas" panose="020B0609020204030204" pitchFamily="49" charset="0"/>
              </a:rPr>
              <a:t>/* ...</a:t>
            </a:r>
            <a:br>
              <a:rPr lang="es-AR" dirty="0">
                <a:latin typeface="Consolas" panose="020B0609020204030204" pitchFamily="49" charset="0"/>
              </a:rPr>
            </a:br>
            <a:r>
              <a:rPr lang="es-AR" dirty="0">
                <a:latin typeface="Consolas" panose="020B0609020204030204" pitchFamily="49" charset="0"/>
              </a:rPr>
              <a:t>			   ... */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F95964A3-A231-48EE-85C2-BAB65EC2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8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988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Exportación de identificadores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noFill/>
        </p:spPr>
        <p:txBody>
          <a:bodyPr rtlCol="0">
            <a:normAutofit fontScale="92500"/>
          </a:bodyPr>
          <a:lstStyle/>
          <a:p>
            <a:r>
              <a:rPr lang="es-AR" dirty="0">
                <a:latin typeface="Consolas" panose="020B0609020204030204" pitchFamily="49" charset="0"/>
              </a:rPr>
              <a:t>Los identificadores declarados en un </a:t>
            </a:r>
            <a:r>
              <a:rPr lang="es-AR" dirty="0" err="1">
                <a:latin typeface="Consolas" panose="020B0609020204030204" pitchFamily="49" charset="0"/>
              </a:rPr>
              <a:t>package</a:t>
            </a:r>
            <a:r>
              <a:rPr lang="es-AR" dirty="0">
                <a:latin typeface="Consolas" panose="020B0609020204030204" pitchFamily="49" charset="0"/>
              </a:rPr>
              <a:t> son “exportados” (es decir, visibles desde afuera) cuando comienzan con mayúscula.</a:t>
            </a:r>
            <a:br>
              <a:rPr lang="es-AR" dirty="0">
                <a:latin typeface="Consolas" panose="020B06090202040302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s-AR" dirty="0">
                <a:latin typeface="Consolas" panose="020B0609020204030204" pitchFamily="49" charset="0"/>
              </a:rPr>
              <a:t> es una función exportada por el </a:t>
            </a:r>
            <a:r>
              <a:rPr lang="es-AR" dirty="0" err="1">
                <a:latin typeface="Consolas" panose="020B0609020204030204" pitchFamily="49" charset="0"/>
              </a:rPr>
              <a:t>package</a:t>
            </a:r>
            <a:r>
              <a:rPr lang="es-AR" dirty="0">
                <a:latin typeface="Consolas" panose="020B06090202040302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dirty="0">
                <a:latin typeface="Consolas" panose="020B0609020204030204" pitchFamily="49" charset="0"/>
              </a:rPr>
              <a:t/>
            </a:r>
            <a:br>
              <a:rPr lang="es-AR" dirty="0">
                <a:latin typeface="Consolas" panose="020B06090202040302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s-AR" dirty="0">
                <a:latin typeface="Consolas" panose="020B0609020204030204" pitchFamily="49" charset="0"/>
              </a:rPr>
              <a:t> es una constante exportada por el </a:t>
            </a:r>
            <a:r>
              <a:rPr lang="es-AR" dirty="0" err="1">
                <a:latin typeface="Consolas" panose="020B0609020204030204" pitchFamily="49" charset="0"/>
              </a:rPr>
              <a:t>package</a:t>
            </a:r>
            <a:r>
              <a:rPr lang="es-AR" dirty="0">
                <a:latin typeface="Consolas" panose="020B0609020204030204" pitchFamily="49" charset="0"/>
              </a:rPr>
              <a:t> </a:t>
            </a:r>
            <a:r>
              <a:rPr lang="es-A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endParaRPr lang="es-AR" dirty="0">
              <a:latin typeface="Consolas" panose="020B0609020204030204" pitchFamily="49" charset="0"/>
            </a:endParaRP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CD90B49A-6024-465C-BA04-4F2F2B1D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9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24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Go-1</Template>
  <TotalTime>0</TotalTime>
  <Words>1065</Words>
  <Application>Microsoft Office PowerPoint</Application>
  <PresentationFormat>Personalizado</PresentationFormat>
  <Paragraphs>313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Consolas</vt:lpstr>
      <vt:lpstr>Corbel</vt:lpstr>
      <vt:lpstr>Courier New</vt:lpstr>
      <vt:lpstr>Pizarra 16 x 9</vt:lpstr>
      <vt:lpstr>Seminario de Lenguajes opción Go</vt:lpstr>
      <vt:lpstr>Seminario de Lenguajes opción Go</vt:lpstr>
      <vt:lpstr>Qué es Go?</vt:lpstr>
      <vt:lpstr>Para qué se utiliza Go?</vt:lpstr>
      <vt:lpstr>Por qué usar Go?</vt:lpstr>
      <vt:lpstr>Estructura de un programa</vt:lpstr>
      <vt:lpstr>Estructura de un programa</vt:lpstr>
      <vt:lpstr>Consideraciones generales</vt:lpstr>
      <vt:lpstr>Exportación de identificadores</vt:lpstr>
      <vt:lpstr>Variables</vt:lpstr>
      <vt:lpstr>Variables</vt:lpstr>
      <vt:lpstr>Constantes</vt:lpstr>
      <vt:lpstr>Tipos básicos</vt:lpstr>
      <vt:lpstr>Conversión de Tipos</vt:lpstr>
      <vt:lpstr>Named types</vt:lpstr>
      <vt:lpstr>Operadores</vt:lpstr>
      <vt:lpstr>Operadores</vt:lpstr>
      <vt:lpstr>Operadores</vt:lpstr>
      <vt:lpstr>Operadores</vt:lpstr>
      <vt:lpstr>Operadores</vt:lpstr>
      <vt:lpstr>Asignación</vt:lpstr>
      <vt:lpstr>Asignación</vt:lpstr>
      <vt:lpstr>Operadores (Asignación??)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Lenguajes opción Go</dc:title>
  <dc:creator>DEMIAN SANTINO BONZI BONILLA</dc:creator>
  <cp:lastModifiedBy>DEMIAN SANTINO BONZI BONILLA</cp:lastModifiedBy>
  <cp:revision>1</cp:revision>
  <dcterms:created xsi:type="dcterms:W3CDTF">2025-03-31T21:00:01Z</dcterms:created>
  <dcterms:modified xsi:type="dcterms:W3CDTF">2025-03-31T21:00:22Z</dcterms:modified>
</cp:coreProperties>
</file>