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257" r:id="rId4"/>
    <p:sldId id="271" r:id="rId5"/>
    <p:sldId id="272" r:id="rId6"/>
    <p:sldId id="292" r:id="rId7"/>
    <p:sldId id="270" r:id="rId8"/>
    <p:sldId id="276" r:id="rId9"/>
    <p:sldId id="274" r:id="rId10"/>
    <p:sldId id="275" r:id="rId11"/>
    <p:sldId id="277" r:id="rId12"/>
    <p:sldId id="278" r:id="rId13"/>
    <p:sldId id="279" r:id="rId14"/>
    <p:sldId id="293" r:id="rId15"/>
    <p:sldId id="280" r:id="rId16"/>
    <p:sldId id="282" r:id="rId17"/>
    <p:sldId id="283" r:id="rId18"/>
    <p:sldId id="284" r:id="rId19"/>
    <p:sldId id="285" r:id="rId20"/>
    <p:sldId id="286" r:id="rId21"/>
    <p:sldId id="288" r:id="rId22"/>
    <p:sldId id="289" r:id="rId23"/>
    <p:sldId id="287" r:id="rId24"/>
    <p:sldId id="290" r:id="rId25"/>
    <p:sldId id="291" r:id="rId26"/>
  </p:sldIdLst>
  <p:sldSz cx="12188825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599" autoAdjust="0"/>
  </p:normalViewPr>
  <p:slideViewPr>
    <p:cSldViewPr>
      <p:cViewPr>
        <p:scale>
          <a:sx n="80" d="100"/>
          <a:sy n="80" d="100"/>
        </p:scale>
        <p:origin x="120" y="-8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3186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2446EEE-9F74-414C-8CF3-76F72C6C9CBB}" type="datetime1">
              <a:rPr lang="es-ES" smtClean="0"/>
              <a:t>31/03/2025</a:t>
            </a:fld>
            <a:endParaRPr lang="es-ES" dirty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s-ES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48FC2AD-8B93-45A4-8827-85E82B2F4F5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1F2A70B-78F2-4DCF-B53B-C990D2FAFB8A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19586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00295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6202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09595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38240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796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84618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9330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004997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70651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19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4165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832311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95862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99678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1020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9813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201308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25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1366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85677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60809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5323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49192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1606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23676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01F2A70B-78F2-4DCF-B53B-C990D2FAFB8A}" type="slidenum">
              <a:rPr lang="es-ES" smtClean="0"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853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 rtl="0">
              <a:defRPr sz="540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6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9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 smtClean="0"/>
              <a:t>Haga clic para editar el estilo de subtítulo del patrón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orma libre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22E2A2-B648-4842-9ED5-8E4D1828D62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7" name="línea" descr="Gráfico de líneas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3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4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5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6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7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8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vertical 2"/>
          <p:cNvSpPr>
            <a:spLocks noGrp="1"/>
          </p:cNvSpPr>
          <p:nvPr>
            <p:ph type="body" orient="vert" idx="1"/>
          </p:nvPr>
        </p:nvSpPr>
        <p:spPr>
          <a:xfrm>
            <a:off x="608012" y="277813"/>
            <a:ext cx="9144001" cy="5898573"/>
          </a:xfrm>
        </p:spPr>
        <p:txBody>
          <a:bodyPr vert="eaVert" rtlCol="0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6AB9F2-CD8F-42EB-A63E-2B03D1B74C56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7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5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6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7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8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9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0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41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ACC39B-F8AD-4C56-AD8F-A56798AE1A49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 rtl="0">
              <a:defRPr sz="4400" b="0" cap="none" baseline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255" name="línea" descr="Gráfico de líneas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orma libre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7" name="Forma libre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8" name="Forma libre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59" name="Forma libre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0" name="Forma libre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1" name="Forma libre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2" name="Forma libre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3" name="Forma libre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4" name="Forma libre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5" name="Forma libre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6" name="Forma libre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7" name="Forma libre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8" name="Forma libre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69" name="Forma libre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0" name="Forma libre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1" name="Forma libre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2" name="Forma libre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3" name="Forma libre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4" name="Forma libre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5" name="Forma libre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6" name="Forma libre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7" name="Forma libre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8" name="Forma libre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79" name="Forma libre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0" name="Forma libre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1" name="Forma libre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2" name="Forma libre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3" name="Forma libre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4" name="Forma libre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5" name="Forma libre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6" name="Forma libre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7" name="Forma libre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8" name="Forma libre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89" name="Forma libre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0" name="Forma libre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1" name="Forma libre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2" name="Forma libre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3" name="Forma libre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4" name="Forma libre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5" name="Forma libre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6" name="Forma libre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7" name="Forma libre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8" name="Forma libre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299" name="Forma libre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0" name="Forma libre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1" name="Forma libre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2" name="Forma libre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3" name="Forma libre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4" name="Forma libre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5" name="Forma libre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6" name="Forma libre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7" name="Forma libre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8" name="Forma libre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09" name="Forma libre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0" name="Forma libre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1" name="Forma libre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2" name="Forma libre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3" name="Forma libre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4" name="Forma libre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5" name="Forma libre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6" name="Forma libre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7" name="Forma libre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8" name="Forma libre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19" name="Forma libre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0" name="Forma libre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1" name="Forma libre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2" name="Forma libre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3" name="Forma libre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4" name="Forma libre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5" name="Forma libre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6" name="Forma libre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7" name="Forma libre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8" name="Forma libre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29" name="Forma libre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0" name="Forma libre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1" name="Forma libre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2" name="Forma libre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3" name="Forma libre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4" name="Forma libre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5" name="Forma libre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6" name="Forma libre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7" name="Forma libre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8" name="Forma libre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39" name="Forma libre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0" name="Forma libre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1" name="Forma libre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2" name="Forma libre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3" name="Forma libre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4" name="Forma libre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5" name="Forma libre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6" name="Forma libre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7" name="Forma libre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8" name="Forma libre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49" name="Forma libre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0" name="Forma libre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1" name="Forma libre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2" name="Forma libre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3" name="Forma libre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4" name="Forma libre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5" name="Forma libre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6" name="Forma libre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7" name="Forma libre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8" name="Forma libre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59" name="Forma libre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0" name="Forma libre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1" name="Forma libre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2" name="Forma libre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3" name="Forma libre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4" name="Forma libre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5" name="Forma libre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6" name="Forma libre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7" name="Forma libre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8" name="Forma libre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69" name="Forma libre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0" name="Forma libre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1" name="Forma libre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2" name="Forma libre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3" name="Forma libre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4" name="Forma libre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5" name="Forma libre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6" name="Forma libre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7" name="Forma libre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  <p:sp>
          <p:nvSpPr>
            <p:cNvPr id="378" name="Forma libre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/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A5F5A5-C1AF-4E1F-BBE9-77A0324E6A16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8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BAF46A-8BB1-4F24-A11E-0306615E93F5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60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orma libre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1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2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3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4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7" name="Marcador de posición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4829AD9-EA14-4AE8-BB2F-1A8BF56A3E5B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9" name="Marcador de posición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  <p:sp>
        <p:nvSpPr>
          <p:cNvPr id="85" name="Marcador de posición de contenido 3"/>
          <p:cNvSpPr>
            <a:spLocks noGrp="1"/>
          </p:cNvSpPr>
          <p:nvPr>
            <p:ph sz="half" idx="13"/>
          </p:nvPr>
        </p:nvSpPr>
        <p:spPr>
          <a:xfrm>
            <a:off x="6246812" y="2819400"/>
            <a:ext cx="4416552" cy="3352801"/>
          </a:xfrm>
        </p:spPr>
        <p:txBody>
          <a:bodyPr rtlCol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grpSp>
        <p:nvGrpSpPr>
          <p:cNvPr id="156" name="línea" descr="Gráfico de líneas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orma libre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8" name="Forma libre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59" name="Forma libre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0" name="Forma libre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1" name="Forma libre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2" name="Forma libre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3" name="Forma libre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4" name="Forma libre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5" name="Forma libre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6" name="Forma libre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7" name="Forma libre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8" name="Forma libre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69" name="Forma libre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0" name="Forma libre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1" name="Forma libre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2" name="Forma libre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3" name="Forma libre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4" name="Forma libre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5" name="Forma libre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6" name="Forma libre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7" name="Forma libre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8" name="Forma libre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79" name="Forma libre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0" name="Forma libre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1" name="Forma libre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2" name="Forma libre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3" name="Forma libre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4" name="Forma libre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5" name="Forma libre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6" name="Forma libre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7" name="Forma libre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8" name="Forma libre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89" name="Forma libre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0" name="Forma libre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1" name="Forma libre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2" name="Forma libre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3" name="Forma libre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4" name="Forma libre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5" name="Forma libre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6" name="Forma libre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7" name="Forma libre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8" name="Forma libre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199" name="Forma libre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0" name="Forma libre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1" name="Forma libre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2" name="Forma libre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3" name="Forma libre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4" name="Forma libre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5" name="Forma libre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6" name="Forma libre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7" name="Forma libre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8" name="Forma libre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09" name="Forma libre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0" name="Forma libre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1" name="Forma libre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2" name="Forma libre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3" name="Forma libre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4" name="Forma libre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5" name="Forma libre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6" name="Forma libre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7" name="Forma libre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8" name="Forma libre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19" name="Forma libre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0" name="Forma libre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1" name="Forma libre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2" name="Forma libre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3" name="Forma libre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4" name="Forma libre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5" name="Forma libre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6" name="Forma libre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7" name="Forma libre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8" name="Forma libre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29" name="Forma libre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  <p:sp>
          <p:nvSpPr>
            <p:cNvPr id="230" name="Forma libre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es-ES" noProof="0" dirty="0">
                <a:ln>
                  <a:noFill/>
                </a:ln>
              </a:endParaRPr>
            </a:p>
          </p:txBody>
        </p:sp>
      </p:grp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996EFD6-A265-4329-83FB-237234CCC851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EEC8E5-6135-4EEA-A5FA-4E382F0E51FD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  <a:p>
            <a:pPr lvl="1"/>
            <a:r>
              <a:rPr lang="es-ES" noProof="0" smtClean="0"/>
              <a:t>Segundo nivel</a:t>
            </a:r>
          </a:p>
          <a:p>
            <a:pPr lvl="2"/>
            <a:r>
              <a:rPr lang="es-ES" noProof="0" smtClean="0"/>
              <a:t>Tercer nivel</a:t>
            </a:r>
          </a:p>
          <a:p>
            <a:pPr lvl="3"/>
            <a:r>
              <a:rPr lang="es-ES" noProof="0" smtClean="0"/>
              <a:t>Cuarto nivel</a:t>
            </a:r>
          </a:p>
          <a:p>
            <a:pPr lvl="4"/>
            <a:r>
              <a:rPr lang="es-ES" noProof="0" smtClean="0"/>
              <a:t>Quinto nivel</a:t>
            </a:r>
            <a:endParaRPr lang="es-ES" noProof="0" dirty="0"/>
          </a:p>
        </p:txBody>
      </p:sp>
      <p:grpSp>
        <p:nvGrpSpPr>
          <p:cNvPr id="615" name="marco" descr="Gráfico de cuadro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upo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upo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upo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upo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upo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upo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AA01AB-145F-4AE5-A1D5-362BC05CA7CC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 rtl="0">
              <a:defRPr sz="3200" b="0"/>
            </a:lvl1pPr>
          </a:lstStyle>
          <a:p>
            <a:pPr rtl="0"/>
            <a:r>
              <a:rPr lang="es-ES" noProof="0" smtClean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imagen 2" descr="Marcador de posición vacío para agregar una imagen. Haga clic en el marcador de posición y seleccione la imagen que quiera agregar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 smtClean="0"/>
              <a:t>Haga clic en el icono para agregar una imagen</a:t>
            </a:r>
            <a:endParaRPr lang="es-ES" noProof="0" dirty="0"/>
          </a:p>
        </p:txBody>
      </p:sp>
      <p:grpSp>
        <p:nvGrpSpPr>
          <p:cNvPr id="614" name="marco" descr="Gráfico de cuadro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upo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upo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orma libre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orma libre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orma libre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upo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orma libre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orma libre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orma libre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upo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upo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orma libre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orma libre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orma libre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orma libre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orma libre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orma libre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orma libre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orma libre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orma libre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orma libre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orma libre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orma libre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orma libre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orma libre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orma libre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orma libre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orma libre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orma libre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orma libre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orma libre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orma libre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orma libre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orma libre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orma libre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orma libre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orma libre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orma libre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orma libre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orma libre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orma libre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orma libre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orma libre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orma libre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orma libre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orma libre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orma libre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orma libre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orma libre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orma libre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orma libre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orma libre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orma libre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orma libre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orma libre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orma libre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orma libre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orma libre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orma libre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orma libre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orma libre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orma libre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orma libre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orma libre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orma libre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orma libre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orma libre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orma libre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orma libre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orma libre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orma libre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orma libre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orma libre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orma libre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orma libre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orma libre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orma libre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orma libre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orma libre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orma libre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orma libre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orma libre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orma libre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orma libre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orma libre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upo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orma libre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orma libre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orma libre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orma libre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orma libre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orma libre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orma libre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orma libre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orma libre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orma libre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orma libre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orma libre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orma libre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orma libre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orma libre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orma libre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orma libre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orma libre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orma libre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orma libre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orma libre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orma libre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orma libre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orma libre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orma libre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orma libre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orma libre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orma libre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orma libre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orma libre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orma libre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orma libre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orma libre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orma libre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orma libre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orma libre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orma libre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orma libre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orma libre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orma libre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orma libre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orma libre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orma libre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orma libre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orma libre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orma libre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orma libre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orma libre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orma libre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orma libre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orma libre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orma libre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orma libre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orma libre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orma libre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orma libre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orma libre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orma libre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orma libre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orma libre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orma libre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orma libre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orma libre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orma libre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orma libre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orma libre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orma libre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orma libre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orma libre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orma libre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orma libre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orma libre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orma libre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orma libre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es-ES" noProof="0" dirty="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noProof="0" smtClean="0"/>
              <a:t>Editar el estilo de texto del patrón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D16348-E405-42B1-89B5-964AA77FE073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s-ES" noProof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dirty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el estilo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EA5BF5C-F4C1-4C94-BD5F-F847F8EB8117}" type="datetime1">
              <a:rPr lang="es-ES" noProof="0" smtClean="0"/>
              <a:t>31/03/2025</a:t>
            </a:fld>
            <a:endParaRPr lang="es-ES" noProof="0" dirty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5BA54BD-C84D-46CE-8B72-31BFB26ABA43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s-ES" dirty="0"/>
              <a:t>Raúl Champredonde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switch</a:t>
            </a:r>
            <a:r>
              <a:rPr lang="es-ES" dirty="0"/>
              <a:t>” con sentencia de inicialización</a:t>
            </a:r>
            <a:endParaRPr lang="es-AR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10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86C7BB-912A-4B61-85E2-AECBC701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01288"/>
              </p:ext>
            </p:extLst>
          </p:nvPr>
        </p:nvGraphicFramePr>
        <p:xfrm>
          <a:off x="1787776" y="2388448"/>
          <a:ext cx="9174504" cy="2042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70732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4003772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[default: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sentencias]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os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runtime.GOOS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os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case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darwin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("OS X.")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case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linux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("Linux.")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default: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574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switch</a:t>
            </a:r>
            <a:r>
              <a:rPr lang="es-ES" dirty="0"/>
              <a:t>” sin selector</a:t>
            </a:r>
            <a:endParaRPr lang="es-AR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11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86C7BB-912A-4B61-85E2-AECBC701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291912"/>
              </p:ext>
            </p:extLst>
          </p:nvPr>
        </p:nvGraphicFramePr>
        <p:xfrm>
          <a:off x="1787776" y="2388448"/>
          <a:ext cx="9779244" cy="4236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70732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4608512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[default: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sentencias]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8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"time"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t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time.Now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case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t.Hour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12: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("Good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morning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case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t.Hour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&lt; 17: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("Good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afternoon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default: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("Good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evening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91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Funciones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7A0312B-1635-456A-9EAA-21AFFE4C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8552623"/>
              </p:ext>
            </p:extLst>
          </p:nvPr>
        </p:nvGraphicFramePr>
        <p:xfrm>
          <a:off x="1522413" y="1905000"/>
          <a:ext cx="914400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48063">
                  <a:extLst>
                    <a:ext uri="{9D8B030D-6E8A-4147-A177-3AD203B41FA5}">
                      <a16:colId xmlns:a16="http://schemas.microsoft.com/office/drawing/2014/main" val="2051076538"/>
                    </a:ext>
                  </a:extLst>
                </a:gridCol>
                <a:gridCol w="3995937">
                  <a:extLst>
                    <a:ext uri="{9D8B030D-6E8A-4147-A177-3AD203B41FA5}">
                      <a16:colId xmlns:a16="http://schemas.microsoft.com/office/drawing/2014/main" val="5797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nombreFuncion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("Esta es una función")</a:t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800" b="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nombreFuncion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2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66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+ y)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95325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3477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Funciones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7A0312B-1635-456A-9EAA-21AFFE4C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527806"/>
              </p:ext>
            </p:extLst>
          </p:nvPr>
        </p:nvGraphicFramePr>
        <p:xfrm>
          <a:off x="1522413" y="1905000"/>
          <a:ext cx="9144000" cy="35661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652119">
                  <a:extLst>
                    <a:ext uri="{9D8B030D-6E8A-4147-A177-3AD203B41FA5}">
                      <a16:colId xmlns:a16="http://schemas.microsoft.com/office/drawing/2014/main" val="2051076538"/>
                    </a:ext>
                  </a:extLst>
                </a:gridCol>
                <a:gridCol w="3491881">
                  <a:extLst>
                    <a:ext uri="{9D8B030D-6E8A-4147-A177-3AD203B41FA5}">
                      <a16:colId xmlns:a16="http://schemas.microsoft.com/office/drawing/2014/main" val="5797528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:=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2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swap(x int, y int) (int, int) {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return y, x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 b = swap(a, 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668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swap(x1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y1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(x2, y2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x2, y2 = y1, x1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 b = swap(a, b)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95325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13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013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pPr marL="0" indent="0">
              <a:buNone/>
            </a:pPr>
            <a:r>
              <a:rPr lang="es-ES" sz="1800" dirty="0"/>
              <a:t/>
            </a:r>
            <a:br>
              <a:rPr lang="es-ES" sz="1800" dirty="0"/>
            </a:b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!")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14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3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7A0312B-1635-456A-9EAA-21AFFE4C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431140"/>
              </p:ext>
            </p:extLst>
          </p:nvPr>
        </p:nvGraphicFramePr>
        <p:xfrm>
          <a:off x="1522412" y="1844824"/>
          <a:ext cx="9612561" cy="439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3059832">
                  <a:extLst>
                    <a:ext uri="{9D8B030D-6E8A-4147-A177-3AD203B41FA5}">
                      <a16:colId xmlns:a16="http://schemas.microsoft.com/office/drawing/2014/main" val="2051076538"/>
                    </a:ext>
                  </a:extLst>
                </a:gridCol>
                <a:gridCol w="6552729">
                  <a:extLst>
                    <a:ext uri="{9D8B030D-6E8A-4147-A177-3AD203B41FA5}">
                      <a16:colId xmlns:a16="http://schemas.microsoft.com/office/drawing/2014/main" val="316808109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de-DE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Print(...) (n int, err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2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 panose="02070309020205020404" pitchFamily="49" charset="0"/>
                        </a:rPr>
                        <a:t>Pone espacio entre argumentos excepto para strings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name, age = "Kim", 22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" is ", age, " years old.\n")</a:t>
                      </a: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Kim is 22 years old.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966830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de-DE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e-DE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 Println(...) (n int, err error)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Pone espacio entre argumentos incluso para strings y agrega un “newline”</a:t>
                      </a:r>
                      <a:endParaRPr lang="es-A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name, age = "Kim", 22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"is", age, "years old.")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Kim is 22 years old.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33204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...) (n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5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Usa “marcas” o “verbos”</a:t>
                      </a:r>
                      <a:endParaRPr lang="es-AR" sz="14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name, age = "Kim", 22</a:t>
                      </a:r>
                    </a:p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("%s is %d years old.\n", name, age)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// Kim is 22 years old.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824684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15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91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(marcas/verbos)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16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291B9C-F0F8-453F-8A2B-BAB5DD4CB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455940"/>
              </p:ext>
            </p:extLst>
          </p:nvPr>
        </p:nvGraphicFramePr>
        <p:xfrm>
          <a:off x="1522412" y="1905000"/>
          <a:ext cx="9684568" cy="419608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1042826">
                  <a:extLst>
                    <a:ext uri="{9D8B030D-6E8A-4147-A177-3AD203B41FA5}">
                      <a16:colId xmlns:a16="http://schemas.microsoft.com/office/drawing/2014/main" val="172529493"/>
                    </a:ext>
                  </a:extLst>
                </a:gridCol>
                <a:gridCol w="792870">
                  <a:extLst>
                    <a:ext uri="{9D8B030D-6E8A-4147-A177-3AD203B41FA5}">
                      <a16:colId xmlns:a16="http://schemas.microsoft.com/office/drawing/2014/main" val="29455526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95804252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10392470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328595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i := 42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s := </a:t>
                      </a:r>
                      <a:r>
                        <a:rPr lang="es-AR" b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"Pepe"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:= true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2158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</a:rPr>
                        <a:t>General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tx1"/>
                          </a:solidFill>
                          <a:latin typeface="+mn-lt"/>
                        </a:rPr>
                        <a:t>Formato predeterminado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("%v %v", i, 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Pepe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84437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%#v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tx1"/>
                          </a:solidFill>
                          <a:latin typeface="+mn-lt"/>
                        </a:rPr>
                        <a:t>Valor representado en sintaxis 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("%#v %#v", i, 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"Pepe"</a:t>
                      </a:r>
                      <a:endParaRPr lang="es-AR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5655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dirty="0">
                          <a:solidFill>
                            <a:schemeClr val="tx1"/>
                          </a:solidFill>
                          <a:latin typeface="+mn-lt"/>
                        </a:rPr>
                        <a:t>Tipo representado en sintaxis Go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("%T %T", i, s)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800" kern="120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string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58319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%%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("%v %v %%", s,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Pepe 42 %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173733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\n</a:t>
                      </a:r>
                    </a:p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\r\n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new line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("%v\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n%v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 i, s)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b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pepe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32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tab</a:t>
                      </a:r>
                      <a:endParaRPr lang="es-A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("%v\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t%v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", i, s)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	pepe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338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"true" o "false"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("%t", b)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19786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245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(marcas/verbos)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17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291B9C-F0F8-453F-8A2B-BAB5DD4CB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351047"/>
              </p:ext>
            </p:extLst>
          </p:nvPr>
        </p:nvGraphicFramePr>
        <p:xfrm>
          <a:off x="1522412" y="1905000"/>
          <a:ext cx="9684568" cy="418592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99592">
                  <a:extLst>
                    <a:ext uri="{9D8B030D-6E8A-4147-A177-3AD203B41FA5}">
                      <a16:colId xmlns:a16="http://schemas.microsoft.com/office/drawing/2014/main" val="17252949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455526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99580425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103924707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328595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:= 128578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21586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r>
                        <a:rPr lang="es-AR" dirty="0" err="1">
                          <a:solidFill>
                            <a:schemeClr val="tx1"/>
                          </a:solidFill>
                        </a:rPr>
                        <a:t>Integer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Entero en decimal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128578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40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%b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Entero en binario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("%b",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11111011001000010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81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Entero en hexadecimal (min.)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("%x",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1f642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53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Entero en hexadecimal (</a:t>
                      </a:r>
                      <a:r>
                        <a:rPr lang="es-A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may</a:t>
                      </a: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("%X",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1F642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0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Entero en octal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("%o",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373102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223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Entero en octal (con 0o)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("%O",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0o373102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715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Carácter Unicode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("%c",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🙂</a:t>
                      </a:r>
                      <a:endParaRPr lang="es-AR" sz="180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7671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%q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Carácter Unicode con comillas simples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("%q",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'🙂'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57114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%U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Formato Unicode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("%U",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U+1F642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819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95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(marcas/verbos)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18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291B9C-F0F8-453F-8A2B-BAB5DD4CB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0025913"/>
              </p:ext>
            </p:extLst>
          </p:nvPr>
        </p:nvGraphicFramePr>
        <p:xfrm>
          <a:off x="1522412" y="1905000"/>
          <a:ext cx="9684568" cy="1854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899592">
                  <a:extLst>
                    <a:ext uri="{9D8B030D-6E8A-4147-A177-3AD203B41FA5}">
                      <a16:colId xmlns:a16="http://schemas.microsoft.com/office/drawing/2014/main" val="17252949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4555261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99580425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103924707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328595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:= "Pepe"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21586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AR" dirty="0" err="1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Valor normal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("%s",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Pepe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4015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%q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Valor </a:t>
                      </a:r>
                      <a:r>
                        <a:rPr lang="es-A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encomillado</a:t>
                      </a:r>
                      <a:endParaRPr lang="es-AR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("%q",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"Pepe"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81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Base 16 minúscula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("%x",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50657065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53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%X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Base 16 mayúscula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("%X",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50657065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0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19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(marcas/verbos)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19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291B9C-F0F8-453F-8A2B-BAB5DD4CB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093405"/>
              </p:ext>
            </p:extLst>
          </p:nvPr>
        </p:nvGraphicFramePr>
        <p:xfrm>
          <a:off x="1522412" y="1905000"/>
          <a:ext cx="9900592" cy="37084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683568">
                  <a:extLst>
                    <a:ext uri="{9D8B030D-6E8A-4147-A177-3AD203B41FA5}">
                      <a16:colId xmlns:a16="http://schemas.microsoft.com/office/drawing/2014/main" val="17252949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9455526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1995804252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103924707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2859579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s-AR" sz="16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math.Pi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21586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r>
                        <a:rPr lang="es-AR" dirty="0" err="1">
                          <a:solidFill>
                            <a:schemeClr val="tx1"/>
                          </a:solidFill>
                        </a:rPr>
                        <a:t>Float</a:t>
                      </a:r>
                      <a:endParaRPr lang="es-AR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Notación científica (min.)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("%e", pi)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3.141593e+00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81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Notación científica (</a:t>
                      </a:r>
                      <a:r>
                        <a:rPr lang="es-A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may</a:t>
                      </a: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.)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("%E", pi)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3.141593E+00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53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Con decimales, sin exponente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("%f", pi)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3.141593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0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%F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Idem</a:t>
                      </a: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 %f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("%F", pi)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3.141593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8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%e para exponentes grandes o %f en caso contrario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("%g", pi)</a:t>
                      </a: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("%g", pi * 1e+6)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3.141592653589793e+06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7097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Courier New" panose="02070309020205020404" pitchFamily="49" charset="0"/>
                        </a:rPr>
                        <a:t>%E para exponentes grandes o %F en caso contrario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("%G", pi)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("%g", pi * 1e+6)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3.141592653589793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6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3.141592653589793e+06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93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41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Seminario de Lenguajes opción </a:t>
            </a:r>
            <a:r>
              <a:rPr lang="es-ES" dirty="0" err="1"/>
              <a:t>Go</a:t>
            </a:r>
            <a:endParaRPr lang="es-ES" dirty="0"/>
          </a:p>
        </p:txBody>
      </p:sp>
      <p:sp>
        <p:nvSpPr>
          <p:cNvPr id="6" name="Marcador de posición de contenido 5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es-ES" dirty="0"/>
              <a:t>Estructuras de control</a:t>
            </a:r>
          </a:p>
          <a:p>
            <a:pPr rtl="0"/>
            <a:r>
              <a:rPr lang="es-ES" dirty="0"/>
              <a:t>Funciones</a:t>
            </a:r>
          </a:p>
          <a:p>
            <a:pPr rtl="0"/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</a:p>
        </p:txBody>
      </p:sp>
      <p:sp>
        <p:nvSpPr>
          <p:cNvPr id="5" name="Marcador de posición de pie de página 4">
            <a:extLst>
              <a:ext uri="{FF2B5EF4-FFF2-40B4-BE49-F238E27FC236}">
                <a16:creationId xmlns:a16="http://schemas.microsoft.com/office/drawing/2014/main" id="{2B4AC6AC-70D3-4265-83B0-2A040F6F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4015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(marcas/verbos)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20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291B9C-F0F8-453F-8A2B-BAB5DD4CB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6757028"/>
              </p:ext>
            </p:extLst>
          </p:nvPr>
        </p:nvGraphicFramePr>
        <p:xfrm>
          <a:off x="1522412" y="1905000"/>
          <a:ext cx="9143998" cy="212344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2567674">
                  <a:extLst>
                    <a:ext uri="{9D8B030D-6E8A-4147-A177-3AD203B41FA5}">
                      <a16:colId xmlns:a16="http://schemas.microsoft.com/office/drawing/2014/main" val="172529493"/>
                    </a:ext>
                  </a:extLst>
                </a:gridCol>
                <a:gridCol w="3288162">
                  <a:extLst>
                    <a:ext uri="{9D8B030D-6E8A-4147-A177-3AD203B41FA5}">
                      <a16:colId xmlns:a16="http://schemas.microsoft.com/office/drawing/2014/main" val="1863382376"/>
                    </a:ext>
                  </a:extLst>
                </a:gridCol>
                <a:gridCol w="3288162">
                  <a:extLst>
                    <a:ext uri="{9D8B030D-6E8A-4147-A177-3AD203B41FA5}">
                      <a16:colId xmlns:a16="http://schemas.microsoft.com/office/drawing/2014/main" val="294555261"/>
                    </a:ext>
                  </a:extLst>
                </a:gridCol>
              </a:tblGrid>
              <a:tr h="370840">
                <a:tc rowSpan="5">
                  <a:txBody>
                    <a:bodyPr/>
                    <a:lstStyle/>
                    <a:p>
                      <a:r>
                        <a:rPr lang="es-AR" dirty="0">
                          <a:latin typeface="+mn-lt"/>
                          <a:cs typeface="Courier New" panose="02070309020205020404" pitchFamily="49" charset="0"/>
                        </a:rPr>
                        <a:t>Equivalencias de </a:t>
                      </a: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%v</a:t>
                      </a:r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es-A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8182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int8, etc.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5379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uint</a:t>
                      </a: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uint8, etc.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09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complex32, etc.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380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s-AR" dirty="0"/>
                    </a:p>
                  </a:txBody>
                  <a:tcPr anchor="ctr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87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0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</a:t>
            </a:r>
            <a:r>
              <a:rPr lang="es-ES" sz="2400" dirty="0" err="1"/>
              <a:t>width</a:t>
            </a:r>
            <a:r>
              <a:rPr lang="es-ES" sz="2400" dirty="0"/>
              <a:t>, </a:t>
            </a:r>
            <a:r>
              <a:rPr lang="es-ES" sz="2400" dirty="0" err="1"/>
              <a:t>precision</a:t>
            </a:r>
            <a:r>
              <a:rPr lang="es-ES" sz="2400" dirty="0"/>
              <a:t>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21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6" name="Marcador de contenido 5">
            <a:extLst>
              <a:ext uri="{FF2B5EF4-FFF2-40B4-BE49-F238E27FC236}">
                <a16:creationId xmlns:a16="http://schemas.microsoft.com/office/drawing/2014/main" id="{19291B9C-F0F8-453F-8A2B-BAB5DD4CBB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363884"/>
              </p:ext>
            </p:extLst>
          </p:nvPr>
        </p:nvGraphicFramePr>
        <p:xfrm>
          <a:off x="765820" y="1905000"/>
          <a:ext cx="10657183" cy="4267200"/>
        </p:xfrm>
        <a:graphic>
          <a:graphicData uri="http://schemas.openxmlformats.org/drawingml/2006/table">
            <a:tbl>
              <a:tblPr bandRow="1">
                <a:tableStyleId>{2D5ABB26-0587-4C30-8999-92F81FD0307C}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103924707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280489770"/>
                    </a:ext>
                  </a:extLst>
                </a:gridCol>
                <a:gridCol w="3744416">
                  <a:extLst>
                    <a:ext uri="{9D8B030D-6E8A-4147-A177-3AD203B41FA5}">
                      <a16:colId xmlns:a16="http://schemas.microsoft.com/office/drawing/2014/main" val="314961054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328595797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:= 123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:= 123.12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AR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AR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es-AR" sz="1400" b="0" dirty="0">
                        <a:solidFill>
                          <a:srgbClr val="D4D4D4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1121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("%d\n",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123</a:t>
                      </a:r>
                      <a:b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("%+d\n",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+123</a:t>
                      </a:r>
                      <a:b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</a:b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340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("%6d\n",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123</a:t>
                      </a:r>
                    </a:p>
                    <a:p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("%+6d\n",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+123</a:t>
                      </a:r>
                    </a:p>
                    <a:p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918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("%06d\n",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000123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("%+06d\n", i)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+00123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135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123.120000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----------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+123.120000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-----------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9330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("%0f\n",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123.120000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("%+0f\n",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+123.120000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822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("%8.2f\n",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123.12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("%+8.2f\n",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+123.12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71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("%08.2f\n",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00123.12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pt-B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("%+08.2f\n", f)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+0123.12</a:t>
                      </a:r>
                    </a:p>
                    <a:p>
                      <a:pPr algn="l"/>
                      <a:r>
                        <a:rPr lang="es-AR" sz="1400" kern="120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--------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8776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9157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  <a:r>
              <a:rPr lang="es-ES" sz="2400" dirty="0"/>
              <a:t> (</a:t>
            </a:r>
            <a:r>
              <a:rPr lang="es-ES" sz="2400" dirty="0" err="1"/>
              <a:t>flags</a:t>
            </a:r>
            <a:r>
              <a:rPr lang="es-ES" sz="2400" dirty="0"/>
              <a:t>)</a:t>
            </a:r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22</a:t>
            </a:fld>
            <a:r>
              <a:rPr lang="es-AR" dirty="0"/>
              <a:t>				Raúl Champredonde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2401D-CDB9-40E2-ABBC-0B4E6A5E2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Investigar:</a:t>
            </a:r>
          </a:p>
          <a:p>
            <a:pPr lvl="1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"-"</a:t>
            </a:r>
            <a:r>
              <a:rPr lang="es-AR" dirty="0"/>
              <a:t> (ej.: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%-d</a:t>
            </a:r>
            <a:r>
              <a:rPr lang="es-AR" dirty="0">
                <a:cs typeface="Courier New" panose="02070309020205020404" pitchFamily="49" charset="0"/>
              </a:rPr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%-6d</a:t>
            </a:r>
            <a:r>
              <a:rPr lang="es-AR" dirty="0">
                <a:cs typeface="Courier New" panose="02070309020205020404" pitchFamily="49" charset="0"/>
              </a:rPr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%-06d</a:t>
            </a:r>
            <a:r>
              <a:rPr lang="es-AR" dirty="0">
                <a:cs typeface="Courier New" panose="02070309020205020404" pitchFamily="49" charset="0"/>
              </a:rPr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%-f</a:t>
            </a:r>
            <a:r>
              <a:rPr lang="es-AR" dirty="0">
                <a:cs typeface="Courier New" panose="02070309020205020404" pitchFamily="49" charset="0"/>
              </a:rPr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%-8.2f</a:t>
            </a:r>
            <a:r>
              <a:rPr lang="es-AR" dirty="0">
                <a:cs typeface="Courier New" panose="02070309020205020404" pitchFamily="49" charset="0"/>
              </a:rPr>
              <a:t>, </a:t>
            </a: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%-08.2f</a:t>
            </a:r>
            <a:r>
              <a:rPr lang="es-AR" dirty="0"/>
              <a:t>)</a:t>
            </a:r>
          </a:p>
          <a:p>
            <a:pPr lvl="1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"#"</a:t>
            </a:r>
            <a:r>
              <a:rPr lang="es-AR" dirty="0"/>
              <a:t> </a:t>
            </a:r>
          </a:p>
          <a:p>
            <a:pPr lvl="1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</a:p>
          <a:p>
            <a:pPr lvl="1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"%.2f"</a:t>
            </a:r>
          </a:p>
          <a:p>
            <a:pPr lvl="1"/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>"%9.f"</a:t>
            </a:r>
          </a:p>
        </p:txBody>
      </p:sp>
    </p:spTree>
    <p:extLst>
      <p:ext uri="{BB962C8B-B14F-4D97-AF65-F5344CB8AC3E}">
        <p14:creationId xmlns:p14="http://schemas.microsoft.com/office/powerpoint/2010/main" val="67700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7A0312B-1635-456A-9EAA-21AFFE4C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4308390"/>
              </p:ext>
            </p:extLst>
          </p:nvPr>
        </p:nvGraphicFramePr>
        <p:xfrm>
          <a:off x="1522412" y="1844824"/>
          <a:ext cx="9612561" cy="347472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9612561">
                  <a:extLst>
                    <a:ext uri="{9D8B030D-6E8A-4147-A177-3AD203B41FA5}">
                      <a16:colId xmlns:a16="http://schemas.microsoft.com/office/drawing/2014/main" val="20510765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 name, age = "Kim", 22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6285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:=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("%s is %d years old.\n", name, age)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5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:=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" is ", age, " years old.\n")</a:t>
                      </a:r>
                    </a:p>
                    <a:p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537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:=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fmt.Sprintln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(name, "is", age, "years old.")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37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Kim is 22 years old.</a:t>
                      </a:r>
                    </a:p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90695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23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4362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7A0312B-1635-456A-9EAA-21AFFE4C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779696"/>
              </p:ext>
            </p:extLst>
          </p:nvPr>
        </p:nvGraphicFramePr>
        <p:xfrm>
          <a:off x="765820" y="1844824"/>
          <a:ext cx="10657184" cy="37338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51076538"/>
                    </a:ext>
                  </a:extLst>
                </a:gridCol>
                <a:gridCol w="9001000">
                  <a:extLst>
                    <a:ext uri="{9D8B030D-6E8A-4147-A177-3AD203B41FA5}">
                      <a16:colId xmlns:a16="http://schemas.microsoft.com/office/drawing/2014/main" val="20637874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 (n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error)</a:t>
                      </a:r>
                      <a:endParaRPr lang="en-US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9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mensaje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fmt.Scan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(&amp;mensaje)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153740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Scanf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(format string, ...) (n int, err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1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fmt.Scanf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("%s %s %d", 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 !=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("Error: %s", e)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("Todo bien, recibimos %d argumentos: %s, %s, %d", n,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79069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Scanln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(...) (n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9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nom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&amp;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s-AR" sz="1400" b="0" kern="120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241333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24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022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 err="1"/>
              <a:t>Package</a:t>
            </a:r>
            <a:r>
              <a:rPr lang="es-ES" dirty="0"/>
              <a:t> “</a:t>
            </a:r>
            <a:r>
              <a:rPr lang="es-ES" dirty="0" err="1"/>
              <a:t>fmt</a:t>
            </a:r>
            <a:r>
              <a:rPr lang="es-ES" dirty="0"/>
              <a:t>”</a:t>
            </a:r>
          </a:p>
        </p:txBody>
      </p:sp>
      <p:graphicFrame>
        <p:nvGraphicFramePr>
          <p:cNvPr id="3" name="Marcador de contenido 2">
            <a:extLst>
              <a:ext uri="{FF2B5EF4-FFF2-40B4-BE49-F238E27FC236}">
                <a16:creationId xmlns:a16="http://schemas.microsoft.com/office/drawing/2014/main" id="{B7A0312B-1635-456A-9EAA-21AFFE4C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0177028"/>
              </p:ext>
            </p:extLst>
          </p:nvPr>
        </p:nvGraphicFramePr>
        <p:xfrm>
          <a:off x="765820" y="1844824"/>
          <a:ext cx="10657184" cy="31242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12568">
                  <a:extLst>
                    <a:ext uri="{9D8B030D-6E8A-4147-A177-3AD203B41FA5}">
                      <a16:colId xmlns:a16="http://schemas.microsoft.com/office/drawing/2014/main" val="2051076538"/>
                    </a:ext>
                  </a:extLst>
                </a:gridCol>
                <a:gridCol w="5544616">
                  <a:extLst>
                    <a:ext uri="{9D8B030D-6E8A-4147-A177-3AD203B41FA5}">
                      <a16:colId xmlns:a16="http://schemas.microsoft.com/office/drawing/2014/main" val="18188910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(str string, ...) (n int, err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9532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string, 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...) (n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71512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...) (n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error)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295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</a:t>
                      </a:r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:=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fmt.Sscan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("100\n200", &amp;x, &amp;y)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fmt.Sscan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("300 400", &amp;x, &amp;y)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fmt.Sscanf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("500 600", "%s %s", &amp;x, &amp;y)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("700\n800", &amp;x, &amp;y)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("900 1000\n", &amp;x, &amp;y)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e =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fmt.Sscanln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("1100 1200", &amp;x, &amp;y)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14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 2 e: &lt;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100 y: 200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 2 e: &lt;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300 y: 400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 2 e: &lt;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Sscanf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500 y: 600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 1 e: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unexpected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newline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700 y: 600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 2 e: &lt;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900 y: 1000</a:t>
                      </a:r>
                    </a:p>
                    <a:p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n: 2 e: &lt;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nil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</a:t>
                      </a:r>
                      <a:r>
                        <a:rPr lang="es-AR" sz="14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Sscanln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1100 y: 1200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9613020"/>
                  </a:ext>
                </a:extLst>
              </a:tr>
            </a:tbl>
          </a:graphicData>
        </a:graphic>
      </p:graphicFrame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25</a:t>
            </a:fld>
            <a:r>
              <a:rPr lang="es-AR" dirty="0"/>
              <a:t>				Raúl Champredonde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31229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r>
              <a:rPr lang="es-ES" dirty="0"/>
              <a:t>Secuencia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:= 5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x++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s-AR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dirty="0" err="1"/>
              <a:t>ó</a:t>
            </a:r>
            <a:r>
              <a:rPr lang="es-AR" dirty="0"/>
              <a:t/>
            </a:r>
            <a:br>
              <a:rPr lang="es-AR" dirty="0"/>
            </a:br>
            <a:r>
              <a:rPr lang="es-AR" dirty="0"/>
              <a:t/>
            </a:r>
            <a:br>
              <a:rPr lang="es-AR" dirty="0"/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:= 5;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(x); x++; 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fmt.Println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3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Iteración</a:t>
            </a:r>
            <a:br>
              <a:rPr lang="es-ES" dirty="0"/>
            </a:br>
            <a:r>
              <a:rPr lang="es-ES" dirty="0"/>
              <a:t/>
            </a:r>
            <a:br>
              <a:rPr lang="es-ES" dirty="0"/>
            </a:b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4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B7ED69E5-305B-4014-9938-A8D451FCCB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6794872"/>
              </p:ext>
            </p:extLst>
          </p:nvPr>
        </p:nvGraphicFramePr>
        <p:xfrm>
          <a:off x="1773932" y="2636912"/>
          <a:ext cx="8603615" cy="35694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367280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2503805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  <a:gridCol w="3732530">
                  <a:extLst>
                    <a:ext uri="{9D8B030D-6E8A-4147-A177-3AD203B41FA5}">
                      <a16:colId xmlns:a16="http://schemas.microsoft.com/office/drawing/2014/main" val="13330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AR" b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s-A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// secuencia</a:t>
                      </a:r>
                    </a:p>
                    <a:p>
                      <a:r>
                        <a:rPr lang="es-AR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:= 1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sum &lt; 1000 {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sum += sum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:= 0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:= 0; i &lt; 10; i++ {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sum += i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AR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n-NO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 := 1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; sum &lt; 1000; {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sum += sum</a:t>
                      </a:r>
                    </a:p>
                    <a:p>
                      <a:r>
                        <a:rPr lang="nn-NO" b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644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AR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nn-NO" b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T="468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:= 1; i &lt; 500; {</a:t>
                      </a:r>
                    </a:p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i += i</a:t>
                      </a:r>
                    </a:p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fmt.Println(i)</a:t>
                      </a:r>
                    </a:p>
                    <a:p>
                      <a:r>
                        <a:rPr lang="nn-NO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 marT="468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113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22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Iteración</a:t>
            </a:r>
            <a:r>
              <a:rPr lang="es-ES" sz="1800" dirty="0"/>
              <a:t> (</a:t>
            </a:r>
            <a:r>
              <a:rPr lang="es-ES" sz="1800" dirty="0" err="1"/>
              <a:t>for</a:t>
            </a:r>
            <a:r>
              <a:rPr lang="es-ES" sz="1800" dirty="0"/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/>
              <a:t/>
            </a:r>
            <a:br>
              <a:rPr lang="es-ES" sz="1800" dirty="0"/>
            </a:br>
            <a:r>
              <a:rPr lang="es-ES" sz="1800" dirty="0"/>
              <a:t/>
            </a:r>
            <a:br>
              <a:rPr lang="es-ES" sz="1800" dirty="0"/>
            </a:b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i, j := 0, 10; i &lt;= j; i, j = i+1, j-1 {</a:t>
            </a:r>
            <a:b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fmt.Println(n, ":", i, "-", j)</a:t>
            </a:r>
            <a:b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n-NO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s-A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5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2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Iteración</a:t>
            </a:r>
            <a:r>
              <a:rPr lang="es-ES" sz="1800" dirty="0"/>
              <a:t> (</a:t>
            </a:r>
            <a:r>
              <a:rPr lang="es-ES" sz="1800" dirty="0" err="1"/>
              <a:t>repeat</a:t>
            </a:r>
            <a:r>
              <a:rPr lang="es-ES" sz="1800" dirty="0"/>
              <a:t> / do-</a:t>
            </a:r>
            <a:r>
              <a:rPr lang="es-ES" sz="1800" dirty="0" err="1"/>
              <a:t>while</a:t>
            </a:r>
            <a:r>
              <a:rPr lang="es-ES" sz="1800" dirty="0"/>
              <a:t>)</a:t>
            </a:r>
            <a:r>
              <a:rPr lang="es-ES" dirty="0"/>
              <a:t/>
            </a:r>
            <a:br>
              <a:rPr lang="es-ES" dirty="0"/>
            </a:br>
            <a:r>
              <a:rPr lang="es-ES" sz="1800" dirty="0"/>
              <a:t/>
            </a:r>
            <a:br>
              <a:rPr lang="es-ES" sz="1800" dirty="0"/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 := 0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i++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  <a:r>
              <a:rPr lang="es-A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 &gt;= 10 {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   break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   }</a:t>
            </a:r>
            <a:b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s-A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6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4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if</a:t>
            </a:r>
            <a:r>
              <a:rPr lang="es-ES" dirty="0"/>
              <a:t>”</a:t>
            </a:r>
            <a:br>
              <a:rPr lang="es-ES" dirty="0"/>
            </a:br>
            <a:endParaRPr lang="es-A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7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86C7BB-912A-4B61-85E2-AECBC701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884105"/>
              </p:ext>
            </p:extLst>
          </p:nvPr>
        </p:nvGraphicFramePr>
        <p:xfrm>
          <a:off x="1787778" y="2636912"/>
          <a:ext cx="9347194" cy="2011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2780278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  <a:gridCol w="3786638">
                  <a:extLst>
                    <a:ext uri="{9D8B030D-6E8A-4147-A177-3AD203B41FA5}">
                      <a16:colId xmlns:a16="http://schemas.microsoft.com/office/drawing/2014/main" val="1333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 y {</a:t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y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(y)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 y &amp;&amp; x &gt; z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("x")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 &gt; x &amp;&amp; y &gt; z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("y")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("z")</a:t>
                      </a:r>
                    </a:p>
                    <a:p>
                      <a:r>
                        <a:rPr lang="es-AR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2235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if</a:t>
            </a:r>
            <a:r>
              <a:rPr lang="es-ES" dirty="0"/>
              <a:t>” con sentencia de inicialización</a:t>
            </a:r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>
                <a:solidFill>
                  <a:schemeClr val="tx1"/>
                </a:solidFill>
              </a:rPr>
              <a:t>Seminario de Lenguajes opción Go				</a:t>
            </a:r>
            <a:fld id="{25BA54BD-C84D-46CE-8B72-31BFB26ABA43}" type="slidenum">
              <a:rPr lang="es-ES" smtClean="0">
                <a:solidFill>
                  <a:schemeClr val="tx1"/>
                </a:solidFill>
              </a:rPr>
              <a:pPr algn="ctr"/>
              <a:t>8</a:t>
            </a:fld>
            <a:r>
              <a:rPr lang="es-AR" dirty="0">
                <a:solidFill>
                  <a:schemeClr val="tx1"/>
                </a:solidFill>
              </a:rPr>
              <a:t>				Raúl Champredonde</a:t>
            </a:r>
            <a:endParaRPr lang="es-ES" dirty="0">
              <a:solidFill>
                <a:schemeClr val="tx1"/>
              </a:solidFill>
            </a:endParaRP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5C3C73F6-6885-48B9-9EE4-C0C0D9DDE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64459"/>
              </p:ext>
            </p:extLst>
          </p:nvPr>
        </p:nvGraphicFramePr>
        <p:xfrm>
          <a:off x="1787776" y="2511152"/>
          <a:ext cx="9219815" cy="27736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4594668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4625147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condición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[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condición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[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:= 3.0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:= 2.0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10.0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/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 :=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math.Pow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n); v &lt;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lim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(v)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9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ES" dirty="0"/>
              <a:t>Estructuras de control</a:t>
            </a:r>
          </a:p>
        </p:txBody>
      </p:sp>
      <p:sp>
        <p:nvSpPr>
          <p:cNvPr id="14" name="Marcador de posición de contenido 13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 rtlCol="0">
            <a:normAutofit/>
          </a:bodyPr>
          <a:lstStyle/>
          <a:p>
            <a:r>
              <a:rPr lang="es-ES" dirty="0"/>
              <a:t>Selección “</a:t>
            </a:r>
            <a:r>
              <a:rPr lang="es-ES" dirty="0" err="1"/>
              <a:t>switch</a:t>
            </a:r>
            <a:r>
              <a:rPr lang="es-ES" dirty="0"/>
              <a:t>”</a:t>
            </a:r>
            <a:br>
              <a:rPr lang="es-ES" dirty="0"/>
            </a:br>
            <a:endParaRPr lang="es-AR" dirty="0">
              <a:solidFill>
                <a:srgbClr val="D4D4D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rtl="0"/>
            <a:endParaRPr lang="es-ES" dirty="0"/>
          </a:p>
        </p:txBody>
      </p:sp>
      <p:sp>
        <p:nvSpPr>
          <p:cNvPr id="4" name="Marcador de posición de pie de página 4">
            <a:extLst>
              <a:ext uri="{FF2B5EF4-FFF2-40B4-BE49-F238E27FC236}">
                <a16:creationId xmlns:a16="http://schemas.microsoft.com/office/drawing/2014/main" id="{894B0BD5-83E2-4991-BE27-302763D96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00801"/>
            <a:ext cx="12188825" cy="276226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s-AR" dirty="0"/>
              <a:t>Seminario de Lenguajes opción Go				</a:t>
            </a:r>
            <a:fld id="{25BA54BD-C84D-46CE-8B72-31BFB26ABA43}" type="slidenum">
              <a:rPr lang="es-ES" smtClean="0"/>
              <a:pPr algn="ctr"/>
              <a:t>9</a:t>
            </a:fld>
            <a:r>
              <a:rPr lang="es-AR" dirty="0"/>
              <a:t>				Raúl Champredonde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1B86C7BB-912A-4B61-85E2-AECBC7014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435728"/>
              </p:ext>
            </p:extLst>
          </p:nvPr>
        </p:nvGraphicFramePr>
        <p:xfrm>
          <a:off x="1787777" y="2388448"/>
          <a:ext cx="8878634" cy="399288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5170731">
                  <a:extLst>
                    <a:ext uri="{9D8B030D-6E8A-4147-A177-3AD203B41FA5}">
                      <a16:colId xmlns:a16="http://schemas.microsoft.com/office/drawing/2014/main" val="264008669"/>
                    </a:ext>
                  </a:extLst>
                </a:gridCol>
                <a:gridCol w="3707903">
                  <a:extLst>
                    <a:ext uri="{9D8B030D-6E8A-4147-A177-3AD203B41FA5}">
                      <a16:colId xmlns:a16="http://schemas.microsoft.com/office/drawing/2014/main" val="1766798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variable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:=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;]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selector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expresión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 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[default: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</a:t>
                      </a:r>
                      <a:r>
                        <a:rPr lang="es-AR" sz="14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sentencias]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package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endParaRPr lang="es-AR" sz="16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s-AR" sz="800" b="0" dirty="0"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switch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runtime.GOOS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  case "dar" +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 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("OS X.")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case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+ 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nux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("Linux.")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default: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     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fmt.Println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</a:t>
                      </a:r>
                      <a:r>
                        <a:rPr lang="es-AR" sz="1600" b="0" dirty="0" err="1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Other</a:t>
                      </a:r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es-AR" sz="1600" b="0" dirty="0"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mpd="sng">
                      <a:noFill/>
                    </a:lnT>
                    <a:lnB w="254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4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1842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500_TF02804846_TF02804846" id="{65FD6923-A55A-4D8A-AB6E-792F5126A260}" vid="{862C69AA-365A-4DD1-97BC-168A1699736E}"/>
    </a:ext>
  </a:extLst>
</a:theme>
</file>

<file path=ppt/theme/theme2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Go-2</Template>
  <TotalTime>0</TotalTime>
  <Words>1663</Words>
  <Application>Microsoft Office PowerPoint</Application>
  <PresentationFormat>Personalizado</PresentationFormat>
  <Paragraphs>448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0" baseType="lpstr">
      <vt:lpstr>Arial</vt:lpstr>
      <vt:lpstr>Consolas</vt:lpstr>
      <vt:lpstr>Corbel</vt:lpstr>
      <vt:lpstr>Courier New</vt:lpstr>
      <vt:lpstr>Pizarra 16 x 9</vt:lpstr>
      <vt:lpstr>Seminario de Lenguajes opción Go</vt:lpstr>
      <vt:lpstr>Seminario de Lenguajes opción Go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Estructuras de control</vt:lpstr>
      <vt:lpstr>Funciones</vt:lpstr>
      <vt:lpstr>Funciones</vt:lpstr>
      <vt:lpstr>Package “fmt”</vt:lpstr>
      <vt:lpstr>Package “fmt”</vt:lpstr>
      <vt:lpstr>Package “fmt” (marcas/verbos)</vt:lpstr>
      <vt:lpstr>Package “fmt” (marcas/verbos)</vt:lpstr>
      <vt:lpstr>Package “fmt” (marcas/verbos)</vt:lpstr>
      <vt:lpstr>Package “fmt” (marcas/verbos)</vt:lpstr>
      <vt:lpstr>Package “fmt” (marcas/verbos)</vt:lpstr>
      <vt:lpstr>Package “fmt” (width, precision)</vt:lpstr>
      <vt:lpstr>Package “fmt” (flags)</vt:lpstr>
      <vt:lpstr>Package “fmt”</vt:lpstr>
      <vt:lpstr>Package “fmt”</vt:lpstr>
      <vt:lpstr>Package “fmt”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Seminario de Lenguajes opción Go</dc:title>
  <dc:creator>DEMIAN SANTINO BONZI BONILLA</dc:creator>
  <cp:lastModifiedBy>DEMIAN SANTINO BONZI BONILLA</cp:lastModifiedBy>
  <cp:revision>1</cp:revision>
  <dcterms:created xsi:type="dcterms:W3CDTF">2025-03-31T21:01:10Z</dcterms:created>
  <dcterms:modified xsi:type="dcterms:W3CDTF">2025-03-31T21:01:35Z</dcterms:modified>
</cp:coreProperties>
</file>