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handoutMasterIdLst>
    <p:handoutMasterId r:id="rId27"/>
  </p:handoutMasterIdLst>
  <p:sldIdLst>
    <p:sldId id="256" r:id="rId2"/>
    <p:sldId id="281" r:id="rId3"/>
    <p:sldId id="257" r:id="rId4"/>
    <p:sldId id="292" r:id="rId5"/>
    <p:sldId id="293" r:id="rId6"/>
    <p:sldId id="296" r:id="rId7"/>
    <p:sldId id="271" r:id="rId8"/>
    <p:sldId id="272" r:id="rId9"/>
    <p:sldId id="297" r:id="rId10"/>
    <p:sldId id="294" r:id="rId11"/>
    <p:sldId id="295" r:id="rId12"/>
    <p:sldId id="298" r:id="rId13"/>
    <p:sldId id="299" r:id="rId14"/>
    <p:sldId id="300" r:id="rId15"/>
    <p:sldId id="302" r:id="rId16"/>
    <p:sldId id="301" r:id="rId17"/>
    <p:sldId id="309" r:id="rId18"/>
    <p:sldId id="312" r:id="rId19"/>
    <p:sldId id="303" r:id="rId20"/>
    <p:sldId id="308" r:id="rId21"/>
    <p:sldId id="304" r:id="rId22"/>
    <p:sldId id="305" r:id="rId23"/>
    <p:sldId id="306" r:id="rId24"/>
    <p:sldId id="307" r:id="rId25"/>
  </p:sldIdLst>
  <p:sldSz cx="12188825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7BC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599" autoAdjust="0"/>
  </p:normalViewPr>
  <p:slideViewPr>
    <p:cSldViewPr>
      <p:cViewPr>
        <p:scale>
          <a:sx n="76" d="100"/>
          <a:sy n="76" d="100"/>
        </p:scale>
        <p:origin x="282" y="-90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3186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2446EEE-9F74-414C-8CF3-76F72C6C9CBB}" type="datetime1">
              <a:rPr lang="es-ES" smtClean="0"/>
              <a:t>31/03/2025</a:t>
            </a:fld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50423A-8BCE-448E-A97B-03A88B2B12C1}" type="slidenum">
              <a:rPr lang="es-ES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48FC2AD-8B93-45A4-8827-85E82B2F4F55}" type="datetime1">
              <a:rPr lang="es-ES" noProof="0" smtClean="0"/>
              <a:t>31/03/2025</a:t>
            </a:fld>
            <a:endParaRPr lang="es-ES" noProof="0" dirty="0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noProof="0" dirty="0"/>
              <a:t>Editar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F2A70B-78F2-4DCF-B53B-C990D2FAFB8A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195867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es-ES" smtClean="0"/>
              <a:t>10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254968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es-ES" smtClean="0"/>
              <a:t>11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900360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es-ES" smtClean="0"/>
              <a:t>12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099969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es-ES" smtClean="0"/>
              <a:t>13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635570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es-ES" smtClean="0"/>
              <a:t>14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315979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es-ES" smtClean="0"/>
              <a:t>15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54398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es-ES" smtClean="0"/>
              <a:t>16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803003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es-ES" smtClean="0"/>
              <a:t>17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774857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es-ES" smtClean="0"/>
              <a:t>18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74292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es-ES" smtClean="0"/>
              <a:t>19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754120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es-ES" smtClean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8323115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es-ES" smtClean="0"/>
              <a:t>20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4170438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es-ES" smtClean="0"/>
              <a:t>21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683326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es-ES" smtClean="0"/>
              <a:t>22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3401881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es-ES" smtClean="0"/>
              <a:t>23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4873143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es-ES" smtClean="0"/>
              <a:t>24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604999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es-ES" smtClean="0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856774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es-ES" smtClean="0"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763518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es-ES" smtClean="0"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086237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es-ES" smtClean="0"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118932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es-ES" smtClean="0"/>
              <a:t>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60809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es-ES" smtClean="0"/>
              <a:t>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653237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es-ES" smtClean="0"/>
              <a:t>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46938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 rtlCol="0">
            <a:noAutofit/>
          </a:bodyPr>
          <a:lstStyle>
            <a:lvl1pPr rtl="0">
              <a:defRPr sz="5400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grpSp>
        <p:nvGrpSpPr>
          <p:cNvPr id="256" name="línea" descr="Gráfico de líneas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orma libre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58" name="Forma libre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59" name="Forma libre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0" name="Forma libre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1" name="Forma libre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2" name="Forma libre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3" name="Forma libre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4" name="Forma libre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5" name="Forma libre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6" name="Forma libre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7" name="Forma libre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8" name="Forma libre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9" name="Forma libre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0" name="Forma libre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1" name="Forma libre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2" name="Forma libre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3" name="Forma libre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4" name="Forma libre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5" name="Forma libre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6" name="Forma libre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7" name="Forma libre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8" name="Forma libre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9" name="Forma libre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80" name="Forma libre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81" name="Forma libre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82" name="Forma libre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83" name="Forma libre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84" name="Forma libre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85" name="Forma libre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86" name="Forma libre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87" name="Forma libre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88" name="Forma libre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89" name="Forma libre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0" name="Forma libre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1" name="Forma libre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2" name="Forma libre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3" name="Forma libre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4" name="Forma libre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5" name="Forma libre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6" name="Forma libre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7" name="Forma libre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8" name="Forma libre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9" name="Forma libre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0" name="Forma libre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1" name="Forma libre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2" name="Forma libre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3" name="Forma libre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4" name="Forma libre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5" name="Forma libre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6" name="Forma libre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7" name="Forma libre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8" name="Forma libre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9" name="Forma libre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0" name="Forma libre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1" name="Forma libre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2" name="Forma libre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3" name="Forma libre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4" name="Forma libre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5" name="Forma libre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6" name="Forma libre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7" name="Forma libre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8" name="Forma libre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9" name="Forma libre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0" name="Forma libre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1" name="Forma libre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2" name="Forma libre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3" name="Forma libre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4" name="Forma libre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5" name="Forma libre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6" name="Forma libre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7" name="Forma libre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8" name="Forma libre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9" name="Forma libre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0" name="Forma libre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1" name="Forma libre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2" name="Forma libre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3" name="Forma libre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4" name="Forma libre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5" name="Forma libre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6" name="Forma libre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7" name="Forma libre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8" name="Forma libre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9" name="Forma libre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0" name="Forma libre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1" name="Forma libre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2" name="Forma libre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3" name="Forma libre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4" name="Forma libre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5" name="Forma libre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6" name="Forma libre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7" name="Forma libre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8" name="Forma libre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9" name="Forma libre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0" name="Forma libre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1" name="Forma libre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2" name="Forma libre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3" name="Forma libre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4" name="Forma libre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5" name="Forma libre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6" name="Forma libre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7" name="Forma libre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8" name="Forma libre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9" name="Forma libre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0" name="Forma libre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1" name="Forma libre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2" name="Forma libre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3" name="Forma libre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4" name="Forma libre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5" name="Forma libre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6" name="Forma libre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7" name="Forma libre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8" name="Forma libre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9" name="Forma libre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70" name="Forma libre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71" name="Forma libre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72" name="Forma libre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73" name="Forma libre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74" name="Forma libre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75" name="Forma libre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76" name="Forma libre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77" name="Forma libre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78" name="Forma libre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79" name="Forma libre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</p:grp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 rtlCol="0"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noProof="0" smtClean="0"/>
              <a:t>Haga clic para editar el estilo de subtítulo del patrón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grpSp>
        <p:nvGrpSpPr>
          <p:cNvPr id="7" name="línea" descr="Gráfico de líneas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orma libre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9" name="Forma libre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0" name="Forma libre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1" name="Forma lib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2" name="Forma lib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3" name="Forma lib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4" name="Forma lib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5" name="Forma lib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" name="Forma lib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" name="Forma lib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" name="Forma lib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" name="Forma lib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" name="Forma lib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" name="Forma lib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" name="Forma lib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" name="Forma lib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4" name="Forma lib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5" name="Forma lib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6" name="Forma lib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7" name="Forma lib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8" name="Forma lib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9" name="Forma lib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30" name="Forma lib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31" name="Forma lib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32" name="Forma lib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33" name="Forma lib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34" name="Forma lib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35" name="Forma lib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36" name="Forma lib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37" name="Forma lib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38" name="Forma lib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39" name="Forma lib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40" name="Forma lib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41" name="Forma lib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42" name="Forma lib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43" name="Forma lib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44" name="Forma lib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45" name="Forma lib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46" name="Forma lib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47" name="Forma lib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48" name="Forma lib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49" name="Forma lib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50" name="Forma lib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51" name="Forma lib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52" name="Forma lib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53" name="Forma lib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54" name="Forma lib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55" name="Forma lib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56" name="Forma lib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57" name="Forma lib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58" name="Forma libre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59" name="Forma lib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60" name="Forma lib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61" name="Forma lib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62" name="Forma lib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63" name="Forma lib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64" name="Forma lib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65" name="Forma lib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66" name="Forma lib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67" name="Forma lib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68" name="Forma lib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69" name="Forma lib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70" name="Forma lib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71" name="Forma lib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72" name="Forma lib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73" name="Forma lib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74" name="Forma lib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75" name="Forma lib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76" name="Forma lib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77" name="Forma lib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78" name="Forma lib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79" name="Forma lib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80" name="Forma lib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81" name="Forma lib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</p:grp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s-ES" noProof="0" smtClean="0"/>
              <a:t>Editar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422E2A2-B648-4842-9ED5-8E4D1828D625}" type="datetime1">
              <a:rPr lang="es-ES" noProof="0" smtClean="0"/>
              <a:t>31/03/2025</a:t>
            </a:fld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 rtlCol="0"/>
          <a:lstStyle>
            <a:lvl1pPr rtl="0">
              <a:defRPr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grpSp>
        <p:nvGrpSpPr>
          <p:cNvPr id="7" name="línea" descr="Gráfico de líneas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orma libre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9" name="Forma libre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0" name="Forma libre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1" name="Forma lib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2" name="Forma lib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3" name="Forma lib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4" name="Forma lib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5" name="Forma lib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" name="Forma lib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" name="Forma lib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" name="Forma lib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" name="Forma lib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" name="Forma lib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" name="Forma lib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" name="Forma lib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" name="Forma lib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4" name="Forma lib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5" name="Forma lib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6" name="Forma lib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7" name="Forma lib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8" name="Forma lib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9" name="Forma lib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30" name="Forma lib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31" name="Forma lib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32" name="Forma lib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33" name="Forma lib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34" name="Forma lib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35" name="Forma lib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36" name="Forma lib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37" name="Forma lib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38" name="Forma lib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39" name="Forma lib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40" name="Forma lib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41" name="Forma lib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42" name="Forma lib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43" name="Forma lib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44" name="Forma lib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45" name="Forma lib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46" name="Forma lib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47" name="Forma lib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48" name="Forma lib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49" name="Forma lib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50" name="Forma lib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51" name="Forma lib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52" name="Forma lib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53" name="Forma lib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54" name="Forma lib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55" name="Forma lib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56" name="Forma lib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57" name="Forma lib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58" name="Forma libre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59" name="Forma lib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60" name="Forma lib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61" name="Forma lib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62" name="Forma lib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63" name="Forma lib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64" name="Forma lib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65" name="Forma lib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66" name="Forma lib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67" name="Forma lib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68" name="Forma lib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69" name="Forma lib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70" name="Forma lib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71" name="Forma lib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72" name="Forma lib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73" name="Forma lib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74" name="Forma lib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75" name="Forma lib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76" name="Forma lib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77" name="Forma lib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78" name="Forma lib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79" name="Forma lib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80" name="Forma lib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81" name="Forma lib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</p:grp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608012" y="277813"/>
            <a:ext cx="9144001" cy="5898573"/>
          </a:xfrm>
        </p:spPr>
        <p:txBody>
          <a:bodyPr vert="eaVert" rtlCol="0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s-ES" noProof="0" smtClean="0"/>
              <a:t>Editar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86AB9F2-CD8F-42EB-A63E-2B03D1B74C56}" type="datetime1">
              <a:rPr lang="es-ES" noProof="0" smtClean="0"/>
              <a:t>31/03/2025</a:t>
            </a:fld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 rtl="0">
              <a:defRPr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grpSp>
        <p:nvGrpSpPr>
          <p:cNvPr id="167" name="línea" descr="Gráfico de líneas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orma libre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9" name="Forma libre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0" name="Forma libre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1" name="Forma lib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2" name="Forma lib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3" name="Forma lib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4" name="Forma lib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5" name="Forma lib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6" name="Forma lib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7" name="Forma lib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8" name="Forma lib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9" name="Forma lib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0" name="Forma lib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1" name="Forma lib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2" name="Forma lib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3" name="Forma lib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4" name="Forma lib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5" name="Forma lib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6" name="Forma lib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7" name="Forma lib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8" name="Forma lib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9" name="Forma lib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0" name="Forma lib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1" name="Forma lib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2" name="Forma lib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3" name="Forma lib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4" name="Forma lib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5" name="Forma lib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6" name="Forma lib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7" name="Forma lib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8" name="Forma lib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9" name="Forma lib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0" name="Forma lib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1" name="Forma lib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2" name="Forma lib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3" name="Forma lib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4" name="Forma lib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5" name="Forma lib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6" name="Forma lib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7" name="Forma lib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8" name="Forma lib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9" name="Forma lib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0" name="Forma lib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1" name="Forma lib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2" name="Forma lib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3" name="Forma lib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4" name="Forma lib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5" name="Forma lib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6" name="Forma lib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7" name="Forma lib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8" name="Forma libre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9" name="Forma lib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0" name="Forma lib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1" name="Forma lib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2" name="Forma lib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3" name="Forma lib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4" name="Forma lib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5" name="Forma lib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6" name="Forma lib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7" name="Forma lib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8" name="Forma lib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9" name="Forma lib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0" name="Forma lib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1" name="Forma lib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2" name="Forma lib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3" name="Forma lib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4" name="Forma lib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5" name="Forma lib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6" name="Forma lib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7" name="Forma lib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8" name="Forma lib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9" name="Forma lib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40" name="Forma lib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41" name="Forma lib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</p:grp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s-ES" noProof="0" smtClean="0"/>
              <a:t>Editar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8ACC39B-F8AD-4C56-AD8F-A56798AE1A49}" type="datetime1">
              <a:rPr lang="es-ES" noProof="0" smtClean="0"/>
              <a:t>31/03/2025</a:t>
            </a:fld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rtlCol="0" anchor="b">
            <a:noAutofit/>
          </a:bodyPr>
          <a:lstStyle>
            <a:lvl1pPr algn="l" rtl="0">
              <a:defRPr sz="4400" b="0" cap="none" baseline="0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grpSp>
        <p:nvGrpSpPr>
          <p:cNvPr id="255" name="línea" descr="Gráfico de líneas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orma libre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57" name="Forma libre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58" name="Forma libre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59" name="Forma libre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0" name="Forma libre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1" name="Forma libre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2" name="Forma libre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3" name="Forma libre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4" name="Forma libre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5" name="Forma libre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6" name="Forma libre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7" name="Forma libre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8" name="Forma libre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9" name="Forma libre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0" name="Forma libre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1" name="Forma libre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2" name="Forma libre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3" name="Forma libre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4" name="Forma libre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5" name="Forma libre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6" name="Forma libre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7" name="Forma libre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8" name="Forma libre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9" name="Forma libre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80" name="Forma libre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81" name="Forma libre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82" name="Forma libre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83" name="Forma libre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84" name="Forma libre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85" name="Forma libre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86" name="Forma libre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87" name="Forma libre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88" name="Forma libre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89" name="Forma libre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0" name="Forma libre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1" name="Forma libre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2" name="Forma libre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3" name="Forma libre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4" name="Forma libre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5" name="Forma libre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6" name="Forma libre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7" name="Forma libre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8" name="Forma libre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9" name="Forma libre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0" name="Forma libre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1" name="Forma libre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2" name="Forma libre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3" name="Forma libre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4" name="Forma libre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5" name="Forma libre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6" name="Forma libre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7" name="Forma libre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8" name="Forma libre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9" name="Forma libre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0" name="Forma libre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1" name="Forma libre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2" name="Forma libre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3" name="Forma libre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4" name="Forma libre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5" name="Forma libre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6" name="Forma libre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7" name="Forma libre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8" name="Forma libre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9" name="Forma libre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0" name="Forma libre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1" name="Forma libre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2" name="Forma libre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3" name="Forma libre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4" name="Forma libre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5" name="Forma libre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6" name="Forma libre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7" name="Forma libre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8" name="Forma libre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9" name="Forma libre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0" name="Forma libre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1" name="Forma libre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2" name="Forma libre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3" name="Forma libre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4" name="Forma libre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5" name="Forma libre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6" name="Forma libre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7" name="Forma libre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8" name="Forma libre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9" name="Forma libre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0" name="Forma libre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1" name="Forma libre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2" name="Forma libre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3" name="Forma libre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4" name="Forma libre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5" name="Forma libre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6" name="Forma libre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7" name="Forma libre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8" name="Forma libre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9" name="Forma libre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0" name="Forma libre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1" name="Forma libre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2" name="Forma libre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3" name="Forma libre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4" name="Forma libre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5" name="Forma libre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6" name="Forma libre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7" name="Forma libre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8" name="Forma libre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9" name="Forma libre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0" name="Forma libre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1" name="Forma libre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2" name="Forma libre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3" name="Forma libre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4" name="Forma libre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5" name="Forma libre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6" name="Forma libre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7" name="Forma libre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8" name="Forma libre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9" name="Forma libre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70" name="Forma libre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71" name="Forma libre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72" name="Forma libre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73" name="Forma libre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74" name="Forma libre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75" name="Forma libre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76" name="Forma libre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77" name="Forma libre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78" name="Forma libre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</p:grp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noProof="0" smtClean="0"/>
              <a:t>Editar el estilo de texto del patrón</a:t>
            </a:r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9A5F5A5-C1AF-4E1F-BBE9-77A0324E6A16}" type="datetime1">
              <a:rPr lang="es-ES" noProof="0" smtClean="0"/>
              <a:t>31/03/2025</a:t>
            </a:fld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 rtl="0">
              <a:defRPr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grpSp>
        <p:nvGrpSpPr>
          <p:cNvPr id="158" name="línea" descr="Gráfico de líneas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orma libre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0" name="Forma libre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1" name="Forma libre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2" name="Forma lib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3" name="Forma lib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4" name="Forma lib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5" name="Forma lib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6" name="Forma lib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7" name="Forma lib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8" name="Forma lib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9" name="Forma lib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0" name="Forma lib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1" name="Forma lib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2" name="Forma lib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3" name="Forma lib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4" name="Forma lib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5" name="Forma lib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6" name="Forma lib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7" name="Forma lib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8" name="Forma lib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9" name="Forma lib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0" name="Forma lib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1" name="Forma lib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2" name="Forma lib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3" name="Forma lib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4" name="Forma lib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5" name="Forma lib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6" name="Forma lib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7" name="Forma lib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8" name="Forma lib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9" name="Forma lib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0" name="Forma lib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1" name="Forma lib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2" name="Forma lib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3" name="Forma lib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4" name="Forma lib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5" name="Forma lib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6" name="Forma lib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7" name="Forma lib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8" name="Forma lib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9" name="Forma lib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0" name="Forma lib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1" name="Forma lib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2" name="Forma lib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3" name="Forma lib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4" name="Forma lib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5" name="Forma lib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6" name="Forma lib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7" name="Forma lib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8" name="Forma lib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9" name="Forma libre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0" name="Forma lib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1" name="Forma lib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2" name="Forma lib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3" name="Forma lib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4" name="Forma lib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5" name="Forma lib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6" name="Forma lib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7" name="Forma lib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8" name="Forma lib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9" name="Forma lib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0" name="Forma lib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1" name="Forma lib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2" name="Forma lib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3" name="Forma lib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4" name="Forma lib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5" name="Forma lib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6" name="Forma lib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7" name="Forma lib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8" name="Forma lib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9" name="Forma lib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0" name="Forma lib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1" name="Forma lib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2" name="Forma lib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</p:grp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s-ES" noProof="0" smtClean="0"/>
              <a:t>Editar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s-ES" noProof="0" smtClean="0"/>
              <a:t>Editar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EBAF46A-8BB1-4F24-A11E-0306615E93F5}" type="datetime1">
              <a:rPr lang="es-ES" noProof="0" smtClean="0"/>
              <a:t>31/03/2025</a:t>
            </a:fld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 rtl="0">
              <a:defRPr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grpSp>
        <p:nvGrpSpPr>
          <p:cNvPr id="160" name="línea" descr="Gráfico de líneas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orma libre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2" name="Forma libre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3" name="Forma libre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4" name="Forma lib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5" name="Forma lib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6" name="Forma lib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7" name="Forma lib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8" name="Forma lib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9" name="Forma lib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0" name="Forma lib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1" name="Forma lib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2" name="Forma lib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3" name="Forma lib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4" name="Forma lib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5" name="Forma lib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6" name="Forma lib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7" name="Forma lib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8" name="Forma lib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9" name="Forma lib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0" name="Forma lib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1" name="Forma lib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2" name="Forma lib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3" name="Forma lib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4" name="Forma lib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5" name="Forma lib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6" name="Forma lib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7" name="Forma lib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8" name="Forma lib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9" name="Forma lib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0" name="Forma lib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1" name="Forma lib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2" name="Forma lib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3" name="Forma lib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4" name="Forma lib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5" name="Forma lib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6" name="Forma lib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7" name="Forma lib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8" name="Forma lib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9" name="Forma lib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0" name="Forma lib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1" name="Forma lib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2" name="Forma lib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3" name="Forma lib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4" name="Forma lib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5" name="Forma lib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6" name="Forma lib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7" name="Forma lib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8" name="Forma lib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9" name="Forma lib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0" name="Forma lib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1" name="Forma libre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2" name="Forma lib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3" name="Forma lib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4" name="Forma lib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5" name="Forma lib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6" name="Forma lib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7" name="Forma lib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8" name="Forma lib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9" name="Forma lib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0" name="Forma lib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1" name="Forma lib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2" name="Forma lib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3" name="Forma lib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4" name="Forma lib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5" name="Forma lib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6" name="Forma lib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7" name="Forma lib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8" name="Forma lib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9" name="Forma lib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0" name="Forma lib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1" name="Forma lib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2" name="Forma lib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3" name="Forma lib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4" name="Forma lib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</p:grp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noProof="0" smtClean="0"/>
              <a:t>Editar el estilo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s-ES" noProof="0" smtClean="0"/>
              <a:t>Editar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noProof="0" smtClean="0"/>
              <a:t>Editar el estilo de texto del patrón</a:t>
            </a:r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4829AD9-EA14-4AE8-BB2F-1A8BF56A3E5B}" type="datetime1">
              <a:rPr lang="es-ES" noProof="0" smtClean="0"/>
              <a:t>31/03/2025</a:t>
            </a:fld>
            <a:endParaRPr lang="es-ES" noProof="0" dirty="0"/>
          </a:p>
        </p:txBody>
      </p:sp>
      <p:sp>
        <p:nvSpPr>
          <p:cNvPr id="9" name="Marcador de posición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es-ES" noProof="0"/>
              <a:t>‹Nº›</a:t>
            </a:fld>
            <a:endParaRPr lang="es-ES" noProof="0" dirty="0"/>
          </a:p>
        </p:txBody>
      </p:sp>
      <p:sp>
        <p:nvSpPr>
          <p:cNvPr id="85" name="Marcador de posición de contenido 3"/>
          <p:cNvSpPr>
            <a:spLocks noGrp="1"/>
          </p:cNvSpPr>
          <p:nvPr>
            <p:ph sz="half" idx="13"/>
          </p:nvPr>
        </p:nvSpPr>
        <p:spPr>
          <a:xfrm>
            <a:off x="6246812" y="2819400"/>
            <a:ext cx="4416552" cy="3352801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s-ES" noProof="0" smtClean="0"/>
              <a:t>Editar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grpSp>
        <p:nvGrpSpPr>
          <p:cNvPr id="156" name="línea" descr="Gráfico de líneas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orma libre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58" name="Forma libre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59" name="Forma libre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0" name="Forma lib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1" name="Forma lib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2" name="Forma lib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3" name="Forma lib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4" name="Forma lib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5" name="Forma lib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6" name="Forma lib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7" name="Forma lib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8" name="Forma lib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9" name="Forma lib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0" name="Forma lib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1" name="Forma lib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2" name="Forma lib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3" name="Forma lib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4" name="Forma lib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5" name="Forma lib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6" name="Forma lib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7" name="Forma lib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8" name="Forma lib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9" name="Forma lib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0" name="Forma lib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1" name="Forma lib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2" name="Forma lib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3" name="Forma lib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4" name="Forma lib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5" name="Forma lib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6" name="Forma lib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7" name="Forma lib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8" name="Forma lib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9" name="Forma lib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0" name="Forma lib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1" name="Forma lib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2" name="Forma lib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3" name="Forma lib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4" name="Forma lib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5" name="Forma lib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6" name="Forma lib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7" name="Forma lib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8" name="Forma lib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9" name="Forma lib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0" name="Forma lib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1" name="Forma lib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2" name="Forma lib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3" name="Forma lib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4" name="Forma lib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5" name="Forma lib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6" name="Forma lib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7" name="Forma libre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8" name="Forma lib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9" name="Forma lib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0" name="Forma lib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1" name="Forma lib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2" name="Forma lib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3" name="Forma lib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4" name="Forma lib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5" name="Forma lib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6" name="Forma lib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7" name="Forma lib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8" name="Forma lib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9" name="Forma lib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0" name="Forma lib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1" name="Forma lib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2" name="Forma lib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3" name="Forma lib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4" name="Forma lib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5" name="Forma lib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6" name="Forma lib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7" name="Forma lib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8" name="Forma lib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9" name="Forma lib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0" name="Forma lib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</p:grp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996EFD6-A265-4329-83FB-237234CCC851}" type="datetime1">
              <a:rPr lang="es-ES" noProof="0" smtClean="0"/>
              <a:t>31/03/2025</a:t>
            </a:fld>
            <a:endParaRPr lang="es-ES" noProof="0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1EEC8E5-6135-4EEA-A5FA-4E382F0E51FD}" type="datetime1">
              <a:rPr lang="es-ES" noProof="0" smtClean="0"/>
              <a:t>31/03/2025</a:t>
            </a:fld>
            <a:endParaRPr lang="es-ES" noProof="0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 rtl="0">
              <a:defRPr sz="3200" b="0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noProof="0" smtClean="0"/>
              <a:t>Editar el estilo de texto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s-ES" noProof="0" smtClean="0"/>
              <a:t>Editar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  <a:endParaRPr lang="es-ES" noProof="0" dirty="0"/>
          </a:p>
        </p:txBody>
      </p:sp>
      <p:grpSp>
        <p:nvGrpSpPr>
          <p:cNvPr id="615" name="marco" descr="Gráfico de cuadro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upo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upo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orma libre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5" name="Forma libre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6" name="Forma libre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7" name="Forma lib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8" name="Forma lib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9" name="Forma lib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0" name="Forma lib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1" name="Forma lib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2" name="Forma lib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3" name="Forma lib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4" name="Forma lib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5" name="Forma lib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6" name="Forma lib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7" name="Forma lib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8" name="Forma lib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9" name="Forma lib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0" name="Forma lib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1" name="Forma lib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2" name="Forma lib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3" name="Forma lib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4" name="Forma lib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5" name="Forma lib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6" name="Forma lib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7" name="Forma lib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8" name="Forma lib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9" name="Forma lib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0" name="Forma lib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1" name="Forma lib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2" name="Forma lib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3" name="Forma lib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4" name="Forma lib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5" name="Forma lib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6" name="Forma lib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7" name="Forma lib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8" name="Forma lib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9" name="Forma lib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0" name="Forma lib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1" name="Forma lib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2" name="Forma lib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3" name="Forma lib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4" name="Forma lib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5" name="Forma lib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6" name="Forma lib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7" name="Forma lib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8" name="Forma lib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9" name="Forma lib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0" name="Forma lib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1" name="Forma lib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2" name="Forma lib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3" name="Forma lib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4" name="Forma lib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5" name="Forma lib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6" name="Forma lib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7" name="Forma lib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8" name="Forma lib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9" name="Forma lib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0" name="Forma lib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1" name="Forma lib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2" name="Forma lib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3" name="Forma lib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4" name="Forma lib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5" name="Forma lib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6" name="Forma lib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7" name="Forma lib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8" name="Forma lib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9" name="Forma lib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0" name="Forma lib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1" name="Forma lib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2" name="Forma lib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3" name="Forma lib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4" name="Forma lib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5" name="Forma lib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6" name="Forma lib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7" name="Forma lib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upo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orma libre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1" name="Forma libre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2" name="Forma libre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3" name="Forma lib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4" name="Forma lib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5" name="Forma lib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6" name="Forma lib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7" name="Forma lib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8" name="Forma lib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9" name="Forma lib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0" name="Forma lib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1" name="Forma lib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2" name="Forma lib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3" name="Forma lib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4" name="Forma lib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5" name="Forma lib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6" name="Forma lib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7" name="Forma lib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8" name="Forma lib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9" name="Forma lib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0" name="Forma lib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1" name="Forma lib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2" name="Forma lib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3" name="Forma lib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4" name="Forma lib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5" name="Forma lib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6" name="Forma lib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7" name="Forma lib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8" name="Forma lib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9" name="Forma lib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0" name="Forma lib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1" name="Forma lib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2" name="Forma lib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3" name="Forma lib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4" name="Forma lib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5" name="Forma lib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6" name="Forma lib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7" name="Forma lib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8" name="Forma lib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9" name="Forma lib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0" name="Forma lib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1" name="Forma lib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2" name="Forma lib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3" name="Forma lib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4" name="Forma lib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5" name="Forma lib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6" name="Forma lib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7" name="Forma lib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8" name="Forma lib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9" name="Forma lib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0" name="Forma lib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1" name="Forma lib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2" name="Forma lib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3" name="Forma lib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4" name="Forma lib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5" name="Forma lib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6" name="Forma lib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7" name="Forma lib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8" name="Forma lib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9" name="Forma lib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0" name="Forma lib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1" name="Forma lib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2" name="Forma lib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3" name="Forma lib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4" name="Forma lib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5" name="Forma lib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6" name="Forma lib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7" name="Forma lib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8" name="Forma lib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9" name="Forma lib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0" name="Forma lib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1" name="Forma lib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2" name="Forma lib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3" name="Forma lib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upo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upo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orma libre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5" name="Forma libre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6" name="Forma libre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7" name="Forma lib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8" name="Forma lib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9" name="Forma lib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0" name="Forma lib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1" name="Forma lib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2" name="Forma lib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3" name="Forma lib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4" name="Forma lib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5" name="Forma lib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6" name="Forma lib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7" name="Forma lib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8" name="Forma lib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9" name="Forma lib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0" name="Forma lib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1" name="Forma lib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2" name="Forma lib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3" name="Forma lib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4" name="Forma lib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5" name="Forma lib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6" name="Forma lib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7" name="Forma lib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8" name="Forma lib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9" name="Forma lib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0" name="Forma lib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1" name="Forma lib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2" name="Forma lib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3" name="Forma lib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4" name="Forma lib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5" name="Forma lib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6" name="Forma lib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7" name="Forma lib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8" name="Forma lib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9" name="Forma lib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0" name="Forma lib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1" name="Forma lib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2" name="Forma lib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3" name="Forma lib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4" name="Forma lib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5" name="Forma lib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6" name="Forma lib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7" name="Forma lib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8" name="Forma lib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9" name="Forma lib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0" name="Forma lib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1" name="Forma lib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2" name="Forma lib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3" name="Forma lib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4" name="Forma lib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5" name="Forma lib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6" name="Forma lib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7" name="Forma lib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8" name="Forma lib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9" name="Forma lib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0" name="Forma lib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1" name="Forma lib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2" name="Forma lib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3" name="Forma lib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4" name="Forma lib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5" name="Forma lib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6" name="Forma lib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7" name="Forma lib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8" name="Forma lib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9" name="Forma lib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0" name="Forma lib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1" name="Forma lib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2" name="Forma lib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3" name="Forma lib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4" name="Forma lib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5" name="Forma lib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6" name="Forma lib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7" name="Forma lib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upo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orma libre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1" name="Forma libre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2" name="Forma libre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3" name="Forma lib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4" name="Forma lib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5" name="Forma lib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6" name="Forma lib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7" name="Forma lib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8" name="Forma lib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9" name="Forma lib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0" name="Forma lib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1" name="Forma lib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2" name="Forma lib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3" name="Forma lib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4" name="Forma lib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5" name="Forma lib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6" name="Forma lib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7" name="Forma lib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8" name="Forma lib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9" name="Forma lib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0" name="Forma lib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1" name="Forma lib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2" name="Forma lib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3" name="Forma lib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4" name="Forma lib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5" name="Forma lib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6" name="Forma lib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7" name="Forma lib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8" name="Forma lib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9" name="Forma lib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0" name="Forma lib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1" name="Forma lib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2" name="Forma lib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3" name="Forma lib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4" name="Forma lib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5" name="Forma lib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6" name="Forma lib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7" name="Forma lib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8" name="Forma lib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9" name="Forma lib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0" name="Forma lib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1" name="Forma lib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2" name="Forma lib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3" name="Forma lib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4" name="Forma lib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5" name="Forma lib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6" name="Forma lib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7" name="Forma lib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8" name="Forma lib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9" name="Forma lib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0" name="Forma lib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1" name="Forma lib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2" name="Forma lib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3" name="Forma lib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4" name="Forma lib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5" name="Forma lib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6" name="Forma lib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7" name="Forma lib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8" name="Forma lib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9" name="Forma lib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0" name="Forma lib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1" name="Forma lib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2" name="Forma lib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3" name="Forma lib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4" name="Forma lib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5" name="Forma lib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6" name="Forma lib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7" name="Forma lib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8" name="Forma lib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9" name="Forma lib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0" name="Forma lib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1" name="Forma lib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2" name="Forma lib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3" name="Forma lib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EAA01AB-145F-4AE5-A1D5-362BC05CA7CC}" type="datetime1">
              <a:rPr lang="es-ES" noProof="0" smtClean="0"/>
              <a:t>31/03/2025</a:t>
            </a:fld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 rtl="0">
              <a:defRPr sz="3200" b="0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imagen 2" descr="Marcador de posición vacío para agregar una imagen. Haga clic en el marcador de posición y seleccione la imagen que quiera agregar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 smtClean="0"/>
              <a:t>Haga clic en el icono para agregar una imagen</a:t>
            </a:r>
            <a:endParaRPr lang="es-ES" noProof="0" dirty="0"/>
          </a:p>
        </p:txBody>
      </p:sp>
      <p:grpSp>
        <p:nvGrpSpPr>
          <p:cNvPr id="614" name="marco" descr="Gráfico de cuadro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upo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upo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orma libre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4" name="Forma libre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5" name="Forma libre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6" name="Forma lib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7" name="Forma lib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8" name="Forma lib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9" name="Forma lib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0" name="Forma lib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1" name="Forma lib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2" name="Forma lib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3" name="Forma lib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4" name="Forma lib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5" name="Forma lib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6" name="Forma lib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7" name="Forma lib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8" name="Forma lib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9" name="Forma lib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0" name="Forma lib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1" name="Forma lib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2" name="Forma lib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3" name="Forma lib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4" name="Forma lib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5" name="Forma lib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6" name="Forma lib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7" name="Forma lib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8" name="Forma lib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9" name="Forma lib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0" name="Forma lib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1" name="Forma lib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2" name="Forma lib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3" name="Forma lib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4" name="Forma lib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5" name="Forma lib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6" name="Forma lib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7" name="Forma lib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8" name="Forma lib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9" name="Forma lib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0" name="Forma lib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1" name="Forma lib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2" name="Forma lib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3" name="Forma lib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4" name="Forma lib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5" name="Forma lib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6" name="Forma lib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7" name="Forma lib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8" name="Forma lib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9" name="Forma lib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0" name="Forma lib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1" name="Forma lib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2" name="Forma lib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3" name="Forma lib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4" name="Forma lib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5" name="Forma lib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6" name="Forma lib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7" name="Forma lib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8" name="Forma lib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9" name="Forma lib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0" name="Forma lib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1" name="Forma lib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2" name="Forma lib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3" name="Forma lib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4" name="Forma lib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5" name="Forma lib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6" name="Forma lib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7" name="Forma lib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8" name="Forma lib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9" name="Forma lib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0" name="Forma lib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1" name="Forma lib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2" name="Forma lib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3" name="Forma lib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4" name="Forma lib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5" name="Forma lib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6" name="Forma lib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upo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orma libre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0" name="Forma libre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1" name="Forma libre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2" name="Forma lib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3" name="Forma lib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4" name="Forma lib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5" name="Forma lib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6" name="Forma lib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7" name="Forma lib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8" name="Forma lib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9" name="Forma lib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0" name="Forma lib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1" name="Forma lib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2" name="Forma lib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3" name="Forma lib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4" name="Forma lib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5" name="Forma lib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6" name="Forma lib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7" name="Forma lib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8" name="Forma lib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9" name="Forma lib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0" name="Forma lib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1" name="Forma lib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2" name="Forma lib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3" name="Forma lib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4" name="Forma lib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5" name="Forma lib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6" name="Forma lib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7" name="Forma lib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8" name="Forma lib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9" name="Forma lib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0" name="Forma lib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1" name="Forma lib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2" name="Forma lib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3" name="Forma lib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4" name="Forma lib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5" name="Forma lib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6" name="Forma lib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7" name="Forma lib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8" name="Forma lib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9" name="Forma lib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0" name="Forma lib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1" name="Forma lib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2" name="Forma lib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3" name="Forma lib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4" name="Forma lib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5" name="Forma lib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6" name="Forma lib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7" name="Forma lib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8" name="Forma lib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9" name="Forma lib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0" name="Forma lib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1" name="Forma lib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2" name="Forma lib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3" name="Forma lib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4" name="Forma lib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5" name="Forma lib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6" name="Forma lib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7" name="Forma lib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8" name="Forma lib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9" name="Forma lib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0" name="Forma lib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1" name="Forma lib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2" name="Forma lib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3" name="Forma lib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4" name="Forma lib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5" name="Forma lib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6" name="Forma lib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7" name="Forma lib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8" name="Forma lib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9" name="Forma lib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0" name="Forma lib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1" name="Forma lib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2" name="Forma lib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upo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upo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orma libre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4" name="Forma libre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5" name="Forma libre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6" name="Forma lib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7" name="Forma lib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8" name="Forma lib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9" name="Forma lib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0" name="Forma lib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1" name="Forma lib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2" name="Forma lib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3" name="Forma lib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4" name="Forma lib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5" name="Forma lib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6" name="Forma lib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7" name="Forma lib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8" name="Forma lib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9" name="Forma lib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0" name="Forma lib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1" name="Forma lib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2" name="Forma lib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3" name="Forma lib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4" name="Forma lib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5" name="Forma lib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6" name="Forma lib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7" name="Forma lib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8" name="Forma lib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9" name="Forma lib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0" name="Forma lib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1" name="Forma lib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2" name="Forma lib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3" name="Forma lib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4" name="Forma lib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5" name="Forma lib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6" name="Forma lib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7" name="Forma lib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8" name="Forma lib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9" name="Forma lib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0" name="Forma lib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1" name="Forma lib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2" name="Forma lib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3" name="Forma lib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4" name="Forma lib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5" name="Forma lib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6" name="Forma lib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7" name="Forma lib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8" name="Forma lib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9" name="Forma lib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0" name="Forma lib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1" name="Forma lib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2" name="Forma lib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3" name="Forma lib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4" name="Forma lib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5" name="Forma lib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6" name="Forma lib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7" name="Forma lib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8" name="Forma lib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9" name="Forma lib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0" name="Forma lib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1" name="Forma lib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2" name="Forma lib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3" name="Forma lib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4" name="Forma lib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5" name="Forma lib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6" name="Forma lib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7" name="Forma lib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8" name="Forma lib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9" name="Forma lib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0" name="Forma lib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1" name="Forma lib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2" name="Forma lib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3" name="Forma lib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4" name="Forma lib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5" name="Forma lib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6" name="Forma lib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upo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orma libre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0" name="Forma libre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1" name="Forma libre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2" name="Forma libre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3" name="Forma libre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4" name="Forma libre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5" name="Forma libre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6" name="Forma libre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7" name="Forma libre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8" name="Forma libre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9" name="Forma libre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0" name="Forma libre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1" name="Forma libre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2" name="Forma libre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3" name="Forma libre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4" name="Forma libre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5" name="Forma libre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6" name="Forma libre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7" name="Forma libre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8" name="Forma libre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9" name="Forma libre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0" name="Forma libre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1" name="Forma libre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2" name="Forma libre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3" name="Forma libre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4" name="Forma libre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5" name="Forma libre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6" name="Forma libre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7" name="Forma libre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8" name="Forma libre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9" name="Forma libre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0" name="Forma libre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1" name="Forma libre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2" name="Forma libre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3" name="Forma libre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4" name="Forma libre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5" name="Forma libre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6" name="Forma libre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7" name="Forma libre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8" name="Forma libre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9" name="Forma libre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0" name="Forma libre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1" name="Forma libre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2" name="Forma libre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3" name="Forma libre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4" name="Forma libre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5" name="Forma libre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6" name="Forma libre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7" name="Forma libre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8" name="Forma libre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9" name="Forma libre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0" name="Forma libre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1" name="Forma libre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2" name="Forma libre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3" name="Forma libre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4" name="Forma libre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5" name="Forma libre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6" name="Forma libre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7" name="Forma libre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8" name="Forma libre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9" name="Forma libre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0" name="Forma libre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1" name="Forma libre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2" name="Forma libre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3" name="Forma libre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4" name="Forma libre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5" name="Forma libre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6" name="Forma libre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7" name="Forma libre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8" name="Forma libre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9" name="Forma libre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0" name="Forma libre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1" name="Forma libre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2" name="Forma libre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noProof="0" smtClean="0"/>
              <a:t>Editar el estilo de texto del patrón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FD16348-E405-42B1-89B5-964AA77FE073}" type="datetime1">
              <a:rPr lang="es-ES" noProof="0" smtClean="0"/>
              <a:t>31/03/2025</a:t>
            </a:fld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s-ES" dirty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Editar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3EA5BF5C-F4C1-4C94-BD5F-F847F8EB8117}" type="datetime1">
              <a:rPr lang="es-ES" noProof="0" smtClean="0"/>
              <a:t>31/03/2025</a:t>
            </a:fld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25BA54BD-C84D-46CE-8B72-31BFB26ABA43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s-ES" dirty="0"/>
              <a:t>Seminario de Lenguajes opción </a:t>
            </a:r>
            <a:r>
              <a:rPr lang="es-ES" dirty="0" err="1"/>
              <a:t>Go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s-ES" dirty="0"/>
              <a:t>Raúl Champredonde</a:t>
            </a: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s-ES" dirty="0" err="1"/>
              <a:t>Slices</a:t>
            </a:r>
            <a:endParaRPr lang="es-ES" dirty="0"/>
          </a:p>
        </p:txBody>
      </p:sp>
      <p:sp>
        <p:nvSpPr>
          <p:cNvPr id="14" name="Marcador de posición de contenido 13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 rtlCol="0">
            <a:normAutofit/>
          </a:bodyPr>
          <a:lstStyle/>
          <a:p>
            <a:r>
              <a:rPr lang="es-ES" dirty="0" err="1"/>
              <a:t>Slices</a:t>
            </a:r>
            <a:r>
              <a:rPr lang="es-ES" dirty="0"/>
              <a:t> son referencias a los </a:t>
            </a:r>
            <a:r>
              <a:rPr lang="es-ES" dirty="0" err="1"/>
              <a:t>arrays</a:t>
            </a:r>
            <a:r>
              <a:rPr lang="es-ES" dirty="0"/>
              <a:t> subyacentes</a:t>
            </a:r>
          </a:p>
          <a:p>
            <a:pPr marL="274320" lvl="1" indent="0">
              <a:buNone/>
            </a:pPr>
            <a: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  <a:t>a := [6]</a:t>
            </a:r>
            <a:r>
              <a:rPr lang="es-A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  <a:t>{10, 11, 12, 13, 14, 15}</a:t>
            </a:r>
            <a:b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  <a:t>s := a[2:4]</a:t>
            </a:r>
            <a:b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A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fmt.Println</a:t>
            </a:r>
            <a: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  <a:t>(a, s)	// [10 11 12 13 14 15]</a:t>
            </a:r>
            <a:b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  <a:t>				//       [12 13]</a:t>
            </a:r>
            <a:b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  <a:t>s[1] = 31</a:t>
            </a:r>
            <a:b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  <a:t>a[2] = 21</a:t>
            </a:r>
            <a:b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A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fmt.Println</a:t>
            </a:r>
            <a: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  <a:t>(a, s)	// [10 11 21 31 14 15]</a:t>
            </a:r>
            <a:b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  <a:t>				//       [21 31]</a:t>
            </a:r>
          </a:p>
        </p:txBody>
      </p:sp>
      <p:sp>
        <p:nvSpPr>
          <p:cNvPr id="4" name="Marcador de posición de pie de página 4">
            <a:extLst>
              <a:ext uri="{FF2B5EF4-FFF2-40B4-BE49-F238E27FC236}">
                <a16:creationId xmlns:a16="http://schemas.microsoft.com/office/drawing/2014/main" id="{894B0BD5-83E2-4991-BE27-302763D96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00801"/>
            <a:ext cx="12188825" cy="276226"/>
          </a:xfrm>
          <a:prstGeom prst="rect">
            <a:avLst/>
          </a:prstGeom>
        </p:spPr>
        <p:txBody>
          <a:bodyPr rtlCol="0"/>
          <a:lstStyle>
            <a:lvl1pPr>
              <a:defRPr sz="1400"/>
            </a:lvl1pPr>
          </a:lstStyle>
          <a:p>
            <a:pPr algn="ctr"/>
            <a:r>
              <a:rPr lang="es-AR" dirty="0">
                <a:solidFill>
                  <a:schemeClr val="tx1"/>
                </a:solidFill>
              </a:rPr>
              <a:t>Seminario de Lenguajes opción Go				</a:t>
            </a:r>
            <a:fld id="{25BA54BD-C84D-46CE-8B72-31BFB26ABA43}" type="slidenum">
              <a:rPr lang="es-ES" smtClean="0">
                <a:solidFill>
                  <a:schemeClr val="tx1"/>
                </a:solidFill>
              </a:rPr>
              <a:pPr algn="ctr"/>
              <a:t>10</a:t>
            </a:fld>
            <a:r>
              <a:rPr lang="es-AR" dirty="0">
                <a:solidFill>
                  <a:schemeClr val="tx1"/>
                </a:solidFill>
              </a:rPr>
              <a:t>				Raúl Champredonde</a:t>
            </a:r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984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s-ES" dirty="0" err="1"/>
              <a:t>Slices</a:t>
            </a:r>
            <a:endParaRPr lang="es-ES" dirty="0"/>
          </a:p>
        </p:txBody>
      </p:sp>
      <p:sp>
        <p:nvSpPr>
          <p:cNvPr id="14" name="Marcador de posición de contenido 13"/>
          <p:cNvSpPr>
            <a:spLocks noGrp="1"/>
          </p:cNvSpPr>
          <p:nvPr>
            <p:ph idx="1"/>
          </p:nvPr>
        </p:nvSpPr>
        <p:spPr>
          <a:xfrm>
            <a:off x="1522414" y="1905000"/>
            <a:ext cx="9144000" cy="4267200"/>
          </a:xfrm>
          <a:ln>
            <a:noFill/>
          </a:ln>
        </p:spPr>
        <p:txBody>
          <a:bodyPr rtlCol="0">
            <a:normAutofit/>
          </a:bodyPr>
          <a:lstStyle/>
          <a:p>
            <a:r>
              <a:rPr lang="es-ES" dirty="0" err="1"/>
              <a:t>Slices</a:t>
            </a:r>
            <a:r>
              <a:rPr lang="es-ES" dirty="0"/>
              <a:t> son referencias a los </a:t>
            </a:r>
            <a:r>
              <a:rPr lang="es-ES" dirty="0" err="1"/>
              <a:t>arrays</a:t>
            </a:r>
            <a:r>
              <a:rPr lang="es-ES" dirty="0"/>
              <a:t> subyacentes</a:t>
            </a:r>
            <a: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s-A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Marcador de posición de pie de página 4">
            <a:extLst>
              <a:ext uri="{FF2B5EF4-FFF2-40B4-BE49-F238E27FC236}">
                <a16:creationId xmlns:a16="http://schemas.microsoft.com/office/drawing/2014/main" id="{894B0BD5-83E2-4991-BE27-302763D96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00801"/>
            <a:ext cx="12188825" cy="276226"/>
          </a:xfrm>
          <a:prstGeom prst="rect">
            <a:avLst/>
          </a:prstGeom>
        </p:spPr>
        <p:txBody>
          <a:bodyPr rtlCol="0"/>
          <a:lstStyle>
            <a:lvl1pPr>
              <a:defRPr sz="1400"/>
            </a:lvl1pPr>
          </a:lstStyle>
          <a:p>
            <a:pPr algn="ctr"/>
            <a:r>
              <a:rPr lang="es-AR" dirty="0">
                <a:solidFill>
                  <a:schemeClr val="tx1"/>
                </a:solidFill>
              </a:rPr>
              <a:t>Seminario de Lenguajes opción Go				</a:t>
            </a:r>
            <a:fld id="{25BA54BD-C84D-46CE-8B72-31BFB26ABA43}" type="slidenum">
              <a:rPr lang="es-ES" smtClean="0">
                <a:solidFill>
                  <a:schemeClr val="tx1"/>
                </a:solidFill>
              </a:rPr>
              <a:pPr algn="ctr"/>
              <a:t>11</a:t>
            </a:fld>
            <a:r>
              <a:rPr lang="es-AR" dirty="0">
                <a:solidFill>
                  <a:schemeClr val="tx1"/>
                </a:solidFill>
              </a:rPr>
              <a:t>				Raúl Champredonde</a:t>
            </a:r>
            <a:endParaRPr lang="es-ES" dirty="0">
              <a:solidFill>
                <a:schemeClr val="tx1"/>
              </a:solidFill>
            </a:endParaRPr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7EA184CB-C6C3-4C6A-97C7-93CE973A92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6477890"/>
              </p:ext>
            </p:extLst>
          </p:nvPr>
        </p:nvGraphicFramePr>
        <p:xfrm>
          <a:off x="1522410" y="2348880"/>
          <a:ext cx="9143998" cy="40233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571999">
                  <a:extLst>
                    <a:ext uri="{9D8B030D-6E8A-4147-A177-3AD203B41FA5}">
                      <a16:colId xmlns:a16="http://schemas.microsoft.com/office/drawing/2014/main" val="2969083817"/>
                    </a:ext>
                  </a:extLst>
                </a:gridCol>
                <a:gridCol w="4571999">
                  <a:extLst>
                    <a:ext uri="{9D8B030D-6E8A-4147-A177-3AD203B41FA5}">
                      <a16:colId xmlns:a16="http://schemas.microsoft.com/office/drawing/2014/main" val="412220274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s-AR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s := []</a:t>
                      </a:r>
                      <a:r>
                        <a:rPr lang="es-AR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s-AR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{1, 2, 3, 4, 5, 6}</a:t>
                      </a:r>
                    </a:p>
                    <a:p>
                      <a:r>
                        <a:rPr lang="es-AR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</a:t>
                      </a:r>
                      <a:r>
                        <a:rPr lang="es-AR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fmt.Println</a:t>
                      </a:r>
                      <a:r>
                        <a:rPr lang="es-AR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(s, </a:t>
                      </a:r>
                      <a:r>
                        <a:rPr lang="es-AR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</a:t>
                      </a:r>
                      <a:r>
                        <a:rPr lang="es-AR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(s), </a:t>
                      </a:r>
                      <a:r>
                        <a:rPr lang="es-AR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cap</a:t>
                      </a:r>
                      <a:r>
                        <a:rPr lang="es-AR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(s))	// [1 2 3 4 5 6] 6 6</a:t>
                      </a:r>
                      <a:endParaRPr lang="es-AR" sz="800" b="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AR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8024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 := s[1:4]</a:t>
                      </a:r>
                    </a:p>
                    <a:p>
                      <a:r>
                        <a:rPr lang="es-AR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fmt.Println</a:t>
                      </a:r>
                      <a:r>
                        <a:rPr lang="es-AR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(t, </a:t>
                      </a:r>
                      <a:r>
                        <a:rPr lang="es-AR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</a:t>
                      </a:r>
                      <a:r>
                        <a:rPr lang="es-AR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(t), </a:t>
                      </a:r>
                      <a:r>
                        <a:rPr lang="es-AR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cap</a:t>
                      </a:r>
                      <a:r>
                        <a:rPr lang="es-AR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(t)) 		// [2 3 4] 3 5</a:t>
                      </a:r>
                    </a:p>
                    <a:p>
                      <a:r>
                        <a:rPr lang="es-AR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 = s[:2]</a:t>
                      </a:r>
                    </a:p>
                    <a:p>
                      <a:r>
                        <a:rPr lang="es-AR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fmt.Println</a:t>
                      </a:r>
                      <a:r>
                        <a:rPr lang="es-AR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(t, </a:t>
                      </a:r>
                      <a:r>
                        <a:rPr lang="es-AR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</a:t>
                      </a:r>
                      <a:r>
                        <a:rPr lang="es-AR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(t), </a:t>
                      </a:r>
                      <a:r>
                        <a:rPr lang="es-AR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cap</a:t>
                      </a:r>
                      <a:r>
                        <a:rPr lang="es-AR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(t)) 		// [1 2] 2 6</a:t>
                      </a:r>
                    </a:p>
                    <a:p>
                      <a:r>
                        <a:rPr lang="es-AR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 = s[1:]</a:t>
                      </a:r>
                    </a:p>
                    <a:p>
                      <a:r>
                        <a:rPr lang="es-AR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fmt.Println</a:t>
                      </a:r>
                      <a:r>
                        <a:rPr lang="es-AR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(t, </a:t>
                      </a:r>
                      <a:r>
                        <a:rPr lang="es-AR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</a:t>
                      </a:r>
                      <a:r>
                        <a:rPr lang="es-AR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(t), </a:t>
                      </a:r>
                      <a:r>
                        <a:rPr lang="es-AR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cap</a:t>
                      </a:r>
                      <a:r>
                        <a:rPr lang="es-AR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(t)) 		// [2 3 4 5 6] 5 5</a:t>
                      </a:r>
                    </a:p>
                    <a:p>
                      <a:r>
                        <a:rPr lang="es-AR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 = s[0:4]</a:t>
                      </a:r>
                    </a:p>
                    <a:p>
                      <a:r>
                        <a:rPr lang="es-AR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fmt.Println</a:t>
                      </a:r>
                      <a:r>
                        <a:rPr lang="es-AR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(t, </a:t>
                      </a:r>
                      <a:r>
                        <a:rPr lang="es-AR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</a:t>
                      </a:r>
                      <a:r>
                        <a:rPr lang="es-AR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(t), </a:t>
                      </a:r>
                      <a:r>
                        <a:rPr lang="es-AR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cap</a:t>
                      </a:r>
                      <a:r>
                        <a:rPr lang="es-AR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(t)) 		// [1 2 3 4] 4 6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AR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 = s[1:4]</a:t>
                      </a:r>
                    </a:p>
                    <a:p>
                      <a:r>
                        <a:rPr lang="es-AR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fmt.Println</a:t>
                      </a:r>
                      <a:r>
                        <a:rPr lang="es-AR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(s, </a:t>
                      </a:r>
                      <a:r>
                        <a:rPr lang="es-AR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</a:t>
                      </a:r>
                      <a:r>
                        <a:rPr lang="es-AR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(s), </a:t>
                      </a:r>
                      <a:r>
                        <a:rPr lang="es-AR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cap</a:t>
                      </a:r>
                      <a:r>
                        <a:rPr lang="es-AR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(s)) 		// [2 3 4] 3 5</a:t>
                      </a:r>
                    </a:p>
                    <a:p>
                      <a:r>
                        <a:rPr lang="es-AR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 = s[:2]</a:t>
                      </a:r>
                    </a:p>
                    <a:p>
                      <a:r>
                        <a:rPr lang="es-AR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fmt.Println</a:t>
                      </a:r>
                      <a:r>
                        <a:rPr lang="es-AR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(s, </a:t>
                      </a:r>
                      <a:r>
                        <a:rPr lang="es-AR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</a:t>
                      </a:r>
                      <a:r>
                        <a:rPr lang="es-AR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(s), </a:t>
                      </a:r>
                      <a:r>
                        <a:rPr lang="es-AR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cap</a:t>
                      </a:r>
                      <a:r>
                        <a:rPr lang="es-AR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(s)) 		// [2 3] 2 5</a:t>
                      </a:r>
                    </a:p>
                    <a:p>
                      <a:r>
                        <a:rPr lang="es-AR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 = s[1:]</a:t>
                      </a:r>
                    </a:p>
                    <a:p>
                      <a:r>
                        <a:rPr lang="es-AR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fmt.Println</a:t>
                      </a:r>
                      <a:r>
                        <a:rPr lang="es-AR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(s, </a:t>
                      </a:r>
                      <a:r>
                        <a:rPr lang="es-AR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</a:t>
                      </a:r>
                      <a:r>
                        <a:rPr lang="es-AR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(s), </a:t>
                      </a:r>
                      <a:r>
                        <a:rPr lang="es-AR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cap</a:t>
                      </a:r>
                      <a:r>
                        <a:rPr lang="es-AR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(s)) 		// [3] 1 4</a:t>
                      </a:r>
                    </a:p>
                    <a:p>
                      <a:r>
                        <a:rPr lang="es-AR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 = s[0:4]</a:t>
                      </a:r>
                    </a:p>
                    <a:p>
                      <a:r>
                        <a:rPr lang="es-AR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fmt.Println</a:t>
                      </a:r>
                      <a:r>
                        <a:rPr lang="es-AR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(s, </a:t>
                      </a:r>
                      <a:r>
                        <a:rPr lang="es-AR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</a:t>
                      </a:r>
                      <a:r>
                        <a:rPr lang="es-AR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(s), </a:t>
                      </a:r>
                      <a:r>
                        <a:rPr lang="es-AR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cap</a:t>
                      </a:r>
                      <a:r>
                        <a:rPr lang="es-AR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(s)) 		// [3 4 5 6] 4 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19069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5105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s-ES" dirty="0" err="1"/>
              <a:t>Slices</a:t>
            </a:r>
            <a:endParaRPr lang="es-ES" dirty="0"/>
          </a:p>
        </p:txBody>
      </p:sp>
      <p:sp>
        <p:nvSpPr>
          <p:cNvPr id="14" name="Marcador de posición de contenido 13"/>
          <p:cNvSpPr>
            <a:spLocks noGrp="1"/>
          </p:cNvSpPr>
          <p:nvPr>
            <p:ph idx="1"/>
          </p:nvPr>
        </p:nvSpPr>
        <p:spPr>
          <a:xfrm>
            <a:off x="1522414" y="1905000"/>
            <a:ext cx="9144000" cy="4267200"/>
          </a:xfrm>
          <a:ln>
            <a:noFill/>
          </a:ln>
        </p:spPr>
        <p:txBody>
          <a:bodyPr rtlCol="0">
            <a:normAutofit fontScale="92500" lnSpcReduction="10000"/>
          </a:bodyPr>
          <a:lstStyle/>
          <a:p>
            <a:r>
              <a:rPr lang="es-ES" dirty="0"/>
              <a:t>Crear </a:t>
            </a:r>
            <a:r>
              <a:rPr lang="es-ES" dirty="0" err="1"/>
              <a:t>slices</a:t>
            </a:r>
            <a:r>
              <a:rPr lang="es-ES" dirty="0"/>
              <a:t> con la función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</a:t>
            </a:r>
            <a:endParaRPr lang="es-E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4320" lvl="1" indent="0">
              <a:buNone/>
            </a:pPr>
            <a:r>
              <a:rPr lang="es-AR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a := </a:t>
            </a:r>
            <a:r>
              <a:rPr lang="es-AR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</a:t>
            </a:r>
            <a:r>
              <a:rPr lang="es-AR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([]</a:t>
            </a:r>
            <a:r>
              <a:rPr lang="es-AR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AR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5)</a:t>
            </a:r>
            <a:br>
              <a:rPr lang="es-AR" sz="19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AR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printSlice</a:t>
            </a:r>
            <a:r>
              <a:rPr lang="es-AR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("a", a)	// a </a:t>
            </a:r>
            <a:r>
              <a:rPr lang="es-AR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s-AR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=5 </a:t>
            </a:r>
            <a:r>
              <a:rPr lang="es-AR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cap</a:t>
            </a:r>
            <a:r>
              <a:rPr lang="es-AR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=5 [0 0 0 0 0]</a:t>
            </a:r>
            <a:br>
              <a:rPr lang="es-AR" sz="19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AR" sz="19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s-AR" sz="19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AR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z := []</a:t>
            </a:r>
            <a:r>
              <a:rPr lang="es-AR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AR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{1, 2, 3, 4, 5, 6, 7}</a:t>
            </a:r>
            <a:br>
              <a:rPr lang="es-AR" sz="19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AR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a = z</a:t>
            </a:r>
            <a:br>
              <a:rPr lang="es-AR" sz="19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AR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printSlice</a:t>
            </a:r>
            <a:r>
              <a:rPr lang="es-AR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("a", a)	// a </a:t>
            </a:r>
            <a:r>
              <a:rPr lang="es-AR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s-AR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=7 </a:t>
            </a:r>
            <a:r>
              <a:rPr lang="es-AR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cap</a:t>
            </a:r>
            <a:r>
              <a:rPr lang="es-AR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=7 [1 2 3 4 5 6 7]</a:t>
            </a:r>
            <a:br>
              <a:rPr lang="es-AR" sz="19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AR" sz="19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s-AR" sz="19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AR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b := </a:t>
            </a:r>
            <a:r>
              <a:rPr lang="es-AR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</a:t>
            </a:r>
            <a:r>
              <a:rPr lang="es-AR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([]</a:t>
            </a:r>
            <a:r>
              <a:rPr lang="es-AR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AR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0, 5)</a:t>
            </a:r>
            <a:br>
              <a:rPr lang="es-AR" sz="19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AR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printSlice</a:t>
            </a:r>
            <a:r>
              <a:rPr lang="es-AR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("b", b)	      // b </a:t>
            </a:r>
            <a:r>
              <a:rPr lang="es-AR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s-AR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=0 </a:t>
            </a:r>
            <a:r>
              <a:rPr lang="es-AR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cap</a:t>
            </a:r>
            <a:r>
              <a:rPr lang="es-AR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=5 []</a:t>
            </a:r>
            <a:br>
              <a:rPr lang="es-AR" sz="19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AR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printSlice</a:t>
            </a:r>
            <a:r>
              <a:rPr lang="es-AR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("b", b[0:5]) // b </a:t>
            </a:r>
            <a:r>
              <a:rPr lang="es-AR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s-AR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=5 </a:t>
            </a:r>
            <a:r>
              <a:rPr lang="es-AR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cap</a:t>
            </a:r>
            <a:r>
              <a:rPr lang="es-AR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=5 [0 0 0 0 0]</a:t>
            </a:r>
            <a:br>
              <a:rPr lang="es-AR" sz="19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AR" sz="19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s-AR" sz="19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AR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c := b[:2]</a:t>
            </a:r>
            <a:br>
              <a:rPr lang="es-AR" sz="19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AR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printSlice</a:t>
            </a:r>
            <a:r>
              <a:rPr lang="es-AR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("c", c)// c </a:t>
            </a:r>
            <a:r>
              <a:rPr lang="es-AR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s-AR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=2 </a:t>
            </a:r>
            <a:r>
              <a:rPr lang="es-AR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cap</a:t>
            </a:r>
            <a:r>
              <a:rPr lang="es-AR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=5 [0 0]</a:t>
            </a:r>
            <a:br>
              <a:rPr lang="es-AR" sz="19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AR" sz="19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s-AR" sz="19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AR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d := c[2:5]</a:t>
            </a:r>
            <a:br>
              <a:rPr lang="es-AR" sz="19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AR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printSlice</a:t>
            </a:r>
            <a:r>
              <a:rPr lang="es-AR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("d", d)	// d </a:t>
            </a:r>
            <a:r>
              <a:rPr lang="es-AR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s-AR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=3 </a:t>
            </a:r>
            <a:r>
              <a:rPr lang="es-AR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cap</a:t>
            </a:r>
            <a:r>
              <a:rPr lang="es-AR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=3 [0 0 0]</a:t>
            </a:r>
          </a:p>
        </p:txBody>
      </p:sp>
      <p:sp>
        <p:nvSpPr>
          <p:cNvPr id="4" name="Marcador de posición de pie de página 4">
            <a:extLst>
              <a:ext uri="{FF2B5EF4-FFF2-40B4-BE49-F238E27FC236}">
                <a16:creationId xmlns:a16="http://schemas.microsoft.com/office/drawing/2014/main" id="{894B0BD5-83E2-4991-BE27-302763D96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00801"/>
            <a:ext cx="12188825" cy="276226"/>
          </a:xfrm>
          <a:prstGeom prst="rect">
            <a:avLst/>
          </a:prstGeom>
        </p:spPr>
        <p:txBody>
          <a:bodyPr rtlCol="0"/>
          <a:lstStyle>
            <a:lvl1pPr>
              <a:defRPr sz="1400"/>
            </a:lvl1pPr>
          </a:lstStyle>
          <a:p>
            <a:pPr algn="ctr"/>
            <a:r>
              <a:rPr lang="es-AR" dirty="0">
                <a:solidFill>
                  <a:schemeClr val="tx1"/>
                </a:solidFill>
              </a:rPr>
              <a:t>Seminario de Lenguajes opción Go				</a:t>
            </a:r>
            <a:fld id="{25BA54BD-C84D-46CE-8B72-31BFB26ABA43}" type="slidenum">
              <a:rPr lang="es-ES" smtClean="0">
                <a:solidFill>
                  <a:schemeClr val="tx1"/>
                </a:solidFill>
              </a:rPr>
              <a:pPr algn="ctr"/>
              <a:t>12</a:t>
            </a:fld>
            <a:r>
              <a:rPr lang="es-AR" dirty="0">
                <a:solidFill>
                  <a:schemeClr val="tx1"/>
                </a:solidFill>
              </a:rPr>
              <a:t>				Raúl Champredonde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7FA9EE6-40C8-4D33-B642-50AAEEF14FC3}"/>
              </a:ext>
            </a:extLst>
          </p:cNvPr>
          <p:cNvSpPr txBox="1"/>
          <p:nvPr/>
        </p:nvSpPr>
        <p:spPr>
          <a:xfrm>
            <a:off x="7462564" y="1313646"/>
            <a:ext cx="4392488" cy="954107"/>
          </a:xfrm>
          <a:prstGeom prst="rect">
            <a:avLst/>
          </a:prstGeom>
          <a:solidFill>
            <a:schemeClr val="bg1"/>
          </a:solidFill>
          <a:ln>
            <a:solidFill>
              <a:srgbClr val="57BCE5"/>
            </a:solidFill>
          </a:ln>
        </p:spPr>
        <p:txBody>
          <a:bodyPr wrap="square" rtlCol="0">
            <a:spAutoFit/>
          </a:bodyPr>
          <a:lstStyle/>
          <a:p>
            <a:r>
              <a:rPr lang="es-A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printSlice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(s </a:t>
            </a:r>
            <a:r>
              <a:rPr lang="es-A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x []</a:t>
            </a:r>
            <a:r>
              <a:rPr lang="es-A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s-A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fmt.Printf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("%s </a:t>
            </a:r>
            <a:r>
              <a:rPr lang="es-A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=%d </a:t>
            </a:r>
            <a:r>
              <a:rPr lang="es-A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cap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=%d %v\n",</a:t>
            </a:r>
          </a:p>
          <a:p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s, </a:t>
            </a:r>
            <a:r>
              <a:rPr lang="es-A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(x), </a:t>
            </a:r>
            <a:r>
              <a:rPr lang="es-A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cap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(x), x)</a:t>
            </a:r>
          </a:p>
          <a:p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57165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s-ES" dirty="0" err="1"/>
              <a:t>Slices</a:t>
            </a:r>
            <a:r>
              <a:rPr lang="es-ES" dirty="0"/>
              <a:t> </a:t>
            </a:r>
            <a:r>
              <a:rPr lang="es-ES" dirty="0" err="1"/>
              <a:t>multidimencionales</a:t>
            </a:r>
            <a:endParaRPr lang="es-ES" dirty="0"/>
          </a:p>
        </p:txBody>
      </p:sp>
      <p:sp>
        <p:nvSpPr>
          <p:cNvPr id="14" name="Marcador de posición de contenido 13"/>
          <p:cNvSpPr>
            <a:spLocks noGrp="1"/>
          </p:cNvSpPr>
          <p:nvPr>
            <p:ph idx="1"/>
          </p:nvPr>
        </p:nvSpPr>
        <p:spPr>
          <a:xfrm>
            <a:off x="1522414" y="1905000"/>
            <a:ext cx="9144000" cy="4267200"/>
          </a:xfrm>
          <a:ln>
            <a:noFill/>
          </a:ln>
        </p:spPr>
        <p:txBody>
          <a:bodyPr rtlCol="0">
            <a:normAutofit/>
          </a:bodyPr>
          <a:lstStyle/>
          <a:p>
            <a:r>
              <a:rPr lang="es-AR" dirty="0"/>
              <a:t>Los slices pueden contener elementos de cualquier tipo, incluso slices</a:t>
            </a:r>
            <a:endParaRPr lang="es-E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Marcador de posición de pie de página 4">
            <a:extLst>
              <a:ext uri="{FF2B5EF4-FFF2-40B4-BE49-F238E27FC236}">
                <a16:creationId xmlns:a16="http://schemas.microsoft.com/office/drawing/2014/main" id="{894B0BD5-83E2-4991-BE27-302763D96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00801"/>
            <a:ext cx="12188825" cy="276226"/>
          </a:xfrm>
          <a:prstGeom prst="rect">
            <a:avLst/>
          </a:prstGeom>
        </p:spPr>
        <p:txBody>
          <a:bodyPr rtlCol="0"/>
          <a:lstStyle>
            <a:lvl1pPr>
              <a:defRPr sz="1400"/>
            </a:lvl1pPr>
          </a:lstStyle>
          <a:p>
            <a:pPr algn="ctr"/>
            <a:r>
              <a:rPr lang="es-AR" dirty="0">
                <a:solidFill>
                  <a:schemeClr val="tx1"/>
                </a:solidFill>
              </a:rPr>
              <a:t>Seminario de Lenguajes opción Go				</a:t>
            </a:r>
            <a:fld id="{25BA54BD-C84D-46CE-8B72-31BFB26ABA43}" type="slidenum">
              <a:rPr lang="es-ES" smtClean="0">
                <a:solidFill>
                  <a:schemeClr val="tx1"/>
                </a:solidFill>
              </a:rPr>
              <a:pPr algn="ctr"/>
              <a:t>13</a:t>
            </a:fld>
            <a:r>
              <a:rPr lang="es-AR" dirty="0">
                <a:solidFill>
                  <a:schemeClr val="tx1"/>
                </a:solidFill>
              </a:rPr>
              <a:t>				Raúl Champredonde</a:t>
            </a:r>
            <a:endParaRPr lang="es-ES" dirty="0">
              <a:solidFill>
                <a:schemeClr val="tx1"/>
              </a:solidFill>
            </a:endParaRPr>
          </a:p>
        </p:txBody>
      </p:sp>
      <p:graphicFrame>
        <p:nvGraphicFramePr>
          <p:cNvPr id="6" name="Marcador de contenido 5">
            <a:extLst>
              <a:ext uri="{FF2B5EF4-FFF2-40B4-BE49-F238E27FC236}">
                <a16:creationId xmlns:a16="http://schemas.microsoft.com/office/drawing/2014/main" id="{32067ACE-54B3-46BF-BCF0-F7074010A50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70757280"/>
              </p:ext>
            </p:extLst>
          </p:nvPr>
        </p:nvGraphicFramePr>
        <p:xfrm>
          <a:off x="765820" y="2276872"/>
          <a:ext cx="10657184" cy="44805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3744416">
                  <a:extLst>
                    <a:ext uri="{9D8B030D-6E8A-4147-A177-3AD203B41FA5}">
                      <a16:colId xmlns:a16="http://schemas.microsoft.com/office/drawing/2014/main" val="3521994639"/>
                    </a:ext>
                  </a:extLst>
                </a:gridCol>
                <a:gridCol w="6912768">
                  <a:extLst>
                    <a:ext uri="{9D8B030D-6E8A-4147-A177-3AD203B41FA5}">
                      <a16:colId xmlns:a16="http://schemas.microsoft.com/office/drawing/2014/main" val="1203726389"/>
                    </a:ext>
                  </a:extLst>
                </a:gridCol>
              </a:tblGrid>
              <a:tr h="4051921">
                <a:tc>
                  <a:txBody>
                    <a:bodyPr/>
                    <a:lstStyle/>
                    <a:p>
                      <a:r>
                        <a:rPr lang="es-AR" sz="12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package</a:t>
                      </a:r>
                      <a:r>
                        <a:rPr lang="es-AR" sz="12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AR" sz="12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main</a:t>
                      </a:r>
                      <a:endParaRPr lang="es-AR" sz="1200" b="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s-AR" sz="1200" b="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s-AR" sz="12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</a:t>
                      </a:r>
                      <a:r>
                        <a:rPr lang="es-AR" sz="12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("</a:t>
                      </a:r>
                      <a:r>
                        <a:rPr lang="es-AR" sz="12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fmt</a:t>
                      </a:r>
                      <a:r>
                        <a:rPr lang="es-AR" sz="12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"; "</a:t>
                      </a:r>
                      <a:r>
                        <a:rPr lang="es-AR" sz="12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math</a:t>
                      </a:r>
                      <a:r>
                        <a:rPr lang="es-AR" sz="12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/rand"; "</a:t>
                      </a:r>
                      <a:r>
                        <a:rPr lang="es-AR" sz="12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strings</a:t>
                      </a:r>
                      <a:r>
                        <a:rPr lang="es-AR" sz="12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")</a:t>
                      </a:r>
                    </a:p>
                    <a:p>
                      <a:endParaRPr lang="es-AR" sz="1200" b="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s-AR" sz="14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func</a:t>
                      </a:r>
                      <a:r>
                        <a:rPr lang="es-AR" sz="14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AR" sz="14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main</a:t>
                      </a:r>
                      <a:r>
                        <a:rPr lang="es-AR" sz="14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{</a:t>
                      </a:r>
                    </a:p>
                    <a:p>
                      <a:r>
                        <a:rPr lang="es-AR" sz="14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 </a:t>
                      </a:r>
                      <a:r>
                        <a:rPr lang="es-AR" sz="14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ta_te_ti</a:t>
                      </a:r>
                      <a:r>
                        <a:rPr lang="es-AR" sz="14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:= [][]</a:t>
                      </a:r>
                      <a:r>
                        <a:rPr lang="es-AR" sz="14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string</a:t>
                      </a:r>
                      <a:r>
                        <a:rPr lang="es-AR" sz="14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</a:t>
                      </a:r>
                    </a:p>
                    <a:p>
                      <a:r>
                        <a:rPr lang="es-AR" sz="14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   []</a:t>
                      </a:r>
                      <a:r>
                        <a:rPr lang="es-AR" sz="14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string</a:t>
                      </a:r>
                      <a:r>
                        <a:rPr lang="es-AR" sz="14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{"_", "_", "_"},</a:t>
                      </a:r>
                    </a:p>
                    <a:p>
                      <a:r>
                        <a:rPr lang="es-AR" sz="14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   []</a:t>
                      </a:r>
                      <a:r>
                        <a:rPr lang="es-AR" sz="14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string</a:t>
                      </a:r>
                      <a:r>
                        <a:rPr lang="es-AR" sz="14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{"_", "_", "_"},</a:t>
                      </a:r>
                    </a:p>
                    <a:p>
                      <a:r>
                        <a:rPr lang="es-AR" sz="14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   []</a:t>
                      </a:r>
                      <a:r>
                        <a:rPr lang="es-AR" sz="14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string</a:t>
                      </a:r>
                      <a:r>
                        <a:rPr lang="es-AR" sz="14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{"_", "_", "_"},</a:t>
                      </a:r>
                    </a:p>
                    <a:p>
                      <a:r>
                        <a:rPr lang="es-AR" sz="14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 }</a:t>
                      </a:r>
                    </a:p>
                    <a:p>
                      <a:endParaRPr lang="es-AR" sz="800" b="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s-AR" sz="14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 turno := 0</a:t>
                      </a:r>
                    </a:p>
                    <a:p>
                      <a:endParaRPr lang="es-AR" sz="800" b="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s-AR" sz="14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 signo := []</a:t>
                      </a:r>
                      <a:r>
                        <a:rPr lang="es-AR" sz="14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string</a:t>
                      </a:r>
                      <a:r>
                        <a:rPr lang="es-AR" sz="14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{"X", "O"}</a:t>
                      </a:r>
                    </a:p>
                    <a:p>
                      <a:endParaRPr lang="es-AR" sz="800" b="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s-AR" sz="14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 secuencia := </a:t>
                      </a:r>
                      <a:r>
                        <a:rPr lang="es-AR" sz="14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make</a:t>
                      </a:r>
                      <a:r>
                        <a:rPr lang="es-AR" sz="14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([]</a:t>
                      </a:r>
                      <a:r>
                        <a:rPr lang="es-AR" sz="14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string</a:t>
                      </a:r>
                      <a:r>
                        <a:rPr lang="es-AR" sz="14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9)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AR" sz="14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s-AR" sz="14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</a:t>
                      </a:r>
                      <a:r>
                        <a:rPr lang="es-AR" sz="14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 := 0; i &lt; 9; i++ {</a:t>
                      </a:r>
                    </a:p>
                    <a:p>
                      <a:r>
                        <a:rPr lang="es-AR" sz="14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   poner(</a:t>
                      </a:r>
                      <a:r>
                        <a:rPr lang="es-AR" sz="14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ta_te_ti</a:t>
                      </a:r>
                      <a:r>
                        <a:rPr lang="es-AR" sz="14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secuencia, i, signo[turno])</a:t>
                      </a:r>
                    </a:p>
                    <a:p>
                      <a:r>
                        <a:rPr lang="es-AR" sz="14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   turno++     // turno = (turno + 1) % 2</a:t>
                      </a:r>
                    </a:p>
                    <a:p>
                      <a:r>
                        <a:rPr lang="es-AR" sz="14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  turno %= 2</a:t>
                      </a:r>
                    </a:p>
                    <a:p>
                      <a:r>
                        <a:rPr lang="es-AR" sz="14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}</a:t>
                      </a:r>
                    </a:p>
                    <a:p>
                      <a:r>
                        <a:rPr lang="es-AR" sz="14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s-AR" sz="14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fmt.Println</a:t>
                      </a:r>
                      <a:r>
                        <a:rPr lang="es-AR" sz="14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("[" + </a:t>
                      </a:r>
                      <a:r>
                        <a:rPr lang="es-AR" sz="14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strings.Join</a:t>
                      </a:r>
                      <a:r>
                        <a:rPr lang="es-AR" sz="14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(secuencia, " - ") + "]")</a:t>
                      </a:r>
                    </a:p>
                    <a:p>
                      <a:r>
                        <a:rPr lang="es-AR" sz="14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s-AR" sz="14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</a:t>
                      </a:r>
                      <a:r>
                        <a:rPr lang="es-AR" sz="14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_, e := </a:t>
                      </a:r>
                      <a:r>
                        <a:rPr lang="es-AR" sz="14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range</a:t>
                      </a:r>
                      <a:r>
                        <a:rPr lang="es-AR" sz="14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AR" sz="14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ta_te_ti</a:t>
                      </a:r>
                      <a:r>
                        <a:rPr lang="es-AR" sz="14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{</a:t>
                      </a:r>
                    </a:p>
                    <a:p>
                      <a:r>
                        <a:rPr lang="es-AR" sz="14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   </a:t>
                      </a:r>
                      <a:r>
                        <a:rPr lang="es-AR" sz="14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fmt.Println</a:t>
                      </a:r>
                      <a:r>
                        <a:rPr lang="es-AR" sz="14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("[" + </a:t>
                      </a:r>
                      <a:r>
                        <a:rPr lang="es-AR" sz="14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strings.Join</a:t>
                      </a:r>
                      <a:r>
                        <a:rPr lang="es-AR" sz="14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(e, "] [") + "]")</a:t>
                      </a:r>
                    </a:p>
                    <a:p>
                      <a:r>
                        <a:rPr lang="es-AR" sz="14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}</a:t>
                      </a:r>
                    </a:p>
                    <a:p>
                      <a:r>
                        <a:rPr lang="es-AR" sz="14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  <a:p>
                      <a:endParaRPr lang="es-AR" sz="800" b="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s-AR" sz="14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func</a:t>
                      </a:r>
                      <a:r>
                        <a:rPr lang="es-AR" sz="14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poner(</a:t>
                      </a:r>
                      <a:r>
                        <a:rPr lang="es-AR" sz="14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tab</a:t>
                      </a:r>
                      <a:r>
                        <a:rPr lang="es-AR" sz="14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[][]</a:t>
                      </a:r>
                      <a:r>
                        <a:rPr lang="es-AR" sz="14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string</a:t>
                      </a:r>
                      <a:r>
                        <a:rPr lang="es-AR" sz="14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s-AR" sz="14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sec</a:t>
                      </a:r>
                      <a:r>
                        <a:rPr lang="es-AR" sz="14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[]</a:t>
                      </a:r>
                      <a:r>
                        <a:rPr lang="es-AR" sz="14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string</a:t>
                      </a:r>
                      <a:r>
                        <a:rPr lang="es-AR" sz="14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s-AR" sz="14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pos</a:t>
                      </a:r>
                      <a:r>
                        <a:rPr lang="es-AR" sz="14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AR" sz="14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s-AR" sz="14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s-AR" sz="14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sig</a:t>
                      </a:r>
                      <a:r>
                        <a:rPr lang="es-AR" sz="14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AR" sz="14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string</a:t>
                      </a:r>
                      <a:r>
                        <a:rPr lang="es-AR" sz="14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{</a:t>
                      </a:r>
                    </a:p>
                    <a:p>
                      <a:r>
                        <a:rPr lang="es-AR" sz="14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 </a:t>
                      </a:r>
                      <a:r>
                        <a:rPr lang="es-AR" sz="14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</a:t>
                      </a:r>
                      <a:r>
                        <a:rPr lang="es-AR" sz="14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{</a:t>
                      </a:r>
                    </a:p>
                    <a:p>
                      <a:r>
                        <a:rPr lang="es-AR" sz="14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   x, y := </a:t>
                      </a:r>
                      <a:r>
                        <a:rPr lang="es-AR" sz="14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rand.Intn</a:t>
                      </a:r>
                      <a:r>
                        <a:rPr lang="es-AR" sz="14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(3), </a:t>
                      </a:r>
                      <a:r>
                        <a:rPr lang="es-AR" sz="14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rand.Intn</a:t>
                      </a:r>
                      <a:r>
                        <a:rPr lang="es-AR" sz="14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(3)</a:t>
                      </a:r>
                    </a:p>
                    <a:p>
                      <a:r>
                        <a:rPr lang="es-AR" sz="14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   </a:t>
                      </a:r>
                      <a:r>
                        <a:rPr lang="es-AR" sz="14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</a:t>
                      </a:r>
                      <a:r>
                        <a:rPr lang="es-AR" sz="14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AR" sz="14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tab</a:t>
                      </a:r>
                      <a:r>
                        <a:rPr lang="es-AR" sz="14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[x][y] == "_" {</a:t>
                      </a:r>
                    </a:p>
                    <a:p>
                      <a:r>
                        <a:rPr lang="es-AR" sz="14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     </a:t>
                      </a:r>
                      <a:r>
                        <a:rPr lang="es-AR" sz="14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tab</a:t>
                      </a:r>
                      <a:r>
                        <a:rPr lang="es-AR" sz="14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[x][y] = </a:t>
                      </a:r>
                      <a:r>
                        <a:rPr lang="es-AR" sz="14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sig</a:t>
                      </a:r>
                      <a:endParaRPr lang="es-AR" sz="1400" b="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s-AR" sz="14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     </a:t>
                      </a:r>
                      <a:r>
                        <a:rPr lang="es-AR" sz="14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sec</a:t>
                      </a:r>
                      <a:r>
                        <a:rPr lang="es-AR" sz="14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[pos] = </a:t>
                      </a:r>
                      <a:r>
                        <a:rPr lang="es-AR" sz="14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fmt.Sprint</a:t>
                      </a:r>
                      <a:r>
                        <a:rPr lang="es-AR" sz="14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("(", x, "-", y, "):“, </a:t>
                      </a:r>
                      <a:r>
                        <a:rPr lang="es-AR" sz="14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sig</a:t>
                      </a:r>
                      <a:r>
                        <a:rPr lang="es-AR" sz="14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es-AR" sz="14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     break</a:t>
                      </a:r>
                    </a:p>
                    <a:p>
                      <a:r>
                        <a:rPr lang="es-AR" sz="14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   }</a:t>
                      </a:r>
                    </a:p>
                    <a:p>
                      <a:r>
                        <a:rPr lang="es-AR" sz="14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 }</a:t>
                      </a:r>
                    </a:p>
                    <a:p>
                      <a:r>
                        <a:rPr lang="es-AR" sz="14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4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4350376"/>
                  </a:ext>
                </a:extLst>
              </a:tr>
            </a:tbl>
          </a:graphicData>
        </a:graphic>
      </p:graphicFrame>
      <p:sp>
        <p:nvSpPr>
          <p:cNvPr id="2" name="CuadroTexto 1">
            <a:extLst>
              <a:ext uri="{FF2B5EF4-FFF2-40B4-BE49-F238E27FC236}">
                <a16:creationId xmlns:a16="http://schemas.microsoft.com/office/drawing/2014/main" id="{A7B77605-7006-43D3-9275-DB906A9BDA14}"/>
              </a:ext>
            </a:extLst>
          </p:cNvPr>
          <p:cNvSpPr txBox="1"/>
          <p:nvPr/>
        </p:nvSpPr>
        <p:spPr>
          <a:xfrm>
            <a:off x="189756" y="5445224"/>
            <a:ext cx="1954381" cy="861774"/>
          </a:xfrm>
          <a:prstGeom prst="rect">
            <a:avLst/>
          </a:prstGeom>
          <a:noFill/>
          <a:ln>
            <a:solidFill>
              <a:srgbClr val="57BCE5"/>
            </a:solidFill>
          </a:ln>
        </p:spPr>
        <p:txBody>
          <a:bodyPr wrap="none" rtlCol="0">
            <a:spAutoFit/>
          </a:bodyPr>
          <a:lstStyle/>
          <a:p>
            <a:r>
              <a:rPr lang="es-A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ta_te_ti</a:t>
            </a:r>
            <a:r>
              <a:rPr lang="es-A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:= [][]</a:t>
            </a:r>
            <a:r>
              <a:rPr lang="es-A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s-A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s-A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 {"_", "_", "_"},</a:t>
            </a:r>
          </a:p>
          <a:p>
            <a:r>
              <a:rPr lang="es-A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 {"_", "_", "_"},</a:t>
            </a:r>
          </a:p>
          <a:p>
            <a:r>
              <a:rPr lang="es-A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 {"_", "_", "_"},</a:t>
            </a:r>
          </a:p>
          <a:p>
            <a:r>
              <a:rPr lang="es-A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Abrir llave 2">
            <a:extLst>
              <a:ext uri="{FF2B5EF4-FFF2-40B4-BE49-F238E27FC236}">
                <a16:creationId xmlns:a16="http://schemas.microsoft.com/office/drawing/2014/main" id="{11C67426-654F-4AD4-A73A-7BB4CFBCDDCE}"/>
              </a:ext>
            </a:extLst>
          </p:cNvPr>
          <p:cNvSpPr/>
          <p:nvPr/>
        </p:nvSpPr>
        <p:spPr>
          <a:xfrm>
            <a:off x="621804" y="3356992"/>
            <a:ext cx="216024" cy="936104"/>
          </a:xfrm>
          <a:prstGeom prst="leftBrace">
            <a:avLst/>
          </a:prstGeom>
          <a:ln w="127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8" name="Conector: angular 7">
            <a:extLst>
              <a:ext uri="{FF2B5EF4-FFF2-40B4-BE49-F238E27FC236}">
                <a16:creationId xmlns:a16="http://schemas.microsoft.com/office/drawing/2014/main" id="{F45F28CC-707A-4091-91A9-A69174E0019C}"/>
              </a:ext>
            </a:extLst>
          </p:cNvPr>
          <p:cNvCxnSpPr>
            <a:cxnSpLocks/>
            <a:stCxn id="3" idx="1"/>
          </p:cNvCxnSpPr>
          <p:nvPr/>
        </p:nvCxnSpPr>
        <p:spPr>
          <a:xfrm rot="10800000" flipV="1">
            <a:off x="333770" y="3825044"/>
            <a:ext cx="288034" cy="1620180"/>
          </a:xfrm>
          <a:prstGeom prst="bentConnector2">
            <a:avLst/>
          </a:prstGeom>
          <a:ln w="635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9066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s-ES" dirty="0" err="1"/>
              <a:t>Slices</a:t>
            </a:r>
            <a:endParaRPr lang="es-ES" dirty="0"/>
          </a:p>
        </p:txBody>
      </p:sp>
      <p:sp>
        <p:nvSpPr>
          <p:cNvPr id="14" name="Marcador de posición de contenido 13"/>
          <p:cNvSpPr>
            <a:spLocks noGrp="1"/>
          </p:cNvSpPr>
          <p:nvPr>
            <p:ph idx="1"/>
          </p:nvPr>
        </p:nvSpPr>
        <p:spPr>
          <a:xfrm>
            <a:off x="1522414" y="1904999"/>
            <a:ext cx="9144000" cy="4495801"/>
          </a:xfrm>
          <a:ln>
            <a:noFill/>
          </a:ln>
        </p:spPr>
        <p:txBody>
          <a:bodyPr rtlCol="0">
            <a:normAutofit fontScale="70000" lnSpcReduction="20000"/>
          </a:bodyPr>
          <a:lstStyle/>
          <a:p>
            <a:r>
              <a:rPr lang="es-ES" dirty="0"/>
              <a:t>Agregar elementos a un </a:t>
            </a:r>
            <a:r>
              <a:rPr lang="es-ES" dirty="0" err="1"/>
              <a:t>slice</a:t>
            </a:r>
            <a:endParaRPr lang="es-ES" dirty="0"/>
          </a:p>
          <a:p>
            <a:pPr marL="502920" lvl="2" indent="0">
              <a:buNone/>
            </a:pP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02920" lvl="2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append(slice []Type,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...Type) []Type</a:t>
            </a:r>
          </a:p>
          <a:p>
            <a:pPr marL="502920" lvl="2" indent="0">
              <a:buNone/>
            </a:pPr>
            <a:endParaRPr lang="en-US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0292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slice = append(slice, elem1, elem2)</a:t>
            </a:r>
          </a:p>
          <a:p>
            <a:pPr marL="50292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slice = append(slice,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anotherSlice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...)</a:t>
            </a:r>
          </a:p>
          <a:p>
            <a:pPr marL="502920" lvl="2" indent="0">
              <a:buNone/>
            </a:pPr>
            <a:endParaRPr lang="en-US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0292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var s []int</a:t>
            </a:r>
          </a:p>
          <a:p>
            <a:pPr marL="502920" lvl="2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printSlice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("s", s)  // 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=0 cap=0 []</a:t>
            </a:r>
          </a:p>
          <a:p>
            <a:pPr marL="502920" lvl="2" indent="0">
              <a:buNone/>
            </a:pPr>
            <a:endParaRPr lang="en-US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0292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 = append(s, 0)</a:t>
            </a:r>
          </a:p>
          <a:p>
            <a:pPr marL="502920" lvl="2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printSlice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("s", s)  // 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=1 cap=1 [0]</a:t>
            </a:r>
          </a:p>
          <a:p>
            <a:pPr marL="502920" lvl="2" indent="0">
              <a:buNone/>
            </a:pPr>
            <a:endParaRPr lang="en-US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0292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 = append(s, 1)</a:t>
            </a:r>
          </a:p>
          <a:p>
            <a:pPr marL="502920" lvl="2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printSlice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("s", s)  // 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=2 cap=2 [0 1]</a:t>
            </a:r>
          </a:p>
          <a:p>
            <a:pPr marL="502920" lvl="2" indent="0">
              <a:buNone/>
            </a:pPr>
            <a:endParaRPr lang="en-US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0292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 = append(s, 2, 3, 4)</a:t>
            </a:r>
          </a:p>
          <a:p>
            <a:pPr marL="502920" lvl="2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printSlice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("s", s)  // 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=5 cap=6 [0 1 2 3 4]</a:t>
            </a:r>
          </a:p>
          <a:p>
            <a:pPr marL="502920" lvl="2" indent="0">
              <a:buNone/>
            </a:pPr>
            <a:endParaRPr lang="en-US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0292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 = append(s, s...)</a:t>
            </a:r>
          </a:p>
          <a:p>
            <a:pPr marL="502920" lvl="2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printSlice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("s", s)  // 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=10 cap=12 [0 1 2 3 4 0 1 2 3 4]</a:t>
            </a:r>
          </a:p>
        </p:txBody>
      </p:sp>
      <p:sp>
        <p:nvSpPr>
          <p:cNvPr id="4" name="Marcador de posición de pie de página 4">
            <a:extLst>
              <a:ext uri="{FF2B5EF4-FFF2-40B4-BE49-F238E27FC236}">
                <a16:creationId xmlns:a16="http://schemas.microsoft.com/office/drawing/2014/main" id="{894B0BD5-83E2-4991-BE27-302763D96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00801"/>
            <a:ext cx="12188825" cy="276226"/>
          </a:xfrm>
          <a:prstGeom prst="rect">
            <a:avLst/>
          </a:prstGeom>
        </p:spPr>
        <p:txBody>
          <a:bodyPr rtlCol="0"/>
          <a:lstStyle>
            <a:lvl1pPr>
              <a:defRPr sz="1400"/>
            </a:lvl1pPr>
          </a:lstStyle>
          <a:p>
            <a:pPr algn="ctr"/>
            <a:r>
              <a:rPr lang="es-AR" dirty="0">
                <a:solidFill>
                  <a:schemeClr val="tx1"/>
                </a:solidFill>
              </a:rPr>
              <a:t>Seminario de Lenguajes opción Go				</a:t>
            </a:r>
            <a:fld id="{25BA54BD-C84D-46CE-8B72-31BFB26ABA43}" type="slidenum">
              <a:rPr lang="es-ES" smtClean="0">
                <a:solidFill>
                  <a:schemeClr val="tx1"/>
                </a:solidFill>
              </a:rPr>
              <a:pPr algn="ctr"/>
              <a:t>14</a:t>
            </a:fld>
            <a:r>
              <a:rPr lang="es-AR" dirty="0">
                <a:solidFill>
                  <a:schemeClr val="tx1"/>
                </a:solidFill>
              </a:rPr>
              <a:t>				Raúl Champredonde</a:t>
            </a:r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7559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s-ES" dirty="0" err="1"/>
              <a:t>Slices</a:t>
            </a:r>
            <a:endParaRPr lang="es-ES" dirty="0"/>
          </a:p>
        </p:txBody>
      </p:sp>
      <p:sp>
        <p:nvSpPr>
          <p:cNvPr id="14" name="Marcador de posición de contenido 13"/>
          <p:cNvSpPr>
            <a:spLocks noGrp="1"/>
          </p:cNvSpPr>
          <p:nvPr>
            <p:ph idx="1"/>
          </p:nvPr>
        </p:nvSpPr>
        <p:spPr>
          <a:xfrm>
            <a:off x="765820" y="1905000"/>
            <a:ext cx="10873208" cy="4267200"/>
          </a:xfrm>
          <a:ln>
            <a:noFill/>
          </a:ln>
        </p:spPr>
        <p:txBody>
          <a:bodyPr rtlCol="0">
            <a:normAutofit fontScale="85000" lnSpcReduction="20000"/>
          </a:bodyPr>
          <a:lstStyle/>
          <a:p>
            <a:r>
              <a:rPr lang="es-ES" dirty="0"/>
              <a:t>Copiar </a:t>
            </a:r>
            <a:r>
              <a:rPr lang="es-ES" dirty="0" err="1"/>
              <a:t>slices</a:t>
            </a:r>
            <a:endParaRPr lang="es-ES" dirty="0"/>
          </a:p>
          <a:p>
            <a:pPr marL="502920" lvl="2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4320" lvl="1" indent="0">
              <a:buNone/>
            </a:pP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copy(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dst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[]Type) int</a:t>
            </a:r>
          </a:p>
          <a:p>
            <a:pPr marL="27432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4320" lvl="1" indent="0">
              <a:buNone/>
            </a:pPr>
            <a:r>
              <a:rPr lang="es-AR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numbers</a:t>
            </a:r>
            <a:r>
              <a:rPr lang="es-AR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:= []</a:t>
            </a:r>
            <a:r>
              <a:rPr lang="es-AR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A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{1, 2, 3, 4, 5, 6, 7, 8, 9, 10, 11, 12, 13, 14, 15, 16, 17, 18, 19, 20}</a:t>
            </a:r>
            <a:endParaRPr lang="es-A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4320" lvl="1" indent="0">
              <a:buNone/>
            </a:pPr>
            <a:r>
              <a:rPr lang="es-AR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printSlice</a:t>
            </a:r>
            <a:r>
              <a:rPr lang="es-AR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s-AR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numbers</a:t>
            </a:r>
            <a:r>
              <a:rPr lang="es-AR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es-AR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numbers</a:t>
            </a:r>
            <a:r>
              <a:rPr lang="es-AR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27432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// numbers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=20 cap=20 [1 2 3 4 5 6 7 8 9 10 11 12 13 14 15 16 17 18 19 20]</a:t>
            </a:r>
            <a:endParaRPr lang="es-A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4320" lvl="1" indent="0">
              <a:buNone/>
            </a:pPr>
            <a:r>
              <a:rPr lang="es-AR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neededNumbers</a:t>
            </a:r>
            <a:r>
              <a:rPr lang="es-AR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:= </a:t>
            </a:r>
            <a:r>
              <a:rPr lang="es-AR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numbers</a:t>
            </a:r>
            <a:r>
              <a:rPr lang="es-AR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[:5]</a:t>
            </a:r>
          </a:p>
          <a:p>
            <a:pPr marL="274320" lvl="1" indent="0">
              <a:buNone/>
            </a:pPr>
            <a:r>
              <a:rPr lang="es-AR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printSlice</a:t>
            </a:r>
            <a:r>
              <a:rPr lang="es-AR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s-AR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neededNumbers</a:t>
            </a:r>
            <a:r>
              <a:rPr lang="es-AR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es-AR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neededNumbers</a:t>
            </a:r>
            <a:r>
              <a:rPr lang="es-AR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27432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//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neededNumbers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=5 cap=20 [1 2 3 4 5]</a:t>
            </a:r>
            <a:endParaRPr lang="es-A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4320" lvl="1" indent="0">
              <a:buNone/>
            </a:pPr>
            <a:r>
              <a:rPr lang="es-AR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numbersCopy</a:t>
            </a:r>
            <a:r>
              <a:rPr lang="es-AR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:= </a:t>
            </a:r>
            <a:r>
              <a:rPr lang="es-AR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</a:t>
            </a:r>
            <a:r>
              <a:rPr lang="es-AR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([]</a:t>
            </a:r>
            <a:r>
              <a:rPr lang="es-AR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AR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s-AR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s-AR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AR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neededNumbers</a:t>
            </a:r>
            <a:r>
              <a:rPr lang="es-AR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marL="274320" lvl="1" indent="0">
              <a:buNone/>
            </a:pPr>
            <a:r>
              <a:rPr lang="es-AR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printSlice</a:t>
            </a:r>
            <a:r>
              <a:rPr lang="es-AR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s-AR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numbersCopy</a:t>
            </a:r>
            <a:r>
              <a:rPr lang="es-AR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es-AR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numbersCopy</a:t>
            </a:r>
            <a:r>
              <a:rPr lang="es-AR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27432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//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numbersCopy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=5 cap=5 [0 0 0 0 0]</a:t>
            </a:r>
            <a:endParaRPr lang="es-A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4320" lvl="1" indent="0">
              <a:buNone/>
            </a:pPr>
            <a:r>
              <a:rPr lang="es-AR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copy</a:t>
            </a:r>
            <a:r>
              <a:rPr lang="es-AR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AR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numbersCopy</a:t>
            </a:r>
            <a:r>
              <a:rPr lang="es-AR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s-AR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neededNumbers</a:t>
            </a:r>
            <a:r>
              <a:rPr lang="es-AR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274320" lvl="1" indent="0">
              <a:buNone/>
            </a:pPr>
            <a:r>
              <a:rPr lang="es-AR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printSlice</a:t>
            </a:r>
            <a:r>
              <a:rPr lang="es-AR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s-AR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numbersCopy</a:t>
            </a:r>
            <a:r>
              <a:rPr lang="es-AR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es-AR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numbersCopy</a:t>
            </a:r>
            <a:r>
              <a:rPr lang="es-AR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27432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//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numbersCopy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=5 cap=5 [1 2 3 4 5]</a:t>
            </a:r>
          </a:p>
        </p:txBody>
      </p:sp>
      <p:sp>
        <p:nvSpPr>
          <p:cNvPr id="4" name="Marcador de posición de pie de página 4">
            <a:extLst>
              <a:ext uri="{FF2B5EF4-FFF2-40B4-BE49-F238E27FC236}">
                <a16:creationId xmlns:a16="http://schemas.microsoft.com/office/drawing/2014/main" id="{894B0BD5-83E2-4991-BE27-302763D96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00801"/>
            <a:ext cx="12188825" cy="276226"/>
          </a:xfrm>
          <a:prstGeom prst="rect">
            <a:avLst/>
          </a:prstGeom>
        </p:spPr>
        <p:txBody>
          <a:bodyPr rtlCol="0"/>
          <a:lstStyle>
            <a:lvl1pPr>
              <a:defRPr sz="1400"/>
            </a:lvl1pPr>
          </a:lstStyle>
          <a:p>
            <a:pPr algn="ctr"/>
            <a:r>
              <a:rPr lang="es-AR" dirty="0">
                <a:solidFill>
                  <a:schemeClr val="tx1"/>
                </a:solidFill>
              </a:rPr>
              <a:t>Seminario de Lenguajes opción Go				</a:t>
            </a:r>
            <a:fld id="{25BA54BD-C84D-46CE-8B72-31BFB26ABA43}" type="slidenum">
              <a:rPr lang="es-ES" smtClean="0">
                <a:solidFill>
                  <a:schemeClr val="tx1"/>
                </a:solidFill>
              </a:rPr>
              <a:pPr algn="ctr"/>
              <a:t>15</a:t>
            </a:fld>
            <a:r>
              <a:rPr lang="es-AR" dirty="0">
                <a:solidFill>
                  <a:schemeClr val="tx1"/>
                </a:solidFill>
              </a:rPr>
              <a:t>				Raúl Champredonde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4E4F97D7-8347-B691-0F56-E890AB758CA8}"/>
              </a:ext>
            </a:extLst>
          </p:cNvPr>
          <p:cNvSpPr txBox="1"/>
          <p:nvPr/>
        </p:nvSpPr>
        <p:spPr>
          <a:xfrm>
            <a:off x="7174532" y="3824287"/>
            <a:ext cx="4824536" cy="2246769"/>
          </a:xfrm>
          <a:prstGeom prst="rect">
            <a:avLst/>
          </a:prstGeom>
          <a:solidFill>
            <a:schemeClr val="bg1"/>
          </a:solidFill>
          <a:ln>
            <a:solidFill>
              <a:srgbClr val="57BCE5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numbers[2] = 100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printSlice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("numbers", numbers)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// numbers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=20 cap=20 [1 2 100 …]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printSlice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neededNumbers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neededNumbers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neededNumbers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=5 cap=20 [1 2 100 4 5]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printSlice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numbersCopy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numbersCopy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numbersCopy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=5 cap=5 [1 2 3 4 5]</a:t>
            </a:r>
            <a:endParaRPr lang="es-A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Globo: línea doblada 1">
            <a:extLst>
              <a:ext uri="{FF2B5EF4-FFF2-40B4-BE49-F238E27FC236}">
                <a16:creationId xmlns:a16="http://schemas.microsoft.com/office/drawing/2014/main" id="{11F43DCE-A2F1-4CD7-AB05-52F793BC02A0}"/>
              </a:ext>
            </a:extLst>
          </p:cNvPr>
          <p:cNvSpPr/>
          <p:nvPr/>
        </p:nvSpPr>
        <p:spPr>
          <a:xfrm>
            <a:off x="7193757" y="1899321"/>
            <a:ext cx="2645071" cy="449560"/>
          </a:xfrm>
          <a:prstGeom prst="borderCallout2">
            <a:avLst>
              <a:gd name="adj1" fmla="val 21678"/>
              <a:gd name="adj2" fmla="val 721"/>
              <a:gd name="adj3" fmla="val 22212"/>
              <a:gd name="adj4" fmla="val -145096"/>
              <a:gd name="adj5" fmla="val 107959"/>
              <a:gd name="adj6" fmla="val -163567"/>
            </a:avLst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Las tamaños no importan</a:t>
            </a:r>
          </a:p>
        </p:txBody>
      </p:sp>
    </p:spTree>
    <p:extLst>
      <p:ext uri="{BB962C8B-B14F-4D97-AF65-F5344CB8AC3E}">
        <p14:creationId xmlns:p14="http://schemas.microsoft.com/office/powerpoint/2010/main" val="4195173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s-ES" dirty="0"/>
              <a:t>Array / </a:t>
            </a:r>
            <a:r>
              <a:rPr lang="es-ES" dirty="0" err="1"/>
              <a:t>Slice</a:t>
            </a:r>
            <a:r>
              <a:rPr lang="es-ES" dirty="0"/>
              <a:t> - iteración</a:t>
            </a:r>
          </a:p>
        </p:txBody>
      </p:sp>
      <p:sp>
        <p:nvSpPr>
          <p:cNvPr id="14" name="Marcador de posición de contenido 13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 rtlCol="0">
            <a:normAutofit/>
          </a:bodyPr>
          <a:lstStyle/>
          <a:p>
            <a:r>
              <a:rPr lang="es-ES" dirty="0"/>
              <a:t>Iteración - </a:t>
            </a:r>
            <a:r>
              <a:rPr lang="es-ES" dirty="0" err="1"/>
              <a:t>range</a:t>
            </a:r>
            <a:endParaRPr lang="es-ES" dirty="0"/>
          </a:p>
        </p:txBody>
      </p:sp>
      <p:sp>
        <p:nvSpPr>
          <p:cNvPr id="4" name="Marcador de posición de pie de página 4">
            <a:extLst>
              <a:ext uri="{FF2B5EF4-FFF2-40B4-BE49-F238E27FC236}">
                <a16:creationId xmlns:a16="http://schemas.microsoft.com/office/drawing/2014/main" id="{894B0BD5-83E2-4991-BE27-302763D96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00801"/>
            <a:ext cx="12188825" cy="276226"/>
          </a:xfrm>
          <a:prstGeom prst="rect">
            <a:avLst/>
          </a:prstGeom>
        </p:spPr>
        <p:txBody>
          <a:bodyPr rtlCol="0"/>
          <a:lstStyle>
            <a:lvl1pPr>
              <a:defRPr sz="1400"/>
            </a:lvl1pPr>
          </a:lstStyle>
          <a:p>
            <a:pPr algn="ctr"/>
            <a:r>
              <a:rPr lang="es-AR" dirty="0">
                <a:solidFill>
                  <a:schemeClr val="tx1"/>
                </a:solidFill>
              </a:rPr>
              <a:t>Seminario de Lenguajes opción Go				</a:t>
            </a:r>
            <a:fld id="{25BA54BD-C84D-46CE-8B72-31BFB26ABA43}" type="slidenum">
              <a:rPr lang="es-ES" smtClean="0">
                <a:solidFill>
                  <a:schemeClr val="tx1"/>
                </a:solidFill>
              </a:rPr>
              <a:pPr algn="ctr"/>
              <a:t>16</a:t>
            </a:fld>
            <a:r>
              <a:rPr lang="es-AR" dirty="0">
                <a:solidFill>
                  <a:schemeClr val="tx1"/>
                </a:solidFill>
              </a:rPr>
              <a:t>				Raúl Champredonde</a:t>
            </a:r>
            <a:endParaRPr lang="es-ES" dirty="0">
              <a:solidFill>
                <a:schemeClr val="tx1"/>
              </a:solidFill>
            </a:endParaRPr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8132E97F-7338-4C7A-B4B3-C64E683E17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4503297"/>
              </p:ext>
            </p:extLst>
          </p:nvPr>
        </p:nvGraphicFramePr>
        <p:xfrm>
          <a:off x="1527041" y="2500352"/>
          <a:ext cx="9139370" cy="26568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783395">
                  <a:extLst>
                    <a:ext uri="{9D8B030D-6E8A-4147-A177-3AD203B41FA5}">
                      <a16:colId xmlns:a16="http://schemas.microsoft.com/office/drawing/2014/main" val="2281259552"/>
                    </a:ext>
                  </a:extLst>
                </a:gridCol>
                <a:gridCol w="4355975">
                  <a:extLst>
                    <a:ext uri="{9D8B030D-6E8A-4147-A177-3AD203B41FA5}">
                      <a16:colId xmlns:a16="http://schemas.microsoft.com/office/drawing/2014/main" val="16757525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s-AR" sz="1600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:= [10]</a:t>
                      </a:r>
                      <a:r>
                        <a:rPr lang="es-AR" sz="1600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{9, 8, 7, 6, 5, 4, 3, 2, 1, 0}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AR" sz="16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4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0399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sz="1600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AR" sz="1600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index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s-AR" sz="1600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elem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:= </a:t>
                      </a:r>
                      <a:r>
                        <a:rPr lang="es-AR" sz="1600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range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AR" sz="1600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{</a:t>
                      </a:r>
                      <a:br>
                        <a:rPr lang="es-AR" sz="16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s-AR" sz="16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 </a:t>
                      </a:r>
                      <a:r>
                        <a:rPr lang="es-AR" sz="1600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fmt.Printf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("%d:%d - ", </a:t>
                      </a:r>
                      <a:r>
                        <a:rPr lang="es-AR" sz="1600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index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s-AR" sz="1600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elem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br>
                        <a:rPr lang="es-AR" sz="16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s-AR" sz="16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  <a:br>
                        <a:rPr lang="es-AR" sz="16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s-AR" sz="1600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fmt.Println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br>
                        <a:rPr lang="es-AR" sz="16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s-AR" sz="16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/>
                      </a:r>
                      <a:br>
                        <a:rPr lang="es-AR" sz="16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s-AR" sz="1600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_, </a:t>
                      </a:r>
                      <a:r>
                        <a:rPr lang="es-AR" sz="1600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elem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:= </a:t>
                      </a:r>
                      <a:r>
                        <a:rPr lang="es-AR" sz="1600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range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AR" sz="1600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{</a:t>
                      </a:r>
                      <a:br>
                        <a:rPr lang="es-AR" sz="16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s-AR" sz="16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 </a:t>
                      </a:r>
                      <a:r>
                        <a:rPr lang="es-AR" sz="1600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fmt.Printf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("%d - ", </a:t>
                      </a:r>
                      <a:r>
                        <a:rPr lang="es-AR" sz="1600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elem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br>
                        <a:rPr lang="es-AR" sz="16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s-AR" sz="16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  <a:br>
                        <a:rPr lang="es-AR" sz="16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s-AR" sz="1600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fmt.Println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600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i, _ := </a:t>
                      </a:r>
                      <a:r>
                        <a:rPr lang="es-AR" sz="1600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range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AR" sz="1600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{</a:t>
                      </a:r>
                      <a:br>
                        <a:rPr lang="es-AR" sz="16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s-AR" sz="16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 </a:t>
                      </a:r>
                      <a:r>
                        <a:rPr lang="es-AR" sz="1600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[i] = 1 &lt;&lt; </a:t>
                      </a:r>
                      <a:r>
                        <a:rPr lang="es-AR" sz="1600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uint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(i) // == 2**i</a:t>
                      </a:r>
                      <a:br>
                        <a:rPr lang="es-AR" sz="16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s-AR" sz="16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  <a:br>
                        <a:rPr lang="es-AR" sz="16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s-AR" sz="1600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fmt.Println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s-AR" sz="1600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br>
                        <a:rPr lang="es-AR" sz="16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s-AR" sz="16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/>
                      </a:r>
                      <a:br>
                        <a:rPr lang="es-AR" sz="16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s-AR" sz="1600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 := </a:t>
                      </a:r>
                      <a:r>
                        <a:rPr lang="es-AR" sz="1600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range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AR" sz="1600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{</a:t>
                      </a:r>
                      <a:br>
                        <a:rPr lang="es-AR" sz="16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s-AR" sz="16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 </a:t>
                      </a:r>
                      <a:r>
                        <a:rPr lang="es-AR" sz="1600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[i] = 1 &lt;&lt; </a:t>
                      </a:r>
                      <a:r>
                        <a:rPr lang="es-AR" sz="1600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uint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(i) // == 2**i</a:t>
                      </a:r>
                      <a:br>
                        <a:rPr lang="es-AR" sz="16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s-AR" sz="16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  <a:br>
                        <a:rPr lang="es-AR" sz="16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s-AR" sz="1600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fmt.Println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s-AR" sz="1600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8703780"/>
                  </a:ext>
                </a:extLst>
              </a:tr>
            </a:tbl>
          </a:graphicData>
        </a:graphic>
      </p:graphicFrame>
      <p:sp>
        <p:nvSpPr>
          <p:cNvPr id="3" name="CuadroTexto 2">
            <a:extLst>
              <a:ext uri="{FF2B5EF4-FFF2-40B4-BE49-F238E27FC236}">
                <a16:creationId xmlns:a16="http://schemas.microsoft.com/office/drawing/2014/main" id="{DC387DB9-B2C7-423F-B30B-08BFCB531F2D}"/>
              </a:ext>
            </a:extLst>
          </p:cNvPr>
          <p:cNvSpPr txBox="1"/>
          <p:nvPr/>
        </p:nvSpPr>
        <p:spPr>
          <a:xfrm>
            <a:off x="2815878" y="5283205"/>
            <a:ext cx="695094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// 0:9 - 1:8 - 2:7 - 3:6 - 4:5 - 5:4 - 6:3 - 7:2 - 8:1 - 9:0 - </a:t>
            </a:r>
          </a:p>
          <a:p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// 9 - 8 - 7 - 6 - 5 - 4 - 3 - 2 - 1 - 0 - </a:t>
            </a:r>
          </a:p>
          <a:p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// [1 2 4 8 16 32 64 128 256 512]</a:t>
            </a:r>
          </a:p>
          <a:p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// [1 2 4 8 16 32 64 128 256 512]</a:t>
            </a:r>
          </a:p>
        </p:txBody>
      </p:sp>
    </p:spTree>
    <p:extLst>
      <p:ext uri="{BB962C8B-B14F-4D97-AF65-F5344CB8AC3E}">
        <p14:creationId xmlns:p14="http://schemas.microsoft.com/office/powerpoint/2010/main" val="1957894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s-ES" dirty="0"/>
              <a:t>Array / </a:t>
            </a:r>
            <a:r>
              <a:rPr lang="es-ES" dirty="0" err="1"/>
              <a:t>Slice</a:t>
            </a:r>
            <a:r>
              <a:rPr lang="es-ES" dirty="0"/>
              <a:t> - iteración</a:t>
            </a:r>
          </a:p>
        </p:txBody>
      </p:sp>
      <p:sp>
        <p:nvSpPr>
          <p:cNvPr id="4" name="Marcador de posición de pie de página 4">
            <a:extLst>
              <a:ext uri="{FF2B5EF4-FFF2-40B4-BE49-F238E27FC236}">
                <a16:creationId xmlns:a16="http://schemas.microsoft.com/office/drawing/2014/main" id="{894B0BD5-83E2-4991-BE27-302763D96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00801"/>
            <a:ext cx="12188825" cy="276226"/>
          </a:xfrm>
          <a:prstGeom prst="rect">
            <a:avLst/>
          </a:prstGeom>
        </p:spPr>
        <p:txBody>
          <a:bodyPr rtlCol="0"/>
          <a:lstStyle>
            <a:lvl1pPr>
              <a:defRPr sz="1400"/>
            </a:lvl1pPr>
          </a:lstStyle>
          <a:p>
            <a:pPr algn="ctr"/>
            <a:r>
              <a:rPr lang="es-AR" dirty="0">
                <a:solidFill>
                  <a:schemeClr val="tx1"/>
                </a:solidFill>
              </a:rPr>
              <a:t>Seminario de Lenguajes opción Go				</a:t>
            </a:r>
            <a:fld id="{25BA54BD-C84D-46CE-8B72-31BFB26ABA43}" type="slidenum">
              <a:rPr lang="es-ES" smtClean="0">
                <a:solidFill>
                  <a:schemeClr val="tx1"/>
                </a:solidFill>
              </a:rPr>
              <a:pPr algn="ctr"/>
              <a:t>17</a:t>
            </a:fld>
            <a:r>
              <a:rPr lang="es-AR" dirty="0">
                <a:solidFill>
                  <a:schemeClr val="tx1"/>
                </a:solidFill>
              </a:rPr>
              <a:t>				Raúl Champredonde</a:t>
            </a:r>
            <a:endParaRPr lang="es-ES" dirty="0">
              <a:solidFill>
                <a:schemeClr val="tx1"/>
              </a:solidFill>
            </a:endParaRPr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8132E97F-7338-4C7A-B4B3-C64E683E17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6650795"/>
              </p:ext>
            </p:extLst>
          </p:nvPr>
        </p:nvGraphicFramePr>
        <p:xfrm>
          <a:off x="765820" y="1772817"/>
          <a:ext cx="11017224" cy="4611959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754306">
                  <a:extLst>
                    <a:ext uri="{9D8B030D-6E8A-4147-A177-3AD203B41FA5}">
                      <a16:colId xmlns:a16="http://schemas.microsoft.com/office/drawing/2014/main" val="2281259552"/>
                    </a:ext>
                  </a:extLst>
                </a:gridCol>
                <a:gridCol w="2754306">
                  <a:extLst>
                    <a:ext uri="{9D8B030D-6E8A-4147-A177-3AD203B41FA5}">
                      <a16:colId xmlns:a16="http://schemas.microsoft.com/office/drawing/2014/main" val="1922896421"/>
                    </a:ext>
                  </a:extLst>
                </a:gridCol>
                <a:gridCol w="2754306">
                  <a:extLst>
                    <a:ext uri="{9D8B030D-6E8A-4147-A177-3AD203B41FA5}">
                      <a16:colId xmlns:a16="http://schemas.microsoft.com/office/drawing/2014/main" val="16757525"/>
                    </a:ext>
                  </a:extLst>
                </a:gridCol>
                <a:gridCol w="2754306">
                  <a:extLst>
                    <a:ext uri="{9D8B030D-6E8A-4147-A177-3AD203B41FA5}">
                      <a16:colId xmlns:a16="http://schemas.microsoft.com/office/drawing/2014/main" val="4066288518"/>
                    </a:ext>
                  </a:extLst>
                </a:gridCol>
              </a:tblGrid>
              <a:tr h="2212821">
                <a:tc gridSpan="2">
                  <a:txBody>
                    <a:bodyPr/>
                    <a:lstStyle/>
                    <a:p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func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nonempty1(strings []string) []string {</a:t>
                      </a:r>
                    </a:p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  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:= 0</a:t>
                      </a:r>
                    </a:p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  for _, s := range strings {</a:t>
                      </a:r>
                    </a:p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     if s != "" {</a:t>
                      </a:r>
                    </a:p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        strings[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 = s</a:t>
                      </a:r>
                    </a:p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        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++</a:t>
                      </a:r>
                    </a:p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     }</a:t>
                      </a:r>
                    </a:p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  }</a:t>
                      </a:r>
                    </a:p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  return strings[: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</a:p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func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nonempty2(strings []string) []string {</a:t>
                      </a:r>
                    </a:p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  out := strings[:0]</a:t>
                      </a:r>
                    </a:p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  for _, s := range strings {</a:t>
                      </a:r>
                    </a:p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     if s != "" {</a:t>
                      </a:r>
                    </a:p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        out = append(out, s)</a:t>
                      </a:r>
                    </a:p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     }</a:t>
                      </a:r>
                    </a:p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  }</a:t>
                      </a:r>
                    </a:p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  return out</a:t>
                      </a:r>
                    </a:p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8703780"/>
                  </a:ext>
                </a:extLst>
              </a:tr>
              <a:tr h="1015319">
                <a:tc gridSpan="2">
                  <a:txBody>
                    <a:bodyPr/>
                    <a:lstStyle/>
                    <a:p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func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main() {</a:t>
                      </a:r>
                    </a:p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strs := []string{"a", "", "b", "", "c"}</a:t>
                      </a:r>
                    </a:p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fmt.Println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(nonempty1(strs))          // [a b c]</a:t>
                      </a:r>
                    </a:p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func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main() {</a:t>
                      </a:r>
                    </a:p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strs := []string{"a", "", "b", "", "c"}</a:t>
                      </a:r>
                    </a:p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fmt.Println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(nonempty2(strs))          // [a b c]</a:t>
                      </a:r>
                    </a:p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838992"/>
                  </a:ext>
                </a:extLst>
              </a:tr>
              <a:tr h="1171555">
                <a:tc>
                  <a:txBody>
                    <a:bodyPr/>
                    <a:lstStyle/>
                    <a:p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func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main() {</a:t>
                      </a:r>
                    </a:p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strs := []string{"a", "", "b", "", "c"}</a:t>
                      </a:r>
                    </a:p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fmt.Println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(nonempty1(strs))        // [a b c]</a:t>
                      </a:r>
                    </a:p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fmt.Println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(nonempty2(strs))        // [a b c c]</a:t>
                      </a:r>
                    </a:p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  <a:p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63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9698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s-AR" dirty="0"/>
              <a:t>Parámetros por valor / por copia</a:t>
            </a:r>
            <a:endParaRPr lang="es-ES" dirty="0"/>
          </a:p>
        </p:txBody>
      </p:sp>
      <p:sp>
        <p:nvSpPr>
          <p:cNvPr id="4" name="Marcador de posición de pie de página 4">
            <a:extLst>
              <a:ext uri="{FF2B5EF4-FFF2-40B4-BE49-F238E27FC236}">
                <a16:creationId xmlns:a16="http://schemas.microsoft.com/office/drawing/2014/main" id="{894B0BD5-83E2-4991-BE27-302763D96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00801"/>
            <a:ext cx="12188825" cy="276226"/>
          </a:xfrm>
          <a:prstGeom prst="rect">
            <a:avLst/>
          </a:prstGeom>
        </p:spPr>
        <p:txBody>
          <a:bodyPr rtlCol="0"/>
          <a:lstStyle>
            <a:lvl1pPr>
              <a:defRPr sz="1400"/>
            </a:lvl1pPr>
          </a:lstStyle>
          <a:p>
            <a:pPr algn="ctr"/>
            <a:r>
              <a:rPr lang="es-AR" dirty="0">
                <a:solidFill>
                  <a:schemeClr val="tx1"/>
                </a:solidFill>
              </a:rPr>
              <a:t>Seminario de Lenguajes opción Go				</a:t>
            </a:r>
            <a:fld id="{25BA54BD-C84D-46CE-8B72-31BFB26ABA43}" type="slidenum">
              <a:rPr lang="es-ES" smtClean="0">
                <a:solidFill>
                  <a:schemeClr val="tx1"/>
                </a:solidFill>
              </a:rPr>
              <a:pPr algn="ctr"/>
              <a:t>18</a:t>
            </a:fld>
            <a:r>
              <a:rPr lang="es-AR" dirty="0">
                <a:solidFill>
                  <a:schemeClr val="tx1"/>
                </a:solidFill>
              </a:rPr>
              <a:t>				Raúl Champredonde</a:t>
            </a:r>
            <a:endParaRPr lang="es-ES" dirty="0">
              <a:solidFill>
                <a:schemeClr val="tx1"/>
              </a:solidFill>
            </a:endParaRPr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5ACE454B-FF26-4279-974F-83EC5DBEB2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5043102"/>
              </p:ext>
            </p:extLst>
          </p:nvPr>
        </p:nvGraphicFramePr>
        <p:xfrm>
          <a:off x="1522410" y="2276872"/>
          <a:ext cx="9684570" cy="40538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684570">
                  <a:extLst>
                    <a:ext uri="{9D8B030D-6E8A-4147-A177-3AD203B41FA5}">
                      <a16:colId xmlns:a16="http://schemas.microsoft.com/office/drawing/2014/main" val="22732629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sz="16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Array600Int [600]</a:t>
                      </a:r>
                      <a:r>
                        <a:rPr lang="es-AR" sz="16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endParaRPr lang="es-AR" sz="1600" b="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s-AR" sz="10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/>
                      </a:r>
                      <a:br>
                        <a:rPr lang="es-AR" sz="10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s-AR" sz="16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func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AR" sz="16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sumPrimes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s-AR" sz="16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Array600Int) (res </a:t>
                      </a:r>
                      <a:r>
                        <a:rPr lang="es-AR" sz="16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{</a:t>
                      </a:r>
                    </a:p>
                    <a:p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  </a:t>
                      </a:r>
                      <a:r>
                        <a:rPr lang="es-AR" sz="16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_, e := </a:t>
                      </a:r>
                      <a:r>
                        <a:rPr lang="es-AR" sz="16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range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AR" sz="16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{</a:t>
                      </a:r>
                    </a:p>
                    <a:p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     res += e</a:t>
                      </a:r>
                    </a:p>
                    <a:p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  }</a:t>
                      </a:r>
                    </a:p>
                    <a:p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  </a:t>
                      </a:r>
                      <a:r>
                        <a:rPr lang="es-AR" sz="16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[0] = 17</a:t>
                      </a:r>
                    </a:p>
                    <a:p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es-AR" sz="16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fmt.Println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s-AR" sz="16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   // [2 3 5 7 11 13 0 0 0 0 0 0 0 0 0 0 0 0 0 0 ...]</a:t>
                      </a:r>
                    </a:p>
                    <a:p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  </a:t>
                      </a:r>
                      <a:r>
                        <a:rPr lang="es-AR" sz="16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return</a:t>
                      </a:r>
                      <a:endParaRPr lang="es-AR" sz="1600" b="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  <a:p>
                      <a:endParaRPr lang="es-AR" sz="1000" b="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s-AR" sz="16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func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AR" sz="16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main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{</a:t>
                      </a:r>
                    </a:p>
                    <a:p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  primes := Array600Int{0:2, 1:3, 2:5, 3:7, 4:11, 5:13}</a:t>
                      </a:r>
                    </a:p>
                    <a:p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  </a:t>
                      </a:r>
                      <a:r>
                        <a:rPr lang="es-AR" sz="16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fmt.Println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(primes) // [2 3 5 7 11 13 0 0 0 0 0 0 0 0 0 0 0 0 0 0 ...]</a:t>
                      </a:r>
                    </a:p>
                    <a:p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  </a:t>
                      </a:r>
                      <a:r>
                        <a:rPr lang="es-AR" sz="16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fmt.Println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s-AR" sz="16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sumPrimes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(primes)) // 41</a:t>
                      </a:r>
                    </a:p>
                    <a:p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  </a:t>
                      </a:r>
                      <a:r>
                        <a:rPr lang="es-AR" sz="16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fmt.Println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(primes) // [2 3 5 7 11 13 0 0 0 0 0 0 0 0 0 0 0 0 0 0 ...]</a:t>
                      </a:r>
                    </a:p>
                    <a:p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0161137"/>
                  </a:ext>
                </a:extLst>
              </a:tr>
            </a:tbl>
          </a:graphicData>
        </a:graphic>
      </p:graphicFrame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1EF98A6D-5AB9-4088-AEB3-1771BDACD0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/>
              <a:t>Hablando de “tipos” y “parámetros por copia” …</a:t>
            </a:r>
          </a:p>
        </p:txBody>
      </p:sp>
    </p:spTree>
    <p:extLst>
      <p:ext uri="{BB962C8B-B14F-4D97-AF65-F5344CB8AC3E}">
        <p14:creationId xmlns:p14="http://schemas.microsoft.com/office/powerpoint/2010/main" val="1452213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s-ES" dirty="0" err="1"/>
              <a:t>Maps</a:t>
            </a:r>
            <a:endParaRPr lang="es-ES" dirty="0"/>
          </a:p>
        </p:txBody>
      </p:sp>
      <p:sp>
        <p:nvSpPr>
          <p:cNvPr id="14" name="Marcador de posición de contenido 13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 rtlCol="0">
            <a:normAutofit/>
          </a:bodyPr>
          <a:lstStyle/>
          <a:p>
            <a:r>
              <a:rPr lang="es-ES" dirty="0"/>
              <a:t>Colección no ordenada de pares clave-valor</a:t>
            </a:r>
          </a:p>
          <a:p>
            <a:r>
              <a:rPr lang="es-ES" dirty="0"/>
              <a:t>También llamados arreglos asociativos, tablas hash o diccionarios</a:t>
            </a:r>
          </a:p>
          <a:p>
            <a:r>
              <a:rPr lang="es-ES" dirty="0"/>
              <a:t>No permite claves duplicadas</a:t>
            </a:r>
          </a:p>
          <a:p>
            <a:r>
              <a:rPr lang="es-ES" dirty="0"/>
              <a:t>El valor por defecto es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nil</a:t>
            </a:r>
            <a:endParaRPr lang="es-E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dirty="0"/>
              <a:t>Se puede agregar, modificar y eliminar elementos, excepto que el </a:t>
            </a:r>
            <a:r>
              <a:rPr lang="es-ES" dirty="0" err="1"/>
              <a:t>map</a:t>
            </a:r>
            <a:r>
              <a:rPr lang="es-ES" dirty="0"/>
              <a:t> sea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nil</a:t>
            </a:r>
            <a:r>
              <a:rPr lang="es-ES" dirty="0"/>
              <a:t> </a:t>
            </a:r>
          </a:p>
        </p:txBody>
      </p:sp>
      <p:sp>
        <p:nvSpPr>
          <p:cNvPr id="4" name="Marcador de posición de pie de página 4">
            <a:extLst>
              <a:ext uri="{FF2B5EF4-FFF2-40B4-BE49-F238E27FC236}">
                <a16:creationId xmlns:a16="http://schemas.microsoft.com/office/drawing/2014/main" id="{894B0BD5-83E2-4991-BE27-302763D96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00801"/>
            <a:ext cx="12188825" cy="276226"/>
          </a:xfrm>
          <a:prstGeom prst="rect">
            <a:avLst/>
          </a:prstGeom>
        </p:spPr>
        <p:txBody>
          <a:bodyPr rtlCol="0"/>
          <a:lstStyle>
            <a:lvl1pPr>
              <a:defRPr sz="1400"/>
            </a:lvl1pPr>
          </a:lstStyle>
          <a:p>
            <a:pPr algn="ctr"/>
            <a:r>
              <a:rPr lang="es-AR" dirty="0"/>
              <a:t>Seminario de Lenguajes opción Go				</a:t>
            </a:r>
            <a:fld id="{25BA54BD-C84D-46CE-8B72-31BFB26ABA43}" type="slidenum">
              <a:rPr lang="es-ES" smtClean="0"/>
              <a:pPr algn="ctr"/>
              <a:t>19</a:t>
            </a:fld>
            <a:r>
              <a:rPr lang="es-AR" dirty="0"/>
              <a:t>				Raúl Champredonde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6412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s-ES" dirty="0"/>
              <a:t>Seminario de Lenguajes opción </a:t>
            </a:r>
            <a:r>
              <a:rPr lang="es-ES" dirty="0" err="1"/>
              <a:t>Go</a:t>
            </a:r>
            <a:endParaRPr lang="es-ES" dirty="0"/>
          </a:p>
        </p:txBody>
      </p:sp>
      <p:sp>
        <p:nvSpPr>
          <p:cNvPr id="6" name="Marcador de posición de contenido 5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s-ES" dirty="0" err="1"/>
              <a:t>Arrays</a:t>
            </a:r>
            <a:endParaRPr lang="es-ES" dirty="0"/>
          </a:p>
          <a:p>
            <a:pPr rtl="0"/>
            <a:r>
              <a:rPr lang="es-ES" dirty="0" err="1"/>
              <a:t>Slices</a:t>
            </a:r>
            <a:endParaRPr lang="es-ES" dirty="0"/>
          </a:p>
          <a:p>
            <a:pPr rtl="0"/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range</a:t>
            </a:r>
            <a:endParaRPr lang="es-ES" dirty="0"/>
          </a:p>
          <a:p>
            <a:pPr rtl="0"/>
            <a:r>
              <a:rPr lang="es-ES" dirty="0" err="1"/>
              <a:t>Maps</a:t>
            </a:r>
            <a:endParaRPr lang="es-ES" dirty="0"/>
          </a:p>
        </p:txBody>
      </p:sp>
      <p:sp>
        <p:nvSpPr>
          <p:cNvPr id="5" name="Marcador de posición de pie de página 4">
            <a:extLst>
              <a:ext uri="{FF2B5EF4-FFF2-40B4-BE49-F238E27FC236}">
                <a16:creationId xmlns:a16="http://schemas.microsoft.com/office/drawing/2014/main" id="{2B4AC6AC-70D3-4265-83B0-2A040F6FC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00801"/>
            <a:ext cx="12188825" cy="276226"/>
          </a:xfrm>
          <a:prstGeom prst="rect">
            <a:avLst/>
          </a:prstGeom>
        </p:spPr>
        <p:txBody>
          <a:bodyPr rtlCol="0"/>
          <a:lstStyle>
            <a:lvl1pPr>
              <a:defRPr sz="1400"/>
            </a:lvl1pPr>
          </a:lstStyle>
          <a:p>
            <a:pPr algn="ctr"/>
            <a:r>
              <a:rPr lang="es-AR" dirty="0"/>
              <a:t>Seminario de Lenguajes opción Go				</a:t>
            </a:r>
            <a:fld id="{25BA54BD-C84D-46CE-8B72-31BFB26ABA43}" type="slidenum">
              <a:rPr lang="es-ES" smtClean="0"/>
              <a:pPr algn="ctr"/>
              <a:t>2</a:t>
            </a:fld>
            <a:r>
              <a:rPr lang="es-AR" dirty="0"/>
              <a:t>				Raúl Champredonde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40153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s-ES" dirty="0" err="1"/>
              <a:t>Maps</a:t>
            </a:r>
            <a:endParaRPr lang="es-ES" dirty="0"/>
          </a:p>
        </p:txBody>
      </p:sp>
      <p:sp>
        <p:nvSpPr>
          <p:cNvPr id="14" name="Marcador de posición de contenido 13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 rtlCol="0">
            <a:normAutofit/>
          </a:bodyPr>
          <a:lstStyle/>
          <a:p>
            <a:r>
              <a:rPr lang="es-ES" dirty="0"/>
              <a:t>Tipos de clave permitidos:</a:t>
            </a:r>
          </a:p>
          <a:p>
            <a:pPr lvl="1"/>
            <a:r>
              <a:rPr lang="es-ES" dirty="0"/>
              <a:t>Los que tienen definida la comparación por igualdad (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s-ES" dirty="0"/>
              <a:t>)</a:t>
            </a:r>
          </a:p>
          <a:p>
            <a:pPr lvl="1"/>
            <a:r>
              <a:rPr lang="es-ES" dirty="0"/>
              <a:t>Se puede: </a:t>
            </a:r>
            <a:r>
              <a:rPr lang="es-ES" dirty="0" err="1"/>
              <a:t>booleans</a:t>
            </a:r>
            <a:r>
              <a:rPr lang="es-ES" dirty="0"/>
              <a:t>, </a:t>
            </a:r>
            <a:r>
              <a:rPr lang="es-ES" dirty="0" err="1"/>
              <a:t>numbers</a:t>
            </a:r>
            <a:r>
              <a:rPr lang="es-ES" dirty="0"/>
              <a:t>, </a:t>
            </a:r>
            <a:r>
              <a:rPr lang="es-ES" dirty="0" err="1"/>
              <a:t>strings</a:t>
            </a:r>
            <a:r>
              <a:rPr lang="es-ES" dirty="0"/>
              <a:t>, </a:t>
            </a:r>
            <a:r>
              <a:rPr lang="es-ES" dirty="0" err="1"/>
              <a:t>arrays</a:t>
            </a:r>
            <a:r>
              <a:rPr lang="es-ES" dirty="0"/>
              <a:t>, ...</a:t>
            </a:r>
          </a:p>
          <a:p>
            <a:pPr lvl="1"/>
            <a:r>
              <a:rPr lang="es-ES" dirty="0"/>
              <a:t>No se puede: </a:t>
            </a:r>
            <a:r>
              <a:rPr lang="es-ES" dirty="0" err="1"/>
              <a:t>slices</a:t>
            </a:r>
            <a:r>
              <a:rPr lang="es-ES" dirty="0"/>
              <a:t>, </a:t>
            </a:r>
            <a:r>
              <a:rPr lang="es-ES" dirty="0" err="1"/>
              <a:t>maps</a:t>
            </a:r>
            <a:r>
              <a:rPr lang="es-ES" dirty="0"/>
              <a:t>, </a:t>
            </a:r>
            <a:r>
              <a:rPr lang="es-ES" dirty="0" err="1"/>
              <a:t>functions</a:t>
            </a:r>
            <a:endParaRPr lang="es-ES" dirty="0"/>
          </a:p>
          <a:p>
            <a:r>
              <a:rPr lang="es-ES" dirty="0"/>
              <a:t>Tipos de valor permitidos:</a:t>
            </a:r>
          </a:p>
          <a:p>
            <a:pPr lvl="1"/>
            <a:r>
              <a:rPr lang="es-ES" dirty="0"/>
              <a:t>Cualquiera</a:t>
            </a:r>
          </a:p>
        </p:txBody>
      </p:sp>
      <p:sp>
        <p:nvSpPr>
          <p:cNvPr id="4" name="Marcador de posición de pie de página 4">
            <a:extLst>
              <a:ext uri="{FF2B5EF4-FFF2-40B4-BE49-F238E27FC236}">
                <a16:creationId xmlns:a16="http://schemas.microsoft.com/office/drawing/2014/main" id="{894B0BD5-83E2-4991-BE27-302763D96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00801"/>
            <a:ext cx="12188825" cy="276226"/>
          </a:xfrm>
          <a:prstGeom prst="rect">
            <a:avLst/>
          </a:prstGeom>
        </p:spPr>
        <p:txBody>
          <a:bodyPr rtlCol="0"/>
          <a:lstStyle>
            <a:lvl1pPr>
              <a:defRPr sz="1400"/>
            </a:lvl1pPr>
          </a:lstStyle>
          <a:p>
            <a:pPr algn="ctr"/>
            <a:r>
              <a:rPr lang="es-AR" dirty="0"/>
              <a:t>Seminario de Lenguajes opción Go				</a:t>
            </a:r>
            <a:fld id="{25BA54BD-C84D-46CE-8B72-31BFB26ABA43}" type="slidenum">
              <a:rPr lang="es-ES" smtClean="0"/>
              <a:pPr algn="ctr"/>
              <a:t>20</a:t>
            </a:fld>
            <a:r>
              <a:rPr lang="es-AR" dirty="0"/>
              <a:t>				Raúl Champredonde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21833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s-ES" dirty="0" err="1"/>
              <a:t>Maps</a:t>
            </a:r>
            <a:endParaRPr lang="es-ES" dirty="0"/>
          </a:p>
        </p:txBody>
      </p:sp>
      <p:graphicFrame>
        <p:nvGraphicFramePr>
          <p:cNvPr id="2" name="Marcador de contenido 1">
            <a:extLst>
              <a:ext uri="{FF2B5EF4-FFF2-40B4-BE49-F238E27FC236}">
                <a16:creationId xmlns:a16="http://schemas.microsoft.com/office/drawing/2014/main" id="{B5D0EE9D-9C28-4AD8-9E0B-B960BBEA00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0541146"/>
              </p:ext>
            </p:extLst>
          </p:nvPr>
        </p:nvGraphicFramePr>
        <p:xfrm>
          <a:off x="765820" y="2075656"/>
          <a:ext cx="10873208" cy="36576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873208">
                  <a:extLst>
                    <a:ext uri="{9D8B030D-6E8A-4147-A177-3AD203B41FA5}">
                      <a16:colId xmlns:a16="http://schemas.microsoft.com/office/drawing/2014/main" val="42329061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var</a:t>
                      </a:r>
                      <a:r>
                        <a:rPr lang="es-AR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 </a:t>
                      </a:r>
                      <a:r>
                        <a:rPr lang="es-AR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map</a:t>
                      </a:r>
                      <a:r>
                        <a:rPr lang="es-AR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es-AR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string</a:t>
                      </a:r>
                      <a:r>
                        <a:rPr lang="es-AR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r>
                        <a:rPr lang="es-AR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string</a:t>
                      </a:r>
                      <a:r>
                        <a:rPr lang="es-AR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	// a es </a:t>
                      </a:r>
                      <a:r>
                        <a:rPr lang="es-AR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nil</a:t>
                      </a:r>
                      <a:endParaRPr lang="es-AR" b="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s-AR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// a["clave"] = "Valor" 		ERROR EN TIEMPO DE EJECUCIÓN !!!</a:t>
                      </a:r>
                    </a:p>
                    <a:p>
                      <a:r>
                        <a:rPr lang="es-AR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/>
                      </a:r>
                      <a:br>
                        <a:rPr lang="es-AR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s-AR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var</a:t>
                      </a:r>
                      <a:r>
                        <a:rPr lang="es-AR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b = </a:t>
                      </a:r>
                      <a:r>
                        <a:rPr lang="es-AR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make</a:t>
                      </a:r>
                      <a:r>
                        <a:rPr lang="es-AR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s-AR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map</a:t>
                      </a:r>
                      <a:r>
                        <a:rPr lang="es-AR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es-AR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string</a:t>
                      </a:r>
                      <a:r>
                        <a:rPr lang="es-AR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r>
                        <a:rPr lang="es-AR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string</a:t>
                      </a:r>
                      <a:r>
                        <a:rPr lang="es-AR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es-AR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b["clave"] = "Valor"</a:t>
                      </a:r>
                    </a:p>
                    <a:p>
                      <a:r>
                        <a:rPr lang="es-AR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/>
                      </a:r>
                      <a:br>
                        <a:rPr lang="es-AR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s-AR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var</a:t>
                      </a:r>
                      <a:r>
                        <a:rPr lang="es-AR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c = </a:t>
                      </a:r>
                      <a:r>
                        <a:rPr lang="es-AR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map</a:t>
                      </a:r>
                      <a:r>
                        <a:rPr lang="es-AR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es-AR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string</a:t>
                      </a:r>
                      <a:r>
                        <a:rPr lang="es-AR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r>
                        <a:rPr lang="es-AR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string</a:t>
                      </a:r>
                      <a:r>
                        <a:rPr lang="es-AR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{"</a:t>
                      </a:r>
                      <a:r>
                        <a:rPr lang="es-AR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brand</a:t>
                      </a:r>
                      <a:r>
                        <a:rPr lang="es-AR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": "Ford", "</a:t>
                      </a:r>
                      <a:r>
                        <a:rPr lang="es-AR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model</a:t>
                      </a:r>
                      <a:r>
                        <a:rPr lang="es-AR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": "Mustang", "</a:t>
                      </a:r>
                      <a:r>
                        <a:rPr lang="es-AR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year</a:t>
                      </a:r>
                      <a:r>
                        <a:rPr lang="es-AR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": "1964"}</a:t>
                      </a:r>
                    </a:p>
                    <a:p>
                      <a:r>
                        <a:rPr lang="es-AR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 := </a:t>
                      </a:r>
                      <a:r>
                        <a:rPr lang="es-AR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map</a:t>
                      </a:r>
                      <a:r>
                        <a:rPr lang="es-AR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es-AR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string</a:t>
                      </a:r>
                      <a:r>
                        <a:rPr lang="es-AR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r>
                        <a:rPr lang="es-AR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s-AR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{"Oslo": 1, "Bergen": 2, "Trondheim": 3, "Stavanger": 4}</a:t>
                      </a:r>
                    </a:p>
                    <a:p>
                      <a:r>
                        <a:rPr lang="es-AR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/>
                      </a:r>
                      <a:br>
                        <a:rPr lang="es-AR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s-AR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fmt.Println</a:t>
                      </a:r>
                      <a:r>
                        <a:rPr lang="es-AR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(a); // </a:t>
                      </a:r>
                      <a:r>
                        <a:rPr lang="es-AR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map</a:t>
                      </a:r>
                      <a:r>
                        <a:rPr lang="es-AR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[]</a:t>
                      </a:r>
                    </a:p>
                    <a:p>
                      <a:r>
                        <a:rPr lang="es-AR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fmt.Println</a:t>
                      </a:r>
                      <a:r>
                        <a:rPr lang="es-AR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(b); // </a:t>
                      </a:r>
                      <a:r>
                        <a:rPr lang="es-AR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map</a:t>
                      </a:r>
                      <a:r>
                        <a:rPr lang="es-AR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es-AR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clave:Valor</a:t>
                      </a:r>
                      <a:r>
                        <a:rPr lang="es-AR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</a:p>
                    <a:p>
                      <a:r>
                        <a:rPr lang="es-AR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fmt.Println</a:t>
                      </a:r>
                      <a:r>
                        <a:rPr lang="es-AR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(c); // </a:t>
                      </a:r>
                      <a:r>
                        <a:rPr lang="es-AR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map</a:t>
                      </a:r>
                      <a:r>
                        <a:rPr lang="es-AR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es-AR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brand:Ford</a:t>
                      </a:r>
                      <a:r>
                        <a:rPr lang="es-AR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AR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model:Mustang</a:t>
                      </a:r>
                      <a:r>
                        <a:rPr lang="es-AR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year:1964]</a:t>
                      </a:r>
                    </a:p>
                    <a:p>
                      <a:r>
                        <a:rPr lang="es-AR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fmt.Println</a:t>
                      </a:r>
                      <a:r>
                        <a:rPr lang="es-AR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(d); // </a:t>
                      </a:r>
                      <a:r>
                        <a:rPr lang="es-AR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map</a:t>
                      </a:r>
                      <a:r>
                        <a:rPr lang="es-AR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[Bergen:2 Oslo:1 Stavanger:4 Trondheim:3]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3022317"/>
                  </a:ext>
                </a:extLst>
              </a:tr>
            </a:tbl>
          </a:graphicData>
        </a:graphic>
      </p:graphicFrame>
      <p:sp>
        <p:nvSpPr>
          <p:cNvPr id="4" name="Marcador de posición de pie de página 4">
            <a:extLst>
              <a:ext uri="{FF2B5EF4-FFF2-40B4-BE49-F238E27FC236}">
                <a16:creationId xmlns:a16="http://schemas.microsoft.com/office/drawing/2014/main" id="{894B0BD5-83E2-4991-BE27-302763D96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00801"/>
            <a:ext cx="12188825" cy="276226"/>
          </a:xfrm>
          <a:prstGeom prst="rect">
            <a:avLst/>
          </a:prstGeom>
        </p:spPr>
        <p:txBody>
          <a:bodyPr rtlCol="0"/>
          <a:lstStyle>
            <a:lvl1pPr>
              <a:defRPr sz="1400"/>
            </a:lvl1pPr>
          </a:lstStyle>
          <a:p>
            <a:pPr algn="ctr"/>
            <a:r>
              <a:rPr lang="es-AR" dirty="0">
                <a:solidFill>
                  <a:schemeClr val="tx1"/>
                </a:solidFill>
              </a:rPr>
              <a:t>Seminario de Lenguajes opción Go				</a:t>
            </a:r>
            <a:fld id="{25BA54BD-C84D-46CE-8B72-31BFB26ABA43}" type="slidenum">
              <a:rPr lang="es-ES" smtClean="0">
                <a:solidFill>
                  <a:schemeClr val="tx1"/>
                </a:solidFill>
              </a:rPr>
              <a:pPr algn="ctr"/>
              <a:t>21</a:t>
            </a:fld>
            <a:r>
              <a:rPr lang="es-AR" dirty="0">
                <a:solidFill>
                  <a:schemeClr val="tx1"/>
                </a:solidFill>
              </a:rPr>
              <a:t>				Raúl Champredonde</a:t>
            </a:r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2353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s-ES" dirty="0" err="1"/>
              <a:t>Maps</a:t>
            </a:r>
            <a:endParaRPr lang="es-ES" dirty="0"/>
          </a:p>
        </p:txBody>
      </p:sp>
      <p:sp>
        <p:nvSpPr>
          <p:cNvPr id="14" name="Marcador de posición de contenido 13"/>
          <p:cNvSpPr>
            <a:spLocks noGrp="1"/>
          </p:cNvSpPr>
          <p:nvPr>
            <p:ph idx="1"/>
          </p:nvPr>
        </p:nvSpPr>
        <p:spPr>
          <a:xfrm>
            <a:off x="1522414" y="1905000"/>
            <a:ext cx="9900590" cy="4267200"/>
          </a:xfrm>
          <a:ln>
            <a:noFill/>
          </a:ln>
        </p:spPr>
        <p:txBody>
          <a:bodyPr rtlCol="0">
            <a:normAutofit/>
          </a:bodyPr>
          <a:lstStyle/>
          <a:p>
            <a:r>
              <a:rPr lang="es-ES" dirty="0"/>
              <a:t>Agregar o modificar</a:t>
            </a:r>
          </a:p>
          <a:p>
            <a:pPr lvl="1"/>
            <a: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  <a:t>m[</a:t>
            </a:r>
            <a:r>
              <a:rPr lang="es-AR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s-AR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endParaRPr lang="es-E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dirty="0"/>
              <a:t>Eliminar</a:t>
            </a:r>
          </a:p>
          <a:p>
            <a:pPr lvl="1"/>
            <a:r>
              <a:rPr lang="es-A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  <a:t>(m, </a:t>
            </a:r>
            <a:r>
              <a:rPr lang="es-AR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s-E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dirty="0"/>
              <a:t>Recuperar</a:t>
            </a:r>
          </a:p>
          <a:p>
            <a:pPr lvl="1"/>
            <a:r>
              <a:rPr lang="es-A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  <a:t> = m[</a:t>
            </a:r>
            <a:r>
              <a:rPr lang="es-AR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  <a:t>]		</a:t>
            </a:r>
            <a:r>
              <a:rPr lang="es-AR" dirty="0">
                <a:latin typeface="Consolas" panose="020B0609020204030204" pitchFamily="49" charset="0"/>
              </a:rPr>
              <a:t>// si </a:t>
            </a:r>
            <a:r>
              <a:rPr lang="es-AR" dirty="0" err="1">
                <a:latin typeface="Consolas" panose="020B0609020204030204" pitchFamily="49" charset="0"/>
              </a:rPr>
              <a:t>key</a:t>
            </a:r>
            <a:r>
              <a:rPr lang="es-AR" dirty="0">
                <a:latin typeface="Consolas" panose="020B0609020204030204" pitchFamily="49" charset="0"/>
              </a:rPr>
              <a:t> no está en m, </a:t>
            </a:r>
            <a:r>
              <a:rPr lang="es-AR" dirty="0" err="1">
                <a:latin typeface="Consolas" panose="020B0609020204030204" pitchFamily="49" charset="0"/>
              </a:rPr>
              <a:t>elem</a:t>
            </a:r>
            <a:r>
              <a:rPr lang="es-AR" dirty="0">
                <a:latin typeface="Consolas" panose="020B0609020204030204" pitchFamily="49" charset="0"/>
              </a:rPr>
              <a:t> es el </a:t>
            </a:r>
            <a:endParaRPr lang="es-A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s-A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  <a:t>, ok = m[</a:t>
            </a:r>
            <a:r>
              <a:rPr lang="es-AR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s-AR" dirty="0"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r>
              <a:rPr lang="es-AR" dirty="0">
                <a:latin typeface="Consolas" panose="020B0609020204030204" pitchFamily="49" charset="0"/>
              </a:rPr>
              <a:t>// "</a:t>
            </a:r>
            <a:r>
              <a:rPr lang="es-AR" dirty="0" err="1">
                <a:latin typeface="Consolas" panose="020B0609020204030204" pitchFamily="49" charset="0"/>
              </a:rPr>
              <a:t>zero</a:t>
            </a:r>
            <a:r>
              <a:rPr lang="es-AR" dirty="0">
                <a:latin typeface="Consolas" panose="020B0609020204030204" pitchFamily="49" charset="0"/>
              </a:rPr>
              <a:t> </a:t>
            </a:r>
            <a:r>
              <a:rPr lang="es-AR" dirty="0" err="1">
                <a:latin typeface="Consolas" panose="020B0609020204030204" pitchFamily="49" charset="0"/>
              </a:rPr>
              <a:t>value</a:t>
            </a:r>
            <a:r>
              <a:rPr lang="es-AR" dirty="0">
                <a:latin typeface="Consolas" panose="020B0609020204030204" pitchFamily="49" charset="0"/>
              </a:rPr>
              <a:t>" del tipo correspondiente</a:t>
            </a:r>
          </a:p>
          <a:p>
            <a:pPr lvl="1"/>
            <a:endParaRPr lang="es-A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s-A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  <a:t>, ok := m[</a:t>
            </a:r>
            <a:r>
              <a:rPr lang="es-AR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  <a:t>]	</a:t>
            </a:r>
            <a:r>
              <a:rPr lang="es-AR" dirty="0">
                <a:latin typeface="Consolas" panose="020B0609020204030204" pitchFamily="49" charset="0"/>
              </a:rPr>
              <a:t>// si </a:t>
            </a:r>
            <a:r>
              <a:rPr lang="es-AR" dirty="0" err="1">
                <a:latin typeface="Consolas" panose="020B0609020204030204" pitchFamily="49" charset="0"/>
              </a:rPr>
              <a:t>elem</a:t>
            </a:r>
            <a:r>
              <a:rPr lang="es-AR" dirty="0">
                <a:latin typeface="Consolas" panose="020B0609020204030204" pitchFamily="49" charset="0"/>
              </a:rPr>
              <a:t> y ok no están declaradas</a:t>
            </a:r>
            <a:endParaRPr lang="es-E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Marcador de posición de pie de página 4">
            <a:extLst>
              <a:ext uri="{FF2B5EF4-FFF2-40B4-BE49-F238E27FC236}">
                <a16:creationId xmlns:a16="http://schemas.microsoft.com/office/drawing/2014/main" id="{894B0BD5-83E2-4991-BE27-302763D96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00801"/>
            <a:ext cx="12188825" cy="276226"/>
          </a:xfrm>
          <a:prstGeom prst="rect">
            <a:avLst/>
          </a:prstGeom>
        </p:spPr>
        <p:txBody>
          <a:bodyPr rtlCol="0"/>
          <a:lstStyle>
            <a:lvl1pPr>
              <a:defRPr sz="1400"/>
            </a:lvl1pPr>
          </a:lstStyle>
          <a:p>
            <a:pPr algn="ctr"/>
            <a:r>
              <a:rPr lang="es-AR" dirty="0">
                <a:solidFill>
                  <a:schemeClr val="tx1"/>
                </a:solidFill>
              </a:rPr>
              <a:t>Seminario de Lenguajes opción Go				</a:t>
            </a:r>
            <a:fld id="{25BA54BD-C84D-46CE-8B72-31BFB26ABA43}" type="slidenum">
              <a:rPr lang="es-ES" smtClean="0">
                <a:solidFill>
                  <a:schemeClr val="tx1"/>
                </a:solidFill>
              </a:rPr>
              <a:pPr algn="ctr"/>
              <a:t>22</a:t>
            </a:fld>
            <a:r>
              <a:rPr lang="es-AR" dirty="0">
                <a:solidFill>
                  <a:schemeClr val="tx1"/>
                </a:solidFill>
              </a:rPr>
              <a:t>				Raúl Champredonde</a:t>
            </a:r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7634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s-ES" dirty="0" err="1"/>
              <a:t>Maps</a:t>
            </a:r>
            <a:endParaRPr lang="es-ES" dirty="0"/>
          </a:p>
        </p:txBody>
      </p:sp>
      <p:sp>
        <p:nvSpPr>
          <p:cNvPr id="14" name="Marcador de posición de contenido 13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 rtlCol="0">
            <a:normAutofit fontScale="77500" lnSpcReduction="20000"/>
          </a:bodyPr>
          <a:lstStyle/>
          <a:p>
            <a:r>
              <a:rPr lang="es-ES" dirty="0"/>
              <a:t>Los </a:t>
            </a:r>
            <a:r>
              <a:rPr lang="es-ES" dirty="0" err="1"/>
              <a:t>maps</a:t>
            </a:r>
            <a:r>
              <a:rPr lang="es-ES" dirty="0"/>
              <a:t> son referencias</a:t>
            </a:r>
          </a:p>
          <a:p>
            <a:pPr marL="274320" lvl="1" indent="0">
              <a:buNone/>
            </a:pPr>
            <a:endParaRPr lang="es-A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4320" lvl="1" indent="0">
              <a:buNone/>
            </a:pPr>
            <a:r>
              <a:rPr lang="es-AR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  <a:t> a = </a:t>
            </a:r>
            <a:r>
              <a:rPr lang="es-A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s-A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s-A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  <a:t>{"</a:t>
            </a:r>
            <a:r>
              <a:rPr lang="es-AR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brand</a:t>
            </a:r>
            <a: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  <a:t>": "Ford",</a:t>
            </a:r>
          </a:p>
          <a:p>
            <a:pPr marL="274320" lvl="1" indent="0">
              <a:buNone/>
            </a:pPr>
            <a: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"</a:t>
            </a:r>
            <a:r>
              <a:rPr lang="es-A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</a:t>
            </a:r>
            <a: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  <a:t>": "Mustang",</a:t>
            </a:r>
          </a:p>
          <a:p>
            <a:pPr marL="274320" lvl="1" indent="0">
              <a:buNone/>
            </a:pPr>
            <a: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"</a:t>
            </a:r>
            <a:r>
              <a:rPr lang="es-AR" dirty="0" err="1">
                <a:latin typeface="Courier New" panose="02070309020205020404" pitchFamily="49" charset="0"/>
                <a:cs typeface="Courier New" panose="02070309020205020404" pitchFamily="49" charset="0"/>
              </a:rPr>
              <a:t>year</a:t>
            </a:r>
            <a: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  <a:t>": "1964",</a:t>
            </a:r>
          </a:p>
          <a:p>
            <a:pPr marL="274320" lvl="1" indent="0">
              <a:buNone/>
            </a:pPr>
            <a: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274320" lvl="1" indent="0">
              <a:buNone/>
            </a:pPr>
            <a: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  <a:t>b := a</a:t>
            </a:r>
          </a:p>
          <a:p>
            <a:pPr marL="274320" lvl="1" indent="0">
              <a:buNone/>
            </a:pPr>
            <a: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A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fmt.Println</a:t>
            </a:r>
            <a: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  <a:t>(a)  // </a:t>
            </a:r>
            <a:r>
              <a:rPr lang="es-A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s-AR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brand:Ford</a:t>
            </a:r>
            <a: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model:Mustang</a:t>
            </a:r>
            <a: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  <a:t> year:1964]</a:t>
            </a:r>
          </a:p>
          <a:p>
            <a:pPr marL="274320" lvl="1" indent="0">
              <a:buNone/>
            </a:pPr>
            <a:r>
              <a:rPr lang="es-A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fmt.Println</a:t>
            </a:r>
            <a: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  <a:t>(b)  // </a:t>
            </a:r>
            <a:r>
              <a:rPr lang="es-A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s-AR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brand:Ford</a:t>
            </a:r>
            <a: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model:Mustang</a:t>
            </a:r>
            <a: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  <a:t> year:1964]</a:t>
            </a:r>
          </a:p>
          <a:p>
            <a:pPr marL="274320" lvl="1" indent="0">
              <a:buNone/>
            </a:pPr>
            <a:endParaRPr lang="es-A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4320" lvl="1" indent="0">
              <a:buNone/>
            </a:pPr>
            <a: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  <a:t>b["</a:t>
            </a:r>
            <a:r>
              <a:rPr lang="es-AR" dirty="0" err="1">
                <a:latin typeface="Courier New" panose="02070309020205020404" pitchFamily="49" charset="0"/>
                <a:cs typeface="Courier New" panose="02070309020205020404" pitchFamily="49" charset="0"/>
              </a:rPr>
              <a:t>year</a:t>
            </a:r>
            <a: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  <a:t>"] = "1970"</a:t>
            </a:r>
          </a:p>
          <a:p>
            <a:pPr marL="274320" lvl="1" indent="0">
              <a:buNone/>
            </a:pPr>
            <a:endParaRPr lang="es-A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4320" lvl="1" indent="0">
              <a:buNone/>
            </a:pPr>
            <a:r>
              <a:rPr lang="es-A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fmt.Println</a:t>
            </a:r>
            <a: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  <a:t>("After </a:t>
            </a:r>
            <a:r>
              <a:rPr lang="es-A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change</a:t>
            </a:r>
            <a: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  <a:t> b:")</a:t>
            </a:r>
          </a:p>
          <a:p>
            <a:pPr marL="274320" lvl="1" indent="0">
              <a:buNone/>
            </a:pPr>
            <a:endParaRPr lang="es-A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4320" lvl="1" indent="0">
              <a:buNone/>
            </a:pPr>
            <a:r>
              <a:rPr lang="es-A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fmt.Println</a:t>
            </a:r>
            <a: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  <a:t>(a)  // </a:t>
            </a:r>
            <a:r>
              <a:rPr lang="es-A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s-AR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brand:Ford</a:t>
            </a:r>
            <a: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model:Mustang</a:t>
            </a:r>
            <a: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  <a:t> year:1970]</a:t>
            </a:r>
          </a:p>
          <a:p>
            <a:pPr marL="274320" lvl="1" indent="0">
              <a:buNone/>
            </a:pPr>
            <a:r>
              <a:rPr lang="es-A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fmt.Println</a:t>
            </a:r>
            <a: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  <a:t>(b)  // </a:t>
            </a:r>
            <a:r>
              <a:rPr lang="es-A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s-AR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brand:Ford</a:t>
            </a:r>
            <a: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model:Mustang</a:t>
            </a:r>
            <a: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  <a:t> year:1970]</a:t>
            </a:r>
          </a:p>
        </p:txBody>
      </p:sp>
      <p:sp>
        <p:nvSpPr>
          <p:cNvPr id="4" name="Marcador de posición de pie de página 4">
            <a:extLst>
              <a:ext uri="{FF2B5EF4-FFF2-40B4-BE49-F238E27FC236}">
                <a16:creationId xmlns:a16="http://schemas.microsoft.com/office/drawing/2014/main" id="{894B0BD5-83E2-4991-BE27-302763D96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00801"/>
            <a:ext cx="12188825" cy="276226"/>
          </a:xfrm>
          <a:prstGeom prst="rect">
            <a:avLst/>
          </a:prstGeom>
        </p:spPr>
        <p:txBody>
          <a:bodyPr rtlCol="0"/>
          <a:lstStyle>
            <a:lvl1pPr>
              <a:defRPr sz="1400"/>
            </a:lvl1pPr>
          </a:lstStyle>
          <a:p>
            <a:pPr algn="ctr"/>
            <a:r>
              <a:rPr lang="es-AR" dirty="0">
                <a:solidFill>
                  <a:schemeClr val="tx1"/>
                </a:solidFill>
              </a:rPr>
              <a:t>Seminario de Lenguajes opción Go				</a:t>
            </a:r>
            <a:fld id="{25BA54BD-C84D-46CE-8B72-31BFB26ABA43}" type="slidenum">
              <a:rPr lang="es-ES" smtClean="0">
                <a:solidFill>
                  <a:schemeClr val="tx1"/>
                </a:solidFill>
              </a:rPr>
              <a:pPr algn="ctr"/>
              <a:t>23</a:t>
            </a:fld>
            <a:r>
              <a:rPr lang="es-AR" dirty="0">
                <a:solidFill>
                  <a:schemeClr val="tx1"/>
                </a:solidFill>
              </a:rPr>
              <a:t>				Raúl Champredonde</a:t>
            </a:r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2154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s-ES" dirty="0" err="1"/>
              <a:t>Maps</a:t>
            </a:r>
            <a:endParaRPr lang="es-ES" dirty="0"/>
          </a:p>
        </p:txBody>
      </p:sp>
      <p:sp>
        <p:nvSpPr>
          <p:cNvPr id="14" name="Marcador de posición de contenido 13"/>
          <p:cNvSpPr>
            <a:spLocks noGrp="1"/>
          </p:cNvSpPr>
          <p:nvPr>
            <p:ph idx="1"/>
          </p:nvPr>
        </p:nvSpPr>
        <p:spPr>
          <a:xfrm>
            <a:off x="1522414" y="1916832"/>
            <a:ext cx="10188622" cy="4267200"/>
          </a:xfrm>
          <a:ln>
            <a:noFill/>
          </a:ln>
        </p:spPr>
        <p:txBody>
          <a:bodyPr rtlCol="0">
            <a:normAutofit fontScale="62500" lnSpcReduction="20000"/>
          </a:bodyPr>
          <a:lstStyle/>
          <a:p>
            <a:r>
              <a:rPr lang="es-ES" dirty="0" err="1"/>
              <a:t>Maps</a:t>
            </a:r>
            <a:r>
              <a:rPr lang="es-ES" dirty="0"/>
              <a:t> </a:t>
            </a:r>
            <a:r>
              <a:rPr lang="es-ES" dirty="0" err="1"/>
              <a:t>range</a:t>
            </a:r>
            <a:endParaRPr lang="es-ES" dirty="0"/>
          </a:p>
          <a:p>
            <a:pPr marL="274320" lvl="1" indent="0">
              <a:buNone/>
            </a:pPr>
            <a:endParaRPr lang="es-AR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4320" lvl="1" indent="0">
              <a:buNone/>
            </a:pPr>
            <a:r>
              <a:rPr lang="es-A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createMap</a:t>
            </a:r>
            <a: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  <a:t>(a []</a:t>
            </a:r>
            <a:r>
              <a:rPr lang="es-A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s-A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s-A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s-A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274320" lvl="1" indent="0">
              <a:buNone/>
            </a:pPr>
            <a: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  <a:t>   </a:t>
            </a:r>
            <a:r>
              <a:rPr lang="es-AR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  <a:t> := </a:t>
            </a:r>
            <a:r>
              <a:rPr lang="es-A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</a:t>
            </a:r>
            <a: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A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s-A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s-A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274320" lvl="1" indent="0">
              <a:buNone/>
            </a:pPr>
            <a: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  <a:t>   </a:t>
            </a:r>
            <a:r>
              <a:rPr lang="es-A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  <a:t> _, e := </a:t>
            </a:r>
            <a:r>
              <a:rPr lang="es-AR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  <a:t> a {</a:t>
            </a:r>
          </a:p>
          <a:p>
            <a:pPr marL="274320" lvl="1" indent="0">
              <a:buNone/>
            </a:pPr>
            <a: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  <a:t>      </a:t>
            </a:r>
            <a:r>
              <a:rPr lang="es-AR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s-A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  <a:t>(e[0])] = e</a:t>
            </a:r>
          </a:p>
          <a:p>
            <a:pPr marL="274320" lvl="1" indent="0">
              <a:buNone/>
            </a:pPr>
            <a: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  <a:t>   }</a:t>
            </a:r>
          </a:p>
          <a:p>
            <a:pPr marL="274320" lvl="1" indent="0">
              <a:buNone/>
            </a:pPr>
            <a: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  <a:t>   </a:t>
            </a:r>
            <a:r>
              <a:rPr lang="es-AR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endParaRPr lang="es-A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4320" lvl="1" indent="0">
              <a:buNone/>
            </a:pPr>
            <a: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274320" lvl="1" indent="0">
              <a:buNone/>
            </a:pPr>
            <a:endParaRPr lang="es-AR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4320" lvl="1" indent="0">
              <a:buNone/>
            </a:pPr>
            <a:r>
              <a:rPr lang="es-A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274320" lvl="1" indent="0">
              <a:buNone/>
            </a:pPr>
            <a: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  <a:t>   </a:t>
            </a:r>
            <a:r>
              <a:rPr lang="es-A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  <a:t> := []</a:t>
            </a:r>
            <a:r>
              <a:rPr lang="es-A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  <a:t>{"</a:t>
            </a:r>
            <a:r>
              <a:rPr lang="es-AR" dirty="0" err="1">
                <a:latin typeface="Courier New" panose="02070309020205020404" pitchFamily="49" charset="0"/>
                <a:cs typeface="Courier New" panose="02070309020205020404" pitchFamily="49" charset="0"/>
              </a:rPr>
              <a:t>Hydrogen</a:t>
            </a:r>
            <a: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  <a:t>", "</a:t>
            </a:r>
            <a:r>
              <a:rPr lang="es-AR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Helium</a:t>
            </a:r>
            <a: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  <a:t>", "</a:t>
            </a:r>
            <a:r>
              <a:rPr lang="es-AR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Lithium</a:t>
            </a:r>
            <a: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  <a:t>", "</a:t>
            </a:r>
            <a:r>
              <a:rPr lang="es-AR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Beryllium</a:t>
            </a:r>
            <a: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  <a:t>", "</a:t>
            </a:r>
            <a:r>
              <a:rPr lang="es-AR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Boron</a:t>
            </a:r>
            <a: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pPr marL="274320" lvl="1" indent="0">
              <a:buNone/>
            </a:pPr>
            <a: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  <a:t>                   "</a:t>
            </a:r>
            <a:r>
              <a:rPr lang="es-A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Carbon</a:t>
            </a:r>
            <a: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  <a:t>", "</a:t>
            </a:r>
            <a:r>
              <a:rPr lang="es-AR" dirty="0" err="1">
                <a:latin typeface="Courier New" panose="02070309020205020404" pitchFamily="49" charset="0"/>
                <a:cs typeface="Courier New" panose="02070309020205020404" pitchFamily="49" charset="0"/>
              </a:rPr>
              <a:t>Nitrogen</a:t>
            </a:r>
            <a: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  <a:t>", "</a:t>
            </a:r>
            <a:r>
              <a:rPr lang="es-AR" dirty="0" err="1">
                <a:latin typeface="Courier New" panose="02070309020205020404" pitchFamily="49" charset="0"/>
                <a:cs typeface="Courier New" panose="02070309020205020404" pitchFamily="49" charset="0"/>
              </a:rPr>
              <a:t>Oxygen</a:t>
            </a:r>
            <a: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  <a:t>", "</a:t>
            </a:r>
            <a:r>
              <a:rPr lang="es-A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Fluorine</a:t>
            </a:r>
            <a: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  <a:t>", "</a:t>
            </a:r>
            <a:r>
              <a:rPr lang="es-AR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Neon</a:t>
            </a:r>
            <a: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  <a:t>"}</a:t>
            </a:r>
          </a:p>
          <a:p>
            <a:pPr marL="274320" lvl="1" indent="0">
              <a:buNone/>
            </a:pPr>
            <a: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  <a:t>   m := </a:t>
            </a:r>
            <a:r>
              <a:rPr lang="es-A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createMap</a:t>
            </a:r>
            <a: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A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274320" lvl="1" indent="0">
              <a:buNone/>
            </a:pPr>
            <a: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  <a:t>   </a:t>
            </a:r>
            <a:r>
              <a:rPr lang="es-A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fmt.Println</a:t>
            </a:r>
            <a: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  <a:t>(m) // </a:t>
            </a:r>
            <a:r>
              <a:rPr lang="es-A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s-AR" dirty="0" err="1">
                <a:latin typeface="Courier New" panose="02070309020205020404" pitchFamily="49" charset="0"/>
                <a:cs typeface="Courier New" panose="02070309020205020404" pitchFamily="49" charset="0"/>
              </a:rPr>
              <a:t>B:Boron</a:t>
            </a:r>
            <a: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  <a:t> C:Carbon F:Fluorine H:Helium L:Lithium N:Neon O:Oxygen]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for k, v := range m {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fmt.Printf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("(%s:%s) ", k, v)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  //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C:Carbon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N:Neon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O:Oxygen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F:Fluorine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H:Helium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L:Lithium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B:Boron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274320" lvl="1" indent="0">
              <a:buNone/>
            </a:pPr>
            <a: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Marcador de posición de pie de página 4">
            <a:extLst>
              <a:ext uri="{FF2B5EF4-FFF2-40B4-BE49-F238E27FC236}">
                <a16:creationId xmlns:a16="http://schemas.microsoft.com/office/drawing/2014/main" id="{894B0BD5-83E2-4991-BE27-302763D96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00801"/>
            <a:ext cx="12188825" cy="276226"/>
          </a:xfrm>
          <a:prstGeom prst="rect">
            <a:avLst/>
          </a:prstGeom>
        </p:spPr>
        <p:txBody>
          <a:bodyPr rtlCol="0"/>
          <a:lstStyle>
            <a:lvl1pPr>
              <a:defRPr sz="1400"/>
            </a:lvl1pPr>
          </a:lstStyle>
          <a:p>
            <a:pPr algn="ctr"/>
            <a:r>
              <a:rPr lang="es-AR" dirty="0">
                <a:solidFill>
                  <a:schemeClr val="tx1"/>
                </a:solidFill>
              </a:rPr>
              <a:t>Seminario de Lenguajes opción Go				</a:t>
            </a:r>
            <a:fld id="{25BA54BD-C84D-46CE-8B72-31BFB26ABA43}" type="slidenum">
              <a:rPr lang="es-ES" smtClean="0">
                <a:solidFill>
                  <a:schemeClr val="tx1"/>
                </a:solidFill>
              </a:rPr>
              <a:pPr algn="ctr"/>
              <a:t>24</a:t>
            </a:fld>
            <a:r>
              <a:rPr lang="es-AR" dirty="0">
                <a:solidFill>
                  <a:schemeClr val="tx1"/>
                </a:solidFill>
              </a:rPr>
              <a:t>				Raúl Champredonde</a:t>
            </a:r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6905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s-ES" dirty="0" err="1"/>
              <a:t>Arrays</a:t>
            </a:r>
            <a:endParaRPr lang="es-ES" dirty="0"/>
          </a:p>
        </p:txBody>
      </p:sp>
      <p:sp>
        <p:nvSpPr>
          <p:cNvPr id="14" name="Marcador de posición de contenido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r>
              <a:rPr lang="es-ES" dirty="0"/>
              <a:t>Secuencia indexada de elementos de un mismo tipo, de longitud fija, con primer índice en cero.</a:t>
            </a:r>
            <a:br>
              <a:rPr lang="es-ES" dirty="0"/>
            </a:br>
            <a:r>
              <a:rPr lang="es-ES" dirty="0"/>
              <a:t/>
            </a:r>
            <a:br>
              <a:rPr lang="es-ES" dirty="0"/>
            </a:br>
            <a:r>
              <a:rPr lang="es-AR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  <a:t> x [5]</a:t>
            </a:r>
            <a:r>
              <a:rPr lang="es-A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  <a:t>x[4] = 100</a:t>
            </a:r>
            <a:b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A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fmt.Println</a:t>
            </a:r>
            <a: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  <a:t>(x) // [0 0 0 0 100]</a:t>
            </a:r>
          </a:p>
        </p:txBody>
      </p:sp>
      <p:sp>
        <p:nvSpPr>
          <p:cNvPr id="4" name="Marcador de posición de pie de página 4">
            <a:extLst>
              <a:ext uri="{FF2B5EF4-FFF2-40B4-BE49-F238E27FC236}">
                <a16:creationId xmlns:a16="http://schemas.microsoft.com/office/drawing/2014/main" id="{894B0BD5-83E2-4991-BE27-302763D96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00801"/>
            <a:ext cx="12188825" cy="276226"/>
          </a:xfrm>
          <a:prstGeom prst="rect">
            <a:avLst/>
          </a:prstGeom>
        </p:spPr>
        <p:txBody>
          <a:bodyPr rtlCol="0"/>
          <a:lstStyle>
            <a:lvl1pPr>
              <a:defRPr sz="1400"/>
            </a:lvl1pPr>
          </a:lstStyle>
          <a:p>
            <a:pPr algn="ctr"/>
            <a:r>
              <a:rPr lang="es-AR" dirty="0">
                <a:solidFill>
                  <a:schemeClr val="tx1"/>
                </a:solidFill>
              </a:rPr>
              <a:t>Seminario de Lenguajes opción Go				</a:t>
            </a:r>
            <a:fld id="{25BA54BD-C84D-46CE-8B72-31BFB26ABA43}" type="slidenum">
              <a:rPr lang="es-ES" smtClean="0">
                <a:solidFill>
                  <a:schemeClr val="tx1"/>
                </a:solidFill>
              </a:rPr>
              <a:pPr algn="ctr"/>
              <a:t>3</a:t>
            </a:fld>
            <a:r>
              <a:rPr lang="es-AR" dirty="0">
                <a:solidFill>
                  <a:schemeClr val="tx1"/>
                </a:solidFill>
              </a:rPr>
              <a:t>				Raúl Champredonde</a:t>
            </a:r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s-ES" dirty="0" err="1"/>
              <a:t>Arrays</a:t>
            </a:r>
            <a:endParaRPr lang="es-ES" dirty="0"/>
          </a:p>
        </p:txBody>
      </p:sp>
      <p:sp>
        <p:nvSpPr>
          <p:cNvPr id="4" name="Marcador de posición de pie de página 4">
            <a:extLst>
              <a:ext uri="{FF2B5EF4-FFF2-40B4-BE49-F238E27FC236}">
                <a16:creationId xmlns:a16="http://schemas.microsoft.com/office/drawing/2014/main" id="{894B0BD5-83E2-4991-BE27-302763D96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00801"/>
            <a:ext cx="12188825" cy="276226"/>
          </a:xfrm>
          <a:prstGeom prst="rect">
            <a:avLst/>
          </a:prstGeom>
        </p:spPr>
        <p:txBody>
          <a:bodyPr rtlCol="0"/>
          <a:lstStyle>
            <a:lvl1pPr>
              <a:defRPr sz="1400"/>
            </a:lvl1pPr>
          </a:lstStyle>
          <a:p>
            <a:pPr algn="ctr"/>
            <a:r>
              <a:rPr lang="es-AR" dirty="0">
                <a:solidFill>
                  <a:schemeClr val="tx1"/>
                </a:solidFill>
              </a:rPr>
              <a:t>Seminario de Lenguajes opción Go				</a:t>
            </a:r>
            <a:fld id="{25BA54BD-C84D-46CE-8B72-31BFB26ABA43}" type="slidenum">
              <a:rPr lang="es-ES" smtClean="0">
                <a:solidFill>
                  <a:schemeClr val="tx1"/>
                </a:solidFill>
              </a:rPr>
              <a:pPr algn="ctr"/>
              <a:t>4</a:t>
            </a:fld>
            <a:r>
              <a:rPr lang="es-AR" dirty="0">
                <a:solidFill>
                  <a:schemeClr val="tx1"/>
                </a:solidFill>
              </a:rPr>
              <a:t>				Raúl Champredonde</a:t>
            </a:r>
            <a:endParaRPr lang="es-ES" dirty="0">
              <a:solidFill>
                <a:schemeClr val="tx1"/>
              </a:solidFill>
            </a:endParaRPr>
          </a:p>
        </p:txBody>
      </p:sp>
      <p:graphicFrame>
        <p:nvGraphicFramePr>
          <p:cNvPr id="5" name="Marcador de contenido 4">
            <a:extLst>
              <a:ext uri="{FF2B5EF4-FFF2-40B4-BE49-F238E27FC236}">
                <a16:creationId xmlns:a16="http://schemas.microsoft.com/office/drawing/2014/main" id="{A39A69BA-34FB-4462-A4A2-48B229D439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7108474"/>
              </p:ext>
            </p:extLst>
          </p:nvPr>
        </p:nvGraphicFramePr>
        <p:xfrm>
          <a:off x="981844" y="1783150"/>
          <a:ext cx="10297144" cy="445416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520280">
                  <a:extLst>
                    <a:ext uri="{9D8B030D-6E8A-4147-A177-3AD203B41FA5}">
                      <a16:colId xmlns:a16="http://schemas.microsoft.com/office/drawing/2014/main" val="571144508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90415772"/>
                    </a:ext>
                  </a:extLst>
                </a:gridCol>
                <a:gridCol w="3456384">
                  <a:extLst>
                    <a:ext uri="{9D8B030D-6E8A-4147-A177-3AD203B41FA5}">
                      <a16:colId xmlns:a16="http://schemas.microsoft.com/office/drawing/2014/main" val="3536862764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801336410"/>
                    </a:ext>
                  </a:extLst>
                </a:gridCol>
                <a:gridCol w="2808312">
                  <a:extLst>
                    <a:ext uri="{9D8B030D-6E8A-4147-A177-3AD203B41FA5}">
                      <a16:colId xmlns:a16="http://schemas.microsoft.com/office/drawing/2014/main" val="3020938009"/>
                    </a:ext>
                  </a:extLst>
                </a:gridCol>
              </a:tblGrid>
              <a:tr h="1271314">
                <a:tc rowSpan="2">
                  <a:txBody>
                    <a:bodyPr/>
                    <a:lstStyle/>
                    <a:p>
                      <a:r>
                        <a:rPr lang="es-AR" sz="16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var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x [5]float64</a:t>
                      </a:r>
                    </a:p>
                    <a:p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x[0] = 98</a:t>
                      </a:r>
                    </a:p>
                    <a:p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x[1] = 93</a:t>
                      </a:r>
                    </a:p>
                    <a:p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x[2] = 77</a:t>
                      </a:r>
                    </a:p>
                    <a:p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x[3] = 82</a:t>
                      </a:r>
                    </a:p>
                    <a:p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x[4] = 83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:= [5]float64{98, 93, 77, 82, 83}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:= [5]float64 {</a:t>
                      </a: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  98,</a:t>
                      </a: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  93,</a:t>
                      </a: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  77,</a:t>
                      </a: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  82,</a:t>
                      </a: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  83,</a:t>
                      </a: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4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9104763"/>
                  </a:ext>
                </a:extLst>
              </a:tr>
              <a:tr h="600894"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:= [...]float64{98, 93, 77, 82, 83}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256033"/>
                  </a:ext>
                </a:extLst>
              </a:tr>
              <a:tr h="1271314">
                <a:tc rowSpan="2" gridSpan="2">
                  <a:txBody>
                    <a:bodyPr/>
                    <a:lstStyle/>
                    <a:p>
                      <a:r>
                        <a:rPr lang="sv-SE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var total float64 = 0</a:t>
                      </a:r>
                    </a:p>
                    <a:p>
                      <a:r>
                        <a:rPr lang="sv-SE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i := 0; i &lt; 5; i++ {</a:t>
                      </a:r>
                    </a:p>
                    <a:p>
                      <a:r>
                        <a:rPr lang="sv-SE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total += x[i]</a:t>
                      </a:r>
                    </a:p>
                    <a:p>
                      <a:r>
                        <a:rPr lang="sv-SE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  x[i] = total</a:t>
                      </a:r>
                    </a:p>
                    <a:p>
                      <a:r>
                        <a:rPr lang="sv-SE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  <a:p>
                      <a:r>
                        <a:rPr lang="sv-SE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fmt.Println(x)</a:t>
                      </a:r>
                    </a:p>
                    <a:p>
                      <a:r>
                        <a:rPr lang="sv-SE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fmt.Println(total)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s-AR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var total float64 = 0</a:t>
                      </a: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i, value := range x {</a:t>
                      </a: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  total += value</a:t>
                      </a: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es-AR" sz="16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fmt.Println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(i, </a:t>
                      </a:r>
                      <a:r>
                        <a:rPr lang="es-AR" sz="16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value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  <a:p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fmt.Println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(total)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var total float64 = 0</a:t>
                      </a: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_, value := range x {</a:t>
                      </a: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  total += value</a:t>
                      </a: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fmt.Println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(total)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AR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6224279"/>
                  </a:ext>
                </a:extLst>
              </a:tr>
              <a:tr h="1271314">
                <a:tc gridSpan="2"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:= range x {</a:t>
                      </a: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  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fmt.Println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74656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1454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s-ES" dirty="0" err="1"/>
              <a:t>Arrays</a:t>
            </a:r>
            <a:endParaRPr lang="es-ES" dirty="0"/>
          </a:p>
        </p:txBody>
      </p:sp>
      <p:sp>
        <p:nvSpPr>
          <p:cNvPr id="4" name="Marcador de posición de pie de página 4">
            <a:extLst>
              <a:ext uri="{FF2B5EF4-FFF2-40B4-BE49-F238E27FC236}">
                <a16:creationId xmlns:a16="http://schemas.microsoft.com/office/drawing/2014/main" id="{894B0BD5-83E2-4991-BE27-302763D96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00801"/>
            <a:ext cx="12188825" cy="276226"/>
          </a:xfrm>
          <a:prstGeom prst="rect">
            <a:avLst/>
          </a:prstGeom>
        </p:spPr>
        <p:txBody>
          <a:bodyPr rtlCol="0"/>
          <a:lstStyle>
            <a:lvl1pPr>
              <a:defRPr sz="1400"/>
            </a:lvl1pPr>
          </a:lstStyle>
          <a:p>
            <a:pPr algn="ctr"/>
            <a:r>
              <a:rPr lang="es-AR" dirty="0">
                <a:solidFill>
                  <a:schemeClr val="tx1"/>
                </a:solidFill>
              </a:rPr>
              <a:t>Seminario de Lenguajes opción Go				</a:t>
            </a:r>
            <a:fld id="{25BA54BD-C84D-46CE-8B72-31BFB26ABA43}" type="slidenum">
              <a:rPr lang="es-ES" smtClean="0">
                <a:solidFill>
                  <a:schemeClr val="tx1"/>
                </a:solidFill>
              </a:rPr>
              <a:pPr algn="ctr"/>
              <a:t>5</a:t>
            </a:fld>
            <a:r>
              <a:rPr lang="es-AR" dirty="0">
                <a:solidFill>
                  <a:schemeClr val="tx1"/>
                </a:solidFill>
              </a:rPr>
              <a:t>				Raúl Champredonde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E67C6D6-1D32-4BBB-B64E-C40E891811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/>
              <a:t>Inicialización posicional vs nombrada</a:t>
            </a:r>
            <a:br>
              <a:rPr lang="es-AR" dirty="0"/>
            </a:br>
            <a: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A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  <a:t> := [5]</a:t>
            </a:r>
            <a:r>
              <a:rPr lang="es-A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  <a:t>{1:10, 2:20, 3:30}</a:t>
            </a:r>
            <a:b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A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fmt.Println</a:t>
            </a:r>
            <a: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A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  <a:t>) // [0 10 20 30 0]</a:t>
            </a:r>
          </a:p>
          <a:p>
            <a:endParaRPr lang="es-AR" dirty="0"/>
          </a:p>
          <a:p>
            <a:r>
              <a:rPr lang="es-AR" dirty="0"/>
              <a:t>Longitud</a:t>
            </a:r>
            <a:br>
              <a:rPr lang="es-AR" dirty="0"/>
            </a:br>
            <a: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A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fmt.Println</a:t>
            </a:r>
            <a: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AR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A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3437188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s-ES" dirty="0" err="1"/>
              <a:t>Arrays</a:t>
            </a:r>
            <a:r>
              <a:rPr lang="es-ES" dirty="0"/>
              <a:t> </a:t>
            </a:r>
            <a:r>
              <a:rPr lang="es-AR" dirty="0"/>
              <a:t>multidimensionales</a:t>
            </a:r>
            <a:endParaRPr lang="es-ES" dirty="0"/>
          </a:p>
        </p:txBody>
      </p:sp>
      <p:sp>
        <p:nvSpPr>
          <p:cNvPr id="4" name="Marcador de posición de pie de página 4">
            <a:extLst>
              <a:ext uri="{FF2B5EF4-FFF2-40B4-BE49-F238E27FC236}">
                <a16:creationId xmlns:a16="http://schemas.microsoft.com/office/drawing/2014/main" id="{894B0BD5-83E2-4991-BE27-302763D96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00801"/>
            <a:ext cx="12188825" cy="276226"/>
          </a:xfrm>
          <a:prstGeom prst="rect">
            <a:avLst/>
          </a:prstGeom>
        </p:spPr>
        <p:txBody>
          <a:bodyPr rtlCol="0"/>
          <a:lstStyle>
            <a:lvl1pPr>
              <a:defRPr sz="1400"/>
            </a:lvl1pPr>
          </a:lstStyle>
          <a:p>
            <a:pPr algn="ctr"/>
            <a:r>
              <a:rPr lang="es-AR" dirty="0">
                <a:solidFill>
                  <a:schemeClr val="tx1"/>
                </a:solidFill>
              </a:rPr>
              <a:t>Seminario de Lenguajes opción Go				</a:t>
            </a:r>
            <a:fld id="{25BA54BD-C84D-46CE-8B72-31BFB26ABA43}" type="slidenum">
              <a:rPr lang="es-ES" smtClean="0">
                <a:solidFill>
                  <a:schemeClr val="tx1"/>
                </a:solidFill>
              </a:rPr>
              <a:pPr algn="ctr"/>
              <a:t>6</a:t>
            </a:fld>
            <a:r>
              <a:rPr lang="es-AR" dirty="0">
                <a:solidFill>
                  <a:schemeClr val="tx1"/>
                </a:solidFill>
              </a:rPr>
              <a:t>				Raúl Champredonde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3899767C-A080-490E-AB3A-E356CE88D5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4" y="1905000"/>
            <a:ext cx="9396534" cy="4267200"/>
          </a:xfrm>
        </p:spPr>
        <p:txBody>
          <a:bodyPr/>
          <a:lstStyle/>
          <a:p>
            <a:r>
              <a:rPr lang="es-AR" dirty="0"/>
              <a:t>Los </a:t>
            </a:r>
            <a:r>
              <a:rPr lang="es-AR" dirty="0" err="1"/>
              <a:t>arrays</a:t>
            </a:r>
            <a:r>
              <a:rPr lang="es-AR" dirty="0"/>
              <a:t> pueden contener elementos de cualquier tipo, incluso </a:t>
            </a:r>
            <a:r>
              <a:rPr lang="es-AR" dirty="0" err="1"/>
              <a:t>arrays</a:t>
            </a:r>
            <a:endParaRPr lang="es-AR" dirty="0"/>
          </a:p>
        </p:txBody>
      </p:sp>
      <p:graphicFrame>
        <p:nvGraphicFramePr>
          <p:cNvPr id="10" name="Marcador de contenido 5">
            <a:extLst>
              <a:ext uri="{FF2B5EF4-FFF2-40B4-BE49-F238E27FC236}">
                <a16:creationId xmlns:a16="http://schemas.microsoft.com/office/drawing/2014/main" id="{5DE97C5B-2AB6-4A8D-BBCF-646CCF240AF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27941537"/>
              </p:ext>
            </p:extLst>
          </p:nvPr>
        </p:nvGraphicFramePr>
        <p:xfrm>
          <a:off x="1522413" y="3009488"/>
          <a:ext cx="9144000" cy="2651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val="3521994639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12037263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var</a:t>
                      </a:r>
                      <a:r>
                        <a:rPr lang="es-AR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 [2][2]</a:t>
                      </a:r>
                      <a:r>
                        <a:rPr lang="es-AR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string</a:t>
                      </a:r>
                      <a:r>
                        <a:rPr lang="es-AR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/>
                      </a:r>
                      <a:br>
                        <a:rPr lang="es-AR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s-AR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a[0][0] = "</a:t>
                      </a:r>
                      <a:r>
                        <a:rPr lang="es-AR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Hello</a:t>
                      </a:r>
                      <a:r>
                        <a:rPr lang="es-AR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  <a:br>
                        <a:rPr lang="es-AR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s-AR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a[0][1] = "</a:t>
                      </a:r>
                      <a:r>
                        <a:rPr lang="es-AR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World</a:t>
                      </a:r>
                      <a:r>
                        <a:rPr lang="es-AR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</a:p>
                    <a:p>
                      <a:r>
                        <a:rPr lang="es-AR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a[1][0] = "Hola"</a:t>
                      </a:r>
                      <a:br>
                        <a:rPr lang="es-AR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s-AR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a[1][1] = "Mundo"</a:t>
                      </a:r>
                    </a:p>
                    <a:p>
                      <a:endParaRPr lang="es-AR" b="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AR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 := [2][2]</a:t>
                      </a:r>
                      <a:r>
                        <a:rPr lang="es-AR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string</a:t>
                      </a:r>
                      <a:r>
                        <a:rPr lang="es-AR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</a:t>
                      </a:r>
                    </a:p>
                    <a:p>
                      <a:r>
                        <a:rPr lang="es-AR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  {"</a:t>
                      </a:r>
                      <a:r>
                        <a:rPr lang="es-AR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Hello</a:t>
                      </a:r>
                      <a:r>
                        <a:rPr lang="es-AR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", "</a:t>
                      </a:r>
                      <a:r>
                        <a:rPr lang="es-AR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World</a:t>
                      </a:r>
                      <a:r>
                        <a:rPr lang="es-AR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"},</a:t>
                      </a:r>
                    </a:p>
                    <a:p>
                      <a:r>
                        <a:rPr lang="es-AR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  {"Hola", "Mundo"},</a:t>
                      </a:r>
                    </a:p>
                    <a:p>
                      <a:r>
                        <a:rPr lang="es-AR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4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4350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AR" b="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s-AR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fmt.Println</a:t>
                      </a:r>
                      <a:r>
                        <a:rPr lang="es-AR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(a[0], a[1])</a:t>
                      </a:r>
                    </a:p>
                    <a:p>
                      <a:r>
                        <a:rPr lang="es-AR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fmt.Println</a:t>
                      </a:r>
                      <a:r>
                        <a:rPr lang="es-AR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(a)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AR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s-AR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// [</a:t>
                      </a:r>
                      <a:r>
                        <a:rPr lang="es-AR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Hello</a:t>
                      </a:r>
                      <a:r>
                        <a:rPr lang="es-AR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AR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World</a:t>
                      </a:r>
                      <a:r>
                        <a:rPr lang="es-AR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 [Hola Mundo]</a:t>
                      </a:r>
                    </a:p>
                    <a:p>
                      <a:r>
                        <a:rPr lang="es-AR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// [[</a:t>
                      </a:r>
                      <a:r>
                        <a:rPr lang="es-AR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Hello</a:t>
                      </a:r>
                      <a:r>
                        <a:rPr lang="es-AR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AR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World</a:t>
                      </a:r>
                      <a:r>
                        <a:rPr lang="es-AR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 [Hola Mundo]]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82511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5325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s-ES" dirty="0" err="1"/>
              <a:t>Slices</a:t>
            </a:r>
            <a:endParaRPr lang="es-ES" dirty="0"/>
          </a:p>
        </p:txBody>
      </p:sp>
      <p:sp>
        <p:nvSpPr>
          <p:cNvPr id="14" name="Marcador de posición de contenido 13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 rtlCol="0">
            <a:normAutofit lnSpcReduction="10000"/>
          </a:bodyPr>
          <a:lstStyle/>
          <a:p>
            <a:r>
              <a:rPr lang="es-ES" dirty="0"/>
              <a:t>La longitud de un tipo array es parte de la definición del tipo</a:t>
            </a:r>
          </a:p>
          <a:p>
            <a:r>
              <a:rPr lang="es-ES" dirty="0"/>
              <a:t>Esto hace que el uso de </a:t>
            </a:r>
            <a:r>
              <a:rPr lang="es-ES" dirty="0" err="1"/>
              <a:t>arrays</a:t>
            </a:r>
            <a:r>
              <a:rPr lang="es-ES" dirty="0"/>
              <a:t> sea un poco incómodo</a:t>
            </a:r>
          </a:p>
          <a:p>
            <a:r>
              <a:rPr lang="es-ES" dirty="0"/>
              <a:t>Entonces es más frecuente usar </a:t>
            </a:r>
            <a:r>
              <a:rPr lang="es-ES" dirty="0" err="1"/>
              <a:t>Slices</a:t>
            </a:r>
            <a:r>
              <a:rPr lang="es-ES" dirty="0"/>
              <a:t> que </a:t>
            </a:r>
            <a:r>
              <a:rPr lang="es-ES" dirty="0" err="1"/>
              <a:t>Arrays</a:t>
            </a:r>
            <a:endParaRPr lang="es-ES" dirty="0"/>
          </a:p>
          <a:p>
            <a:endParaRPr lang="es-ES" dirty="0"/>
          </a:p>
          <a:p>
            <a:r>
              <a:rPr lang="es-ES" dirty="0"/>
              <a:t>Un </a:t>
            </a:r>
            <a:r>
              <a:rPr lang="es-ES" dirty="0" err="1"/>
              <a:t>slice</a:t>
            </a:r>
            <a:r>
              <a:rPr lang="es-ES" dirty="0"/>
              <a:t> es un “segmento” de un array</a:t>
            </a:r>
          </a:p>
          <a:p>
            <a:r>
              <a:rPr lang="es-ES" dirty="0"/>
              <a:t>Son </a:t>
            </a:r>
            <a:r>
              <a:rPr lang="es-ES" dirty="0" err="1"/>
              <a:t>indexables</a:t>
            </a:r>
            <a:r>
              <a:rPr lang="es-ES" dirty="0"/>
              <a:t> y tienen una longitud</a:t>
            </a:r>
          </a:p>
          <a:p>
            <a:r>
              <a:rPr lang="es-ES" dirty="0"/>
              <a:t>Pero esta longitud puede cambiar</a:t>
            </a:r>
            <a:br>
              <a:rPr lang="es-ES" dirty="0"/>
            </a:br>
            <a:r>
              <a:rPr lang="es-ES" dirty="0"/>
              <a:t/>
            </a:r>
            <a:br>
              <a:rPr lang="es-ES" dirty="0"/>
            </a:br>
            <a:endParaRPr lang="es-AR" dirty="0">
              <a:solidFill>
                <a:srgbClr val="D4D4D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Marcador de posición de pie de página 4">
            <a:extLst>
              <a:ext uri="{FF2B5EF4-FFF2-40B4-BE49-F238E27FC236}">
                <a16:creationId xmlns:a16="http://schemas.microsoft.com/office/drawing/2014/main" id="{894B0BD5-83E2-4991-BE27-302763D96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00801"/>
            <a:ext cx="12188825" cy="276226"/>
          </a:xfrm>
          <a:prstGeom prst="rect">
            <a:avLst/>
          </a:prstGeom>
        </p:spPr>
        <p:txBody>
          <a:bodyPr rtlCol="0"/>
          <a:lstStyle>
            <a:lvl1pPr>
              <a:defRPr sz="1400"/>
            </a:lvl1pPr>
          </a:lstStyle>
          <a:p>
            <a:pPr algn="ctr"/>
            <a:r>
              <a:rPr lang="es-AR" dirty="0"/>
              <a:t>Seminario de Lenguajes opción Go				</a:t>
            </a:r>
            <a:fld id="{25BA54BD-C84D-46CE-8B72-31BFB26ABA43}" type="slidenum">
              <a:rPr lang="es-ES" smtClean="0"/>
              <a:pPr algn="ctr"/>
              <a:t>7</a:t>
            </a:fld>
            <a:r>
              <a:rPr lang="es-AR" dirty="0"/>
              <a:t>				Raúl Champredonde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22225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s-ES" dirty="0" err="1"/>
              <a:t>Slices</a:t>
            </a:r>
            <a:endParaRPr lang="es-ES" dirty="0"/>
          </a:p>
        </p:txBody>
      </p:sp>
      <p:sp>
        <p:nvSpPr>
          <p:cNvPr id="14" name="Marcador de posición de contenido 13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 rtlCol="0">
            <a:normAutofit/>
          </a:bodyPr>
          <a:lstStyle/>
          <a:p>
            <a:r>
              <a:rPr lang="es-ES" dirty="0"/>
              <a:t>Longitud y capacidad </a:t>
            </a:r>
            <a:r>
              <a:rPr lang="es-ES" sz="1800" dirty="0"/>
              <a:t>(</a:t>
            </a:r>
            <a:r>
              <a:rPr lang="es-ES" sz="1800" dirty="0" err="1"/>
              <a:t>slices</a:t>
            </a:r>
            <a:r>
              <a:rPr lang="es-ES" sz="1800" dirty="0"/>
              <a:t> y </a:t>
            </a:r>
            <a:r>
              <a:rPr lang="es-ES" sz="1800" dirty="0" err="1"/>
              <a:t>arrays</a:t>
            </a:r>
            <a:r>
              <a:rPr lang="es-ES" sz="1800" dirty="0"/>
              <a:t>)</a:t>
            </a:r>
          </a:p>
          <a:p>
            <a:pPr lvl="1"/>
            <a:r>
              <a:rPr lang="es-AR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s-A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cap</a:t>
            </a:r>
            <a: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s-E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dirty="0"/>
              <a:t>Hay 3 formas de crear un </a:t>
            </a:r>
            <a:r>
              <a:rPr lang="es-ES" dirty="0" err="1"/>
              <a:t>slice</a:t>
            </a:r>
            <a:r>
              <a:rPr lang="es-ES" sz="1800" dirty="0"/>
              <a:t> (siempre hay un array subyacente)</a:t>
            </a:r>
            <a:endParaRPr lang="es-ES" dirty="0"/>
          </a:p>
          <a:p>
            <a:pPr lvl="1"/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a := [6]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{10, 11, 12, 13, 14, 15}</a:t>
            </a:r>
            <a:b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s := a[2:4]			</a:t>
            </a:r>
            <a: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s-AR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  <a:t>(s) – 2, </a:t>
            </a:r>
            <a:r>
              <a:rPr lang="es-A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cap</a:t>
            </a:r>
            <a: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  <a:t>(s) - 4</a:t>
            </a:r>
          </a:p>
          <a:p>
            <a:pPr lvl="1"/>
            <a:endParaRPr lang="es-A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s-AR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  <a:t> s1 []</a:t>
            </a:r>
            <a:r>
              <a:rPr lang="es-A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  <a:t>			// </a:t>
            </a:r>
            <a:r>
              <a:rPr lang="es-AR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  <a:t>(s1) – 0, </a:t>
            </a:r>
            <a:r>
              <a:rPr lang="es-A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cap</a:t>
            </a:r>
            <a: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  <a:t>(s1) - 0</a:t>
            </a:r>
            <a:b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  <a:t>s2 := []</a:t>
            </a:r>
            <a:r>
              <a:rPr lang="es-A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  <a:t>{} 			// </a:t>
            </a:r>
            <a:r>
              <a:rPr lang="es-AR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  <a:t>(s2) – 0, </a:t>
            </a:r>
            <a:r>
              <a:rPr lang="es-A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cap</a:t>
            </a:r>
            <a: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  <a:t>(s2) - 0</a:t>
            </a:r>
            <a:b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  <a:t>s3 := []</a:t>
            </a:r>
            <a:r>
              <a:rPr lang="es-A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  <a:t>{1, 2, 3}		// </a:t>
            </a:r>
            <a:r>
              <a:rPr lang="es-AR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  <a:t>(s3) – 3, </a:t>
            </a:r>
            <a:r>
              <a:rPr lang="es-A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cap</a:t>
            </a:r>
            <a: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  <a:t>(s3) - 3</a:t>
            </a:r>
          </a:p>
          <a:p>
            <a:pPr lvl="1"/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s1 := make([]int, 5, 10)	</a:t>
            </a:r>
            <a: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s-AR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  <a:t>(s1) – 5, </a:t>
            </a:r>
            <a:r>
              <a:rPr lang="es-A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cap</a:t>
            </a:r>
            <a: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  <a:t>(s1) - 10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s2 := make([]int, 5)		</a:t>
            </a:r>
            <a: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s-AR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  <a:t>(s2) – 5, </a:t>
            </a:r>
            <a:r>
              <a:rPr lang="es-A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cap</a:t>
            </a:r>
            <a: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  <a:t>(s2) - 5</a:t>
            </a:r>
            <a:endParaRPr lang="es-E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Marcador de posición de pie de página 4">
            <a:extLst>
              <a:ext uri="{FF2B5EF4-FFF2-40B4-BE49-F238E27FC236}">
                <a16:creationId xmlns:a16="http://schemas.microsoft.com/office/drawing/2014/main" id="{894B0BD5-83E2-4991-BE27-302763D96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00801"/>
            <a:ext cx="12188825" cy="276226"/>
          </a:xfrm>
          <a:prstGeom prst="rect">
            <a:avLst/>
          </a:prstGeom>
        </p:spPr>
        <p:txBody>
          <a:bodyPr rtlCol="0"/>
          <a:lstStyle>
            <a:lvl1pPr>
              <a:defRPr sz="1400"/>
            </a:lvl1pPr>
          </a:lstStyle>
          <a:p>
            <a:pPr algn="ctr"/>
            <a:r>
              <a:rPr lang="es-AR" dirty="0">
                <a:solidFill>
                  <a:schemeClr val="tx1"/>
                </a:solidFill>
              </a:rPr>
              <a:t>Seminario de Lenguajes opción Go				</a:t>
            </a:r>
            <a:fld id="{25BA54BD-C84D-46CE-8B72-31BFB26ABA43}" type="slidenum">
              <a:rPr lang="es-ES" smtClean="0">
                <a:solidFill>
                  <a:schemeClr val="tx1"/>
                </a:solidFill>
              </a:rPr>
              <a:pPr algn="ctr"/>
              <a:t>8</a:t>
            </a:fld>
            <a:r>
              <a:rPr lang="es-AR" dirty="0">
                <a:solidFill>
                  <a:schemeClr val="tx1"/>
                </a:solidFill>
              </a:rPr>
              <a:t>				Raúl Champredonde</a:t>
            </a:r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2267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s-ES" dirty="0" err="1"/>
              <a:t>Slices</a:t>
            </a:r>
            <a:endParaRPr lang="es-ES" dirty="0"/>
          </a:p>
        </p:txBody>
      </p:sp>
      <p:sp>
        <p:nvSpPr>
          <p:cNvPr id="14" name="Marcador de posición de contenido 13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 rtlCol="0">
            <a:normAutofit/>
          </a:bodyPr>
          <a:lstStyle/>
          <a:p>
            <a:r>
              <a:rPr lang="es-ES" dirty="0"/>
              <a:t>El </a:t>
            </a:r>
            <a:r>
              <a:rPr lang="es-ES" dirty="0" err="1"/>
              <a:t>slice</a:t>
            </a:r>
            <a:r>
              <a:rPr lang="es-ES" dirty="0"/>
              <a:t> vacío es un </a:t>
            </a:r>
            <a:r>
              <a:rPr lang="es-ES" dirty="0" err="1"/>
              <a:t>slice</a:t>
            </a:r>
            <a:r>
              <a:rPr lang="es-ES" dirty="0"/>
              <a:t>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nil</a:t>
            </a:r>
            <a:endParaRPr lang="es-E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4320" lvl="1" indent="0">
              <a:buNone/>
            </a:pPr>
            <a: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  <a:t>ar s []</a:t>
            </a:r>
            <a:r>
              <a:rPr lang="es-A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A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fmt.Println</a:t>
            </a:r>
            <a: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  <a:t>(s, </a:t>
            </a:r>
            <a:r>
              <a:rPr lang="es-AR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  <a:t>(s), </a:t>
            </a:r>
            <a:r>
              <a:rPr lang="es-A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cap</a:t>
            </a:r>
            <a: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  <a:t>(s))	// [] 0 0</a:t>
            </a:r>
            <a:b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A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  <a:t> s == </a:t>
            </a:r>
            <a:r>
              <a:rPr lang="es-AR" dirty="0" err="1">
                <a:latin typeface="Courier New" panose="02070309020205020404" pitchFamily="49" charset="0"/>
                <a:cs typeface="Courier New" panose="02070309020205020404" pitchFamily="49" charset="0"/>
              </a:rPr>
              <a:t>nil</a:t>
            </a:r>
            <a: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  <a:t>   </a:t>
            </a:r>
            <a:r>
              <a:rPr lang="es-A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fmt.Println</a:t>
            </a:r>
            <a: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s-AR" dirty="0" err="1">
                <a:latin typeface="Courier New" panose="02070309020205020404" pitchFamily="49" charset="0"/>
                <a:cs typeface="Courier New" panose="02070309020205020404" pitchFamily="49" charset="0"/>
              </a:rPr>
              <a:t>nil</a:t>
            </a:r>
            <a: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  <a:t>!")			// </a:t>
            </a:r>
            <a:r>
              <a:rPr lang="es-AR" dirty="0" err="1">
                <a:latin typeface="Courier New" panose="02070309020205020404" pitchFamily="49" charset="0"/>
                <a:cs typeface="Courier New" panose="02070309020205020404" pitchFamily="49" charset="0"/>
              </a:rPr>
              <a:t>nil</a:t>
            </a:r>
            <a: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b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Marcador de posición de pie de página 4">
            <a:extLst>
              <a:ext uri="{FF2B5EF4-FFF2-40B4-BE49-F238E27FC236}">
                <a16:creationId xmlns:a16="http://schemas.microsoft.com/office/drawing/2014/main" id="{894B0BD5-83E2-4991-BE27-302763D96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00801"/>
            <a:ext cx="12188825" cy="276226"/>
          </a:xfrm>
          <a:prstGeom prst="rect">
            <a:avLst/>
          </a:prstGeom>
        </p:spPr>
        <p:txBody>
          <a:bodyPr rtlCol="0"/>
          <a:lstStyle>
            <a:lvl1pPr>
              <a:defRPr sz="1400"/>
            </a:lvl1pPr>
          </a:lstStyle>
          <a:p>
            <a:pPr algn="ctr"/>
            <a:r>
              <a:rPr lang="es-AR" dirty="0">
                <a:solidFill>
                  <a:schemeClr val="tx1"/>
                </a:solidFill>
              </a:rPr>
              <a:t>Seminario de Lenguajes opción Go				</a:t>
            </a:r>
            <a:fld id="{25BA54BD-C84D-46CE-8B72-31BFB26ABA43}" type="slidenum">
              <a:rPr lang="es-ES" smtClean="0">
                <a:solidFill>
                  <a:schemeClr val="tx1"/>
                </a:solidFill>
              </a:rPr>
              <a:pPr algn="ctr"/>
              <a:t>9</a:t>
            </a:fld>
            <a:r>
              <a:rPr lang="es-AR" dirty="0">
                <a:solidFill>
                  <a:schemeClr val="tx1"/>
                </a:solidFill>
              </a:rPr>
              <a:t>				Raúl Champredonde</a:t>
            </a:r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1426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izarra 16 x 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29500_TF02804846_TF02804846" id="{65FD6923-A55A-4D8A-AB6E-792F5126A260}" vid="{862C69AA-365A-4DD1-97BC-168A1699736E}"/>
    </a:ext>
  </a:extLst>
</a:theme>
</file>

<file path=ppt/theme/theme2.xml><?xml version="1.0" encoding="utf-8"?>
<a:theme xmlns:a="http://schemas.openxmlformats.org/drawingml/2006/main" name="Tema de Offic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Go-3</Template>
  <TotalTime>0</TotalTime>
  <Words>1116</Words>
  <Application>Microsoft Office PowerPoint</Application>
  <PresentationFormat>Personalizado</PresentationFormat>
  <Paragraphs>387</Paragraphs>
  <Slides>24</Slides>
  <Notes>24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29" baseType="lpstr">
      <vt:lpstr>Arial</vt:lpstr>
      <vt:lpstr>Consolas</vt:lpstr>
      <vt:lpstr>Corbel</vt:lpstr>
      <vt:lpstr>Courier New</vt:lpstr>
      <vt:lpstr>Pizarra 16 x 9</vt:lpstr>
      <vt:lpstr>Seminario de Lenguajes opción Go</vt:lpstr>
      <vt:lpstr>Seminario de Lenguajes opción Go</vt:lpstr>
      <vt:lpstr>Arrays</vt:lpstr>
      <vt:lpstr>Arrays</vt:lpstr>
      <vt:lpstr>Arrays</vt:lpstr>
      <vt:lpstr>Arrays multidimensionales</vt:lpstr>
      <vt:lpstr>Slices</vt:lpstr>
      <vt:lpstr>Slices</vt:lpstr>
      <vt:lpstr>Slices</vt:lpstr>
      <vt:lpstr>Slices</vt:lpstr>
      <vt:lpstr>Slices</vt:lpstr>
      <vt:lpstr>Slices</vt:lpstr>
      <vt:lpstr>Slices multidimencionales</vt:lpstr>
      <vt:lpstr>Slices</vt:lpstr>
      <vt:lpstr>Slices</vt:lpstr>
      <vt:lpstr>Array / Slice - iteración</vt:lpstr>
      <vt:lpstr>Array / Slice - iteración</vt:lpstr>
      <vt:lpstr>Parámetros por valor / por copia</vt:lpstr>
      <vt:lpstr>Maps</vt:lpstr>
      <vt:lpstr>Maps</vt:lpstr>
      <vt:lpstr>Maps</vt:lpstr>
      <vt:lpstr>Maps</vt:lpstr>
      <vt:lpstr>Maps</vt:lpstr>
      <vt:lpstr>Maps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Seminario de Lenguajes opción Go</dc:title>
  <dc:creator>DEMIAN SANTINO BONZI BONILLA</dc:creator>
  <cp:lastModifiedBy>DEMIAN SANTINO BONZI BONILLA</cp:lastModifiedBy>
  <cp:revision>1</cp:revision>
  <dcterms:created xsi:type="dcterms:W3CDTF">2025-03-31T21:01:53Z</dcterms:created>
  <dcterms:modified xsi:type="dcterms:W3CDTF">2025-03-31T21:02:10Z</dcterms:modified>
</cp:coreProperties>
</file>