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1" r:id="rId3"/>
    <p:sldId id="257" r:id="rId4"/>
    <p:sldId id="292" r:id="rId5"/>
    <p:sldId id="293" r:id="rId6"/>
    <p:sldId id="309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296" r:id="rId16"/>
    <p:sldId id="310" r:id="rId17"/>
    <p:sldId id="311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>
        <p:scale>
          <a:sx n="80" d="100"/>
          <a:sy n="80" d="100"/>
        </p:scale>
        <p:origin x="120" y="-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31/03/2025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5120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1481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654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909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7205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1893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0917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4193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7429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18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231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433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7476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147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0072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8025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867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0943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1767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605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870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635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862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934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103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71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745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Seminario de Lenguajes opción </a:t>
            </a:r>
            <a:r>
              <a:rPr lang="es-ES" dirty="0" err="1"/>
              <a:t>Go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Raúl Champredonde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Métodos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10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E61382F-3CC1-49C9-8377-8253E88E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Go </a:t>
            </a:r>
            <a:r>
              <a:rPr lang="es-AR" sz="1800" dirty="0"/>
              <a:t>(no tiene clases pero)</a:t>
            </a:r>
            <a:r>
              <a:rPr lang="es-AR" dirty="0"/>
              <a:t> permite definir métodos de tipos nombrados</a:t>
            </a:r>
          </a:p>
          <a:p>
            <a:endParaRPr lang="es-AR" dirty="0"/>
          </a:p>
        </p:txBody>
      </p:sp>
      <p:graphicFrame>
        <p:nvGraphicFramePr>
          <p:cNvPr id="6" name="Marcador de contenido 1">
            <a:extLst>
              <a:ext uri="{FF2B5EF4-FFF2-40B4-BE49-F238E27FC236}">
                <a16:creationId xmlns:a16="http://schemas.microsoft.com/office/drawing/2014/main" id="{6F914364-24ED-4953-A2A4-EB53F4533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375957"/>
              </p:ext>
            </p:extLst>
          </p:nvPr>
        </p:nvGraphicFramePr>
        <p:xfrm>
          <a:off x="693812" y="2582376"/>
          <a:ext cx="10729192" cy="3870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467060992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252119468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Celsius float64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Fahrenheit float64</a:t>
                      </a:r>
                    </a:p>
                  </a:txBody>
                  <a:tcPr>
                    <a:lnL>
                      <a:noFill/>
                    </a:lnL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3013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Celsius = 35.0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Fahrenheit = 95.0</a:t>
                      </a: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f) // 35 95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(c Celsius)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fmt.Sprintf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g°C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c)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7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7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(f Fahrenheit)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fmt.Sprintf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g°F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f)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7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7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Celsius = 35.0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Fahrenheit = 95.0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c.String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f.String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 // 35°C 95°F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f)                   // 35°C 95°F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3384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4FF4F0C-D80B-4C6B-9229-F25F858523CC}"/>
              </a:ext>
            </a:extLst>
          </p:cNvPr>
          <p:cNvSpPr txBox="1"/>
          <p:nvPr/>
        </p:nvSpPr>
        <p:spPr>
          <a:xfrm>
            <a:off x="7304497" y="2351430"/>
            <a:ext cx="4119910" cy="8125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s-AR" sz="1600" dirty="0"/>
          </a:p>
          <a:p>
            <a:pPr>
              <a:lnSpc>
                <a:spcPct val="90000"/>
              </a:lnSpc>
            </a:pPr>
            <a:r>
              <a:rPr lang="es-AR" sz="2000" dirty="0"/>
              <a:t>Función con un argumento “</a:t>
            </a:r>
            <a:r>
              <a:rPr lang="es-AR" sz="2000" b="1" dirty="0"/>
              <a:t>receiver</a:t>
            </a:r>
            <a:r>
              <a:rPr lang="es-AR" sz="2000" dirty="0"/>
              <a:t>”</a:t>
            </a:r>
          </a:p>
          <a:p>
            <a:pPr>
              <a:lnSpc>
                <a:spcPct val="90000"/>
              </a:lnSpc>
            </a:pP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46804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Métodos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11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6" name="Marcador de contenido 1">
            <a:extLst>
              <a:ext uri="{FF2B5EF4-FFF2-40B4-BE49-F238E27FC236}">
                <a16:creationId xmlns:a16="http://schemas.microsoft.com/office/drawing/2014/main" id="{6F914364-24ED-4953-A2A4-EB53F4533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20522"/>
              </p:ext>
            </p:extLst>
          </p:nvPr>
        </p:nvGraphicFramePr>
        <p:xfrm>
          <a:off x="1062241" y="1844824"/>
          <a:ext cx="10720803" cy="45146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04179">
                  <a:extLst>
                    <a:ext uri="{9D8B030D-6E8A-4147-A177-3AD203B41FA5}">
                      <a16:colId xmlns:a16="http://schemas.microsoft.com/office/drawing/2014/main" val="467060992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124778103"/>
                    </a:ext>
                  </a:extLst>
                </a:gridCol>
              </a:tblGrid>
              <a:tr h="720526">
                <a:tc gridSpan="2"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Celsius float64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Fahrenheit float64</a:t>
                      </a:r>
                    </a:p>
                  </a:txBody>
                  <a:tcPr>
                    <a:lnL>
                      <a:noFill/>
                    </a:lnL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 b="0" dirty="0">
                        <a:solidFill>
                          <a:srgbClr val="D4D4D4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730139"/>
                  </a:ext>
                </a:extLst>
              </a:tr>
              <a:tr h="3794126">
                <a:tc>
                  <a:txBody>
                    <a:bodyPr/>
                    <a:lstStyle/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CToF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Celsius) Fahrenheit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Fahrenheit(c * 9 / 5 + 32)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FToC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 Fahrenheit) Celsius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Celsius((f - 32) * 5 / 9)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(c Celsius)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CToF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Fahrenheit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Fahrenheit(c * 9 / 5 + 32)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(f Fahrenheit)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FToC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Celsius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Celsius((f - 32) * 5 / 9)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Celsius = 35.0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f :=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c.CToF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f.FToC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35 95 35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95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25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Métodos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12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E61382F-3CC1-49C9-8377-8253E88E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“receiver” actúa como si fuera un parámetro por valor</a:t>
            </a:r>
          </a:p>
          <a:p>
            <a:endParaRPr lang="es-AR" dirty="0"/>
          </a:p>
        </p:txBody>
      </p:sp>
      <p:graphicFrame>
        <p:nvGraphicFramePr>
          <p:cNvPr id="6" name="Marcador de contenido 1">
            <a:extLst>
              <a:ext uri="{FF2B5EF4-FFF2-40B4-BE49-F238E27FC236}">
                <a16:creationId xmlns:a16="http://schemas.microsoft.com/office/drawing/2014/main" id="{6F914364-24ED-4953-A2A4-EB53F4533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482848"/>
              </p:ext>
            </p:extLst>
          </p:nvPr>
        </p:nvGraphicFramePr>
        <p:xfrm>
          <a:off x="1522410" y="2348880"/>
          <a:ext cx="9143997" cy="155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3997">
                  <a:extLst>
                    <a:ext uri="{9D8B030D-6E8A-4147-A177-3AD203B41FA5}">
                      <a16:colId xmlns:a16="http://schemas.microsoft.com/office/drawing/2014/main" val="325211946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(c Celsius)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 ... 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… es equivalente a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CToF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Celsius) Fahrenheit { ...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Entonces no se puede modificar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el receiver ...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33845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584B7FD-F3DD-4C35-BB43-5360151D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73519"/>
              </p:ext>
            </p:extLst>
          </p:nvPr>
        </p:nvGraphicFramePr>
        <p:xfrm>
          <a:off x="4870276" y="3335318"/>
          <a:ext cx="6696744" cy="3078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96744">
                  <a:extLst>
                    <a:ext uri="{9D8B030D-6E8A-4147-A177-3AD203B41FA5}">
                      <a16:colId xmlns:a16="http://schemas.microsoft.com/office/drawing/2014/main" val="2607107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float64</a:t>
                      </a:r>
                    </a:p>
                    <a:p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(f </a:t>
                      </a:r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float64) {</a:t>
                      </a:r>
                    </a:p>
                    <a:p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f = f * </a:t>
                      </a:r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</a:t>
                      </a:r>
                    </a:p>
                    <a:p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f := </a:t>
                      </a:r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(-math.Sqrt2)</a:t>
                      </a:r>
                    </a:p>
                    <a:p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(f, </a:t>
                      </a:r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f.Abs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-1.4142... 1.4142...</a:t>
                      </a:r>
                    </a:p>
                    <a:p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f.Scale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</a:t>
                      </a:r>
                    </a:p>
                    <a:p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(f, </a:t>
                      </a:r>
                      <a:r>
                        <a:rPr lang="es-AR" sz="18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f.Abs</a:t>
                      </a:r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-1.4142... 1.4142...</a:t>
                      </a:r>
                    </a:p>
                    <a:p>
                      <a:r>
                        <a:rPr lang="es-AR" sz="1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84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Métodos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13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E61382F-3CC1-49C9-8377-8253E88E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Para poder modificar el receiver ...</a:t>
            </a:r>
          </a:p>
          <a:p>
            <a:endParaRPr lang="es-AR" dirty="0"/>
          </a:p>
        </p:txBody>
      </p:sp>
      <p:graphicFrame>
        <p:nvGraphicFramePr>
          <p:cNvPr id="6" name="Marcador de contenido 1">
            <a:extLst>
              <a:ext uri="{FF2B5EF4-FFF2-40B4-BE49-F238E27FC236}">
                <a16:creationId xmlns:a16="http://schemas.microsoft.com/office/drawing/2014/main" id="{6F914364-24ED-4953-A2A4-EB53F4533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953613"/>
              </p:ext>
            </p:extLst>
          </p:nvPr>
        </p:nvGraphicFramePr>
        <p:xfrm>
          <a:off x="1522410" y="2348880"/>
          <a:ext cx="9143997" cy="1310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3997">
                  <a:extLst>
                    <a:ext uri="{9D8B030D-6E8A-4147-A177-3AD203B41FA5}">
                      <a16:colId xmlns:a16="http://schemas.microsoft.com/office/drawing/2014/main" val="325211946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float64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(f *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Scale(s float64)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*f = *f *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33845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610059A-08E5-4A73-BE96-A6103CE96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92603"/>
              </p:ext>
            </p:extLst>
          </p:nvPr>
        </p:nvGraphicFramePr>
        <p:xfrm>
          <a:off x="549796" y="3933056"/>
          <a:ext cx="11305256" cy="2133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1895148418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429846837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3230690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(math.Sqrt2)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s-AR" sz="11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ptrf.Scale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(math.Sqrt2)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</a:t>
                      </a:r>
                      <a:endParaRPr lang="es-AR" sz="11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&amp;f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ptrf.Scale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</a:t>
                      </a: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(math.Sqrt2)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</a:t>
                      </a:r>
                      <a:r>
                        <a:rPr lang="es-AR" sz="11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f.Scale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3380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1.4142135623730951</a:t>
                      </a:r>
                    </a:p>
                    <a:p>
                      <a:pPr algn="ctr"/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2.8284271247461903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 sz="1600" b="0" dirty="0">
                        <a:solidFill>
                          <a:srgbClr val="D4D4D4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 sz="1600" b="0" dirty="0">
                        <a:solidFill>
                          <a:srgbClr val="D4D4D4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51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21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Métodos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14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E61382F-3CC1-49C9-8377-8253E88E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receiver puede ser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dirty="0"/>
              <a:t> </a:t>
            </a:r>
          </a:p>
          <a:p>
            <a:endParaRPr lang="es-AR" dirty="0"/>
          </a:p>
        </p:txBody>
      </p:sp>
      <p:graphicFrame>
        <p:nvGraphicFramePr>
          <p:cNvPr id="6" name="Marcador de contenido 1">
            <a:extLst>
              <a:ext uri="{FF2B5EF4-FFF2-40B4-BE49-F238E27FC236}">
                <a16:creationId xmlns:a16="http://schemas.microsoft.com/office/drawing/2014/main" id="{6F914364-24ED-4953-A2A4-EB53F4533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409107"/>
              </p:ext>
            </p:extLst>
          </p:nvPr>
        </p:nvGraphicFramePr>
        <p:xfrm>
          <a:off x="1522411" y="2348880"/>
          <a:ext cx="4788026" cy="3017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88026">
                  <a:extLst>
                    <a:ext uri="{9D8B030D-6E8A-4147-A177-3AD203B41FA5}">
                      <a16:colId xmlns:a16="http://schemas.microsoft.com/office/drawing/2014/main" val="325211946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MySlice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[]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MySlice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(res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res = 0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_, e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res += e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33845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1">
            <a:extLst>
              <a:ext uri="{FF2B5EF4-FFF2-40B4-BE49-F238E27FC236}">
                <a16:creationId xmlns:a16="http://schemas.microsoft.com/office/drawing/2014/main" id="{1F8E4B6D-216B-460A-A1CB-39D80DE8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231844"/>
              </p:ext>
            </p:extLst>
          </p:nvPr>
        </p:nvGraphicFramePr>
        <p:xfrm>
          <a:off x="6238428" y="3818736"/>
          <a:ext cx="4788026" cy="155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88026">
                  <a:extLst>
                    <a:ext uri="{9D8B030D-6E8A-4147-A177-3AD203B41FA5}">
                      <a16:colId xmlns:a16="http://schemas.microsoft.com/office/drawing/2014/main" val="325211946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ms1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MySlice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{1,2,3,4,5}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ms2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MySlice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(ms1.Add()) // 15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(ms2.Add()) // 0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3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36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Structs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15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99767C-A080-490E-AB3A-E356CE88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/>
          <a:lstStyle/>
          <a:p>
            <a:r>
              <a:rPr lang="es-AR" dirty="0"/>
              <a:t>Conjunto de campos de distintos tipo: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ACE454B-FF26-4279-974F-83EC5DBEB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87631"/>
              </p:ext>
            </p:extLst>
          </p:nvPr>
        </p:nvGraphicFramePr>
        <p:xfrm>
          <a:off x="1197868" y="2388448"/>
          <a:ext cx="10657184" cy="3992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2273262985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3274081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firstname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lastname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p1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{"Pepe", "Sargento", 25}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p3 := new(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p4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lastname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"Larralde",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firstname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"José"}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p1.firstname = "John"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p1.lastname = 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p3 = &amp;p2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(p1)  // {John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(p2)  // {Pepe Sargento 25}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(p3)  // &amp;{Pepe Sargento 25}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(*p3) // {Pepe Sargento 25}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(p4)  // {José Larralde 0}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p3.age = 28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(p2)  // {Pepe Sargento 28}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(p3)  // &amp;{Pepe Sargento 28}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(*p3) // {Pepe Sargento 28}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6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3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Structs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16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99767C-A080-490E-AB3A-E356CE88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/>
          <a:lstStyle/>
          <a:p>
            <a:r>
              <a:rPr lang="es-AR" dirty="0"/>
              <a:t>Conjunto de campos de distintos tipo: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ACE454B-FF26-4279-974F-83EC5DBEB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28033"/>
              </p:ext>
            </p:extLst>
          </p:nvPr>
        </p:nvGraphicFramePr>
        <p:xfrm>
          <a:off x="1522414" y="2308056"/>
          <a:ext cx="9396534" cy="4145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99876">
                  <a:extLst>
                    <a:ext uri="{9D8B030D-6E8A-4147-A177-3AD203B41FA5}">
                      <a16:colId xmlns:a16="http://schemas.microsoft.com/office/drawing/2014/main" val="2273262985"/>
                    </a:ext>
                  </a:extLst>
                </a:gridCol>
                <a:gridCol w="5396658">
                  <a:extLst>
                    <a:ext uri="{9D8B030D-6E8A-4147-A177-3AD203B41FA5}">
                      <a16:colId xmlns:a16="http://schemas.microsoft.com/office/drawing/2014/main" val="3274081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Date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day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month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year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firstname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lastname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birthdate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Date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p1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p2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{"Pepe", "Sargento",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Date{13, 4, 1968}}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p3 := new(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p4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lastname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"Larralde",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firstname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"José"}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p1.firstname = "John"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p1.lastname = "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p3 = &amp;p2</a:t>
                      </a: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(p1)  // {John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{0 0 0}}</a:t>
                      </a: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(p2)  // {Pepe Sargento {13 4 1968}}</a:t>
                      </a: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(p3)  // &amp;{Pepe Sargento {13 4 1968}}</a:t>
                      </a: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(*p3) // {Pepe Sargento {13 4 1968}}</a:t>
                      </a: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(p4)  // {José Larralde {0 0 0}}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p3.birthdate.day = 28 // Notación punto también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// para punteros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p4.birthdate = Date{1, 1, 1910}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(p2)  // {Pepe Sargento {28 4 1968}}</a:t>
                      </a: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(p3)  // &amp;{Pepe Sargento {28 4 1968}}</a:t>
                      </a: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(*p3) // {Pepe Sargento {28 4 1968}}</a:t>
                      </a: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(p4)  // {José Larralde {1 1 1910}}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6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6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Structs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17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99767C-A080-490E-AB3A-E356CE88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/>
          <a:lstStyle/>
          <a:p>
            <a:r>
              <a:rPr lang="es-AR" dirty="0"/>
              <a:t>Ejemplo: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ACE454B-FF26-4279-974F-83EC5DBEB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48074"/>
              </p:ext>
            </p:extLst>
          </p:nvPr>
        </p:nvGraphicFramePr>
        <p:xfrm>
          <a:off x="1485899" y="2348880"/>
          <a:ext cx="10153129" cy="393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273262985"/>
                    </a:ext>
                  </a:extLst>
                </a:gridCol>
                <a:gridCol w="5184577">
                  <a:extLst>
                    <a:ext uri="{9D8B030D-6E8A-4147-A177-3AD203B41FA5}">
                      <a16:colId xmlns:a16="http://schemas.microsoft.com/office/drawing/2014/main" val="3274081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x, y, r float64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Observar declaración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con “,”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circleArea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float64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math.Pi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c.r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c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{0, 0, 5}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circleArea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(c))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78.539…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Parámetros por copia …</a:t>
                      </a:r>
                    </a:p>
                    <a:p>
                      <a:endParaRPr lang="es-AR" sz="8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x, y, r float64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8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circleArea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float64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         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6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math.Pi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c.r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8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c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{0, 0, 5}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circleArea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(c))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113.097…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            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{0, 0, 5}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6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26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Structs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18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99767C-A080-490E-AB3A-E356CE88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/>
          <a:lstStyle/>
          <a:p>
            <a:r>
              <a:rPr lang="es-AR" dirty="0"/>
              <a:t>Los structs son comparables si todos sus campos lo son:</a:t>
            </a:r>
          </a:p>
          <a:p>
            <a:pPr lvl="1"/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Los tipos structs comparables se pueden usar como clave de </a:t>
            </a:r>
            <a:r>
              <a:rPr lang="es-AR" dirty="0" err="1"/>
              <a:t>maps</a:t>
            </a:r>
            <a:endParaRPr lang="es-AR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ACE454B-FF26-4279-974F-83EC5DBEB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06960"/>
              </p:ext>
            </p:extLst>
          </p:nvPr>
        </p:nvGraphicFramePr>
        <p:xfrm>
          <a:off x="1810445" y="2334384"/>
          <a:ext cx="6588223" cy="1310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88223">
                  <a:extLst>
                    <a:ext uri="{9D8B030D-6E8A-4147-A177-3AD203B41FA5}">
                      <a16:colId xmlns:a16="http://schemas.microsoft.com/office/drawing/2014/main" val="227326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Point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X, Y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:= Point{1, 2}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:= Point{2, 1}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p.Y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q.Y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// "false"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 == q)                   // "false"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6113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FFCDD3E-23A5-4A1A-8EF9-2AA445D59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93632"/>
              </p:ext>
            </p:extLst>
          </p:nvPr>
        </p:nvGraphicFramePr>
        <p:xfrm>
          <a:off x="1810445" y="4365104"/>
          <a:ext cx="6948263" cy="1798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48263">
                  <a:extLst>
                    <a:ext uri="{9D8B030D-6E8A-4147-A177-3AD203B41FA5}">
                      <a16:colId xmlns:a16="http://schemas.microsoft.com/office/drawing/2014/main" val="227326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hostname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port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hits[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{"golang.org", 443}]++</a:t>
                      </a:r>
                    </a:p>
                  </a:txBody>
                  <a:tcPr marL="83127" marR="83127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6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5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 err="1"/>
              <a:t>Struct</a:t>
            </a:r>
            <a:r>
              <a:rPr lang="es-AR" dirty="0"/>
              <a:t> </a:t>
            </a:r>
            <a:r>
              <a:rPr lang="es-AR" dirty="0" err="1"/>
              <a:t>embedding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19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ACE454B-FF26-4279-974F-83EC5DBEB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60966"/>
              </p:ext>
            </p:extLst>
          </p:nvPr>
        </p:nvGraphicFramePr>
        <p:xfrm>
          <a:off x="1522414" y="1898103"/>
          <a:ext cx="9143998" cy="33310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1999">
                  <a:extLst>
                    <a:ext uri="{9D8B030D-6E8A-4147-A177-3AD203B41FA5}">
                      <a16:colId xmlns:a16="http://schemas.microsoft.com/office/drawing/2014/main" val="2273262985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1115346413"/>
                    </a:ext>
                  </a:extLst>
                </a:gridCol>
              </a:tblGrid>
              <a:tr h="3331097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X, Y,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Cylinder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X, Y,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Point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X, Y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Center Point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Cylinder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6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Seminario de Lenguajes opción </a:t>
            </a:r>
            <a:r>
              <a:rPr lang="es-ES" dirty="0" err="1"/>
              <a:t>Go</a:t>
            </a:r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Pointers</a:t>
            </a:r>
          </a:p>
          <a:p>
            <a:pPr rtl="0"/>
            <a:r>
              <a:rPr lang="es-ES" dirty="0"/>
              <a:t>Declaración de Tipos</a:t>
            </a:r>
          </a:p>
          <a:p>
            <a:r>
              <a:rPr lang="es-ES" dirty="0" err="1"/>
              <a:t>Methods</a:t>
            </a:r>
            <a:endParaRPr lang="es-ES" dirty="0"/>
          </a:p>
          <a:p>
            <a:pPr rtl="0"/>
            <a:r>
              <a:rPr lang="es-ES" dirty="0" err="1"/>
              <a:t>Structs</a:t>
            </a:r>
            <a:endParaRPr lang="es-ES" dirty="0"/>
          </a:p>
          <a:p>
            <a:r>
              <a:rPr lang="es-ES" dirty="0" err="1"/>
              <a:t>Embedded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  <a:p>
            <a:r>
              <a:rPr lang="es-ES" dirty="0"/>
              <a:t>Interfaces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2B4AC6AC-70D3-4265-83B0-2A040F6F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1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 err="1"/>
              <a:t>Struct</a:t>
            </a:r>
            <a:r>
              <a:rPr lang="es-AR" dirty="0"/>
              <a:t> </a:t>
            </a:r>
            <a:r>
              <a:rPr lang="es-AR" dirty="0" err="1"/>
              <a:t>embedding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20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ACE454B-FF26-4279-974F-83EC5DBEB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84781"/>
              </p:ext>
            </p:extLst>
          </p:nvPr>
        </p:nvGraphicFramePr>
        <p:xfrm>
          <a:off x="765820" y="1898103"/>
          <a:ext cx="11020711" cy="33310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29509">
                  <a:extLst>
                    <a:ext uri="{9D8B030D-6E8A-4147-A177-3AD203B41FA5}">
                      <a16:colId xmlns:a16="http://schemas.microsoft.com/office/drawing/2014/main" val="2273262985"/>
                    </a:ext>
                  </a:extLst>
                </a:gridCol>
                <a:gridCol w="2881232">
                  <a:extLst>
                    <a:ext uri="{9D8B030D-6E8A-4147-A177-3AD203B41FA5}">
                      <a16:colId xmlns:a16="http://schemas.microsoft.com/office/drawing/2014/main" val="1115346413"/>
                    </a:ext>
                  </a:extLst>
                </a:gridCol>
                <a:gridCol w="4609970">
                  <a:extLst>
                    <a:ext uri="{9D8B030D-6E8A-4147-A177-3AD203B41FA5}">
                      <a16:colId xmlns:a16="http://schemas.microsoft.com/office/drawing/2014/main" val="1246287250"/>
                    </a:ext>
                  </a:extLst>
                </a:gridCol>
              </a:tblGrid>
              <a:tr h="3331097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X, Y,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Cylinder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X, Y,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Point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X, Y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Center Point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Cylinder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Cylinder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c.Circle.Center.X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// {{{1 0} 0} 0}</a:t>
                      </a: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c.Circle.Center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Point{2, 3}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// {{{2 3} 0} 0}</a:t>
                      </a: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{Point{2, 3}, 10}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// {{{2 3} 10} 0}</a:t>
                      </a: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Cylinder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{???}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// {{{2 3} 10} 20}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6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6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 err="1"/>
              <a:t>Struct</a:t>
            </a:r>
            <a:r>
              <a:rPr lang="es-AR" dirty="0"/>
              <a:t> </a:t>
            </a:r>
            <a:r>
              <a:rPr lang="es-AR" dirty="0" err="1"/>
              <a:t>embedding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21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ACE454B-FF26-4279-974F-83EC5DBEB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46972"/>
              </p:ext>
            </p:extLst>
          </p:nvPr>
        </p:nvGraphicFramePr>
        <p:xfrm>
          <a:off x="765820" y="1898103"/>
          <a:ext cx="11020711" cy="33310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273262985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115346413"/>
                    </a:ext>
                  </a:extLst>
                </a:gridCol>
                <a:gridCol w="4756015">
                  <a:extLst>
                    <a:ext uri="{9D8B030D-6E8A-4147-A177-3AD203B41FA5}">
                      <a16:colId xmlns:a16="http://schemas.microsoft.com/office/drawing/2014/main" val="1246287250"/>
                    </a:ext>
                  </a:extLst>
                </a:gridCol>
              </a:tblGrid>
              <a:tr h="3331097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Point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X, Y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Center Point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Cylinder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Point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X, Y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Point  // campo anónimo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Cylinder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campo anónimo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ci.Point.X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       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{{1 0} 0}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ci.X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2              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{{2 0} 0}</a:t>
                      </a: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Cylinder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cy.Circle.Point.X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{{{1 0} 0} 0}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cy.Circle.X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2       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{{{2 0} 0} 0}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cy.X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              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{{{3 0} 0} 0}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6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1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Interfaces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22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99767C-A080-490E-AB3A-E356CE88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/>
          <a:lstStyle/>
          <a:p>
            <a:r>
              <a:rPr lang="es-AR" dirty="0"/>
              <a:t>Un tipo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s-AR" dirty="0"/>
              <a:t> está definido por un conjunto de firmas (encabezamiento) de métodos</a:t>
            </a:r>
          </a:p>
          <a:p>
            <a:r>
              <a:rPr lang="es-AR" dirty="0"/>
              <a:t>Un valor de un tipo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s-AR" dirty="0"/>
              <a:t> puede ser cualquiera que implemente esos métodos</a:t>
            </a:r>
          </a:p>
          <a:p>
            <a:r>
              <a:rPr lang="es-AR" dirty="0"/>
              <a:t>Un tipo “implementa” un tipo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s-AR" dirty="0"/>
              <a:t>, implementando sus métodos. No hay una declaración explícita de intención 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s-AR" dirty="0"/>
              <a:t> </a:t>
            </a:r>
            <a:r>
              <a:rPr lang="es-AR" dirty="0" err="1"/>
              <a:t>keyword</a:t>
            </a:r>
            <a:r>
              <a:rPr 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5353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Interfaces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23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C9ED930F-1B7A-44D7-BBE5-9CF787062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069423"/>
              </p:ext>
            </p:extLst>
          </p:nvPr>
        </p:nvGraphicFramePr>
        <p:xfrm>
          <a:off x="765820" y="1772816"/>
          <a:ext cx="11089232" cy="4419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422770681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952269270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3874776850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991274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Abser interface {</a:t>
                      </a:r>
                    </a:p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Abs() float64</a:t>
                      </a:r>
                    </a:p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float64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(f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float64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&lt; 0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float64(-f)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float64(f)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Vertex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X, Y float64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(v *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Vertex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float64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v.Y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v.Y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581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Abser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(123.45)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Vertex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{3, 4}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f  //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Abser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a.Abs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 		// 123.45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&amp;v // *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Vertex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Abser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a.Abs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 		// 5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 sz="1600" b="0" dirty="0">
                        <a:solidFill>
                          <a:srgbClr val="D4D4D4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Abser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MyFloat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(123.45)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a.Abs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 		// 123.45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&amp;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Vertex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{3, 4}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a.Abs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 		//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491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1600" b="0" u="heavy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v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Vertex does NOT implement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Vertex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does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u="none" baseline="0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a.Abs</a:t>
                      </a:r>
                      <a:r>
                        <a:rPr lang="en-US" sz="1600" b="0" u="non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0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55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Interfaces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24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6DEB2C-DE58-4FE3-AD2C-F66EA27C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El valor de un tipo interface se puede pensar como un par </a:t>
            </a:r>
            <a:br>
              <a:rPr lang="es-AR" dirty="0"/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donde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dirty="0"/>
              <a:t> es un tipo concreto</a:t>
            </a:r>
            <a:br>
              <a:rPr lang="es-AR" dirty="0"/>
            </a:br>
            <a:r>
              <a:rPr lang="es-AR" dirty="0"/>
              <a:t>y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AR" dirty="0"/>
              <a:t>, un valor de ese tipo.</a:t>
            </a:r>
          </a:p>
          <a:p>
            <a:r>
              <a:rPr lang="es-AR" dirty="0"/>
              <a:t>La invocación de un método de la interface, ejecuta el método del mismo nombre del tipo subyacente.</a:t>
            </a:r>
          </a:p>
          <a:p>
            <a:r>
              <a:rPr lang="es-AR" dirty="0"/>
              <a:t>El valor del tipo concreto puede ser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dirty="0"/>
              <a:t>.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Un valor de interface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dirty="0"/>
              <a:t> 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un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un valor de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7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Interfaces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25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C9ED930F-1B7A-44D7-BBE5-9CF787062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134964"/>
              </p:ext>
            </p:extLst>
          </p:nvPr>
        </p:nvGraphicFramePr>
        <p:xfrm>
          <a:off x="837828" y="1700808"/>
          <a:ext cx="11089232" cy="4572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4227706816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221244857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87477685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392213608"/>
                    </a:ext>
                  </a:extLst>
                </a:gridCol>
              </a:tblGrid>
              <a:tr h="1264920">
                <a:tc rowSpan="2"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interface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M()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S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(t *T) M()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 ==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!")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(s S) M()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float64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(f F) M()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58113"/>
                  </a:ext>
                </a:extLst>
              </a:tr>
              <a:tr h="12649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describe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I) {</a:t>
                      </a:r>
                    </a:p>
                    <a:p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pt-B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("(%v, %T)\n", i, i)</a:t>
                      </a:r>
                    </a:p>
                    <a:p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 sz="1600" b="0" dirty="0">
                        <a:solidFill>
                          <a:srgbClr val="D4D4D4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268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describe(i)     // (&lt;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&gt;, &lt;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&gt;)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i.M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//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 error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 *T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t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describe(i)     // (&lt;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&gt;, *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main.T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i.M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          //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F(123.45)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describe(i)     // (123.45,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main.F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i.M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          // 123.45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&amp;T{"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describe(i)     // (&amp;{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*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main.T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i.M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          //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4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30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Interfaces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26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6DEB2C-DE58-4FE3-AD2C-F66EA27C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4716014" cy="4267200"/>
          </a:xfrm>
        </p:spPr>
        <p:txBody>
          <a:bodyPr>
            <a:normAutofit/>
          </a:bodyPr>
          <a:lstStyle/>
          <a:p>
            <a:r>
              <a:rPr lang="en-US" dirty="0"/>
              <a:t>Empty interface</a:t>
            </a:r>
            <a:r>
              <a:rPr lang="es-AR" dirty="0"/>
              <a:t>:</a:t>
            </a:r>
          </a:p>
          <a:p>
            <a:pPr lvl="1"/>
            <a:r>
              <a:rPr lang="es-AR" dirty="0"/>
              <a:t>No especifica métodos</a:t>
            </a:r>
          </a:p>
          <a:p>
            <a:pPr lvl="1"/>
            <a:r>
              <a:rPr lang="es-AR" dirty="0"/>
              <a:t>Puede mantener valores de cualquier tipo</a:t>
            </a:r>
          </a:p>
          <a:p>
            <a:pPr lvl="1"/>
            <a:r>
              <a:rPr lang="es-AR" dirty="0"/>
              <a:t>Se puede escribir código que se aplique a cualquier tipo.</a:t>
            </a:r>
            <a:br>
              <a:rPr lang="es-AR" dirty="0"/>
            </a:br>
            <a:r>
              <a:rPr lang="es-AR" sz="1600" dirty="0"/>
              <a:t>Por ejemplo, </a:t>
            </a:r>
            <a:r>
              <a:rPr lang="es-A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</a:t>
            </a:r>
            <a:r>
              <a:rPr lang="es-AR" sz="1600" dirty="0"/>
              <a:t> tiene una cantidad indeterminada de parámetros 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interface{}</a:t>
            </a:r>
            <a:r>
              <a:rPr lang="es-AR" sz="1600" dirty="0"/>
              <a:t>.</a:t>
            </a:r>
            <a:endParaRPr lang="es-AR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DAD8B94-79D4-43C5-A837-CDE42F656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68158"/>
              </p:ext>
            </p:extLst>
          </p:nvPr>
        </p:nvGraphicFramePr>
        <p:xfrm>
          <a:off x="6562971" y="2852936"/>
          <a:ext cx="4860033" cy="310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860033">
                  <a:extLst>
                    <a:ext uri="{9D8B030D-6E8A-4147-A177-3AD203B41FA5}">
                      <a16:colId xmlns:a16="http://schemas.microsoft.com/office/drawing/2014/main" val="2620959265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interface{}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describe(i) // (&lt;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&gt;, &lt;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42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describe(i) // (42,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"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describe(i) // (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F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:= Point{1, 2}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describe(p) // ({1 2},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main.Point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6161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6F4A43A-3A84-49E1-81C0-727439395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4031"/>
              </p:ext>
            </p:extLst>
          </p:nvPr>
        </p:nvGraphicFramePr>
        <p:xfrm>
          <a:off x="1629916" y="4437112"/>
          <a:ext cx="4392488" cy="155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2620959265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r>
                        <a:rPr lang="pt-B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describe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interface{}) {</a:t>
                      </a:r>
                    </a:p>
                    <a:p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pt-B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("(%v, %T)\n", i, i)</a:t>
                      </a:r>
                    </a:p>
                    <a:p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Point {</a:t>
                      </a:r>
                    </a:p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X, Y: </a:t>
                      </a:r>
                      <a:r>
                        <a:rPr lang="fr-F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fr-F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61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95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Interfaces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27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6DEB2C-DE58-4FE3-AD2C-F66EA27C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4043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 assertion</a:t>
            </a:r>
          </a:p>
          <a:p>
            <a:pPr lvl="1"/>
            <a:r>
              <a:rPr lang="en-US" dirty="0"/>
              <a:t>Una type assertion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x.(T)</a:t>
            </a:r>
            <a:r>
              <a:rPr lang="en-US" dirty="0"/>
              <a:t> es una </a:t>
            </a:r>
            <a:r>
              <a:rPr lang="en-US" dirty="0" err="1"/>
              <a:t>operación</a:t>
            </a:r>
            <a:r>
              <a:rPr lang="en-US" dirty="0"/>
              <a:t> que se </a:t>
            </a:r>
            <a:r>
              <a:rPr lang="en-US" dirty="0" err="1"/>
              <a:t>aplica</a:t>
            </a:r>
            <a:r>
              <a:rPr lang="en-US" dirty="0"/>
              <a:t> a un valor interface</a:t>
            </a:r>
            <a:br>
              <a:rPr lang="en-US" dirty="0"/>
            </a:b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es una </a:t>
            </a:r>
            <a:r>
              <a:rPr lang="en-US" dirty="0" err="1"/>
              <a:t>expresión</a:t>
            </a:r>
            <a:r>
              <a:rPr lang="en-US" dirty="0"/>
              <a:t> de un </a:t>
            </a:r>
            <a:r>
              <a:rPr lang="en-US" dirty="0" err="1"/>
              <a:t>tipo</a:t>
            </a:r>
            <a:r>
              <a:rPr lang="en-US" dirty="0"/>
              <a:t> interface 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es un </a:t>
            </a:r>
            <a:r>
              <a:rPr lang="en-US" dirty="0" err="1"/>
              <a:t>tipo</a:t>
            </a:r>
            <a:r>
              <a:rPr lang="en-US" dirty="0"/>
              <a:t> (asserted type)</a:t>
            </a:r>
          </a:p>
          <a:p>
            <a:pPr marL="274320" lvl="1" indent="0">
              <a:buNone/>
            </a:pPr>
            <a:endParaRPr lang="es-A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i interface{} =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274320" lvl="1" indent="0">
              <a:buNone/>
            </a:pPr>
            <a:endParaRPr lang="es-A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s := i.(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274320" lvl="1" indent="0">
              <a:buNone/>
            </a:pPr>
            <a:endParaRPr lang="es-A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s, ok := i.(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(s, ok)</a:t>
            </a:r>
          </a:p>
          <a:p>
            <a:pPr marL="274320" lvl="1" indent="0">
              <a:buNone/>
            </a:pPr>
            <a:endParaRPr lang="es-A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f, ok := i.(float64)</a:t>
            </a: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(f, ok)</a:t>
            </a:r>
          </a:p>
          <a:p>
            <a:pPr marL="274320" lvl="1" indent="0">
              <a:buNone/>
            </a:pPr>
            <a:endParaRPr lang="es-A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f = i.(float64) 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error</a:t>
            </a: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103295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Interfaces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28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6DEB2C-DE58-4FE3-AD2C-F66EA27C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404320"/>
          </a:xfrm>
        </p:spPr>
        <p:txBody>
          <a:bodyPr>
            <a:normAutofit/>
          </a:bodyPr>
          <a:lstStyle/>
          <a:p>
            <a:r>
              <a:rPr lang="en-US" dirty="0"/>
              <a:t>Type switches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0072228-F39F-4645-9826-C9ACC2D80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46875"/>
              </p:ext>
            </p:extLst>
          </p:nvPr>
        </p:nvGraphicFramePr>
        <p:xfrm>
          <a:off x="4618756" y="1789896"/>
          <a:ext cx="6516216" cy="466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16216">
                  <a:extLst>
                    <a:ext uri="{9D8B030D-6E8A-4147-A177-3AD203B41FA5}">
                      <a16:colId xmlns:a16="http://schemas.microsoft.com/office/drawing/2014/main" val="1363320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do(i interface{})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 := i.(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case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 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("Nil: %v\n", v)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case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Twice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%v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%v\n", v, v*2)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case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("%q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%v bytes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v,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default: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("I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don't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know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about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%T!\n", v)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6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do(21)      //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Twice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21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42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do("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 // "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 bytes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do(true)    // I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don't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know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about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 *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// p es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do(p)       // I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don't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know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about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interface{}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do(i)       // Nil: &lt;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00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53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Interfaces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29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46DEB2C-DE58-4FE3-AD2C-F66EA27C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404320"/>
          </a:xfrm>
        </p:spPr>
        <p:txBody>
          <a:bodyPr>
            <a:normAutofit/>
          </a:bodyPr>
          <a:lstStyle/>
          <a:p>
            <a:r>
              <a:rPr lang="en-US" dirty="0"/>
              <a:t>Stringer interface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0072228-F39F-4645-9826-C9ACC2D80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5972"/>
              </p:ext>
            </p:extLst>
          </p:nvPr>
        </p:nvGraphicFramePr>
        <p:xfrm>
          <a:off x="1522412" y="2511152"/>
          <a:ext cx="9828584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01918">
                  <a:extLst>
                    <a:ext uri="{9D8B030D-6E8A-4147-A177-3AD203B41FA5}">
                      <a16:colId xmlns:a16="http://schemas.microsoft.com/office/drawing/2014/main" val="1363320170"/>
                    </a:ext>
                  </a:extLst>
                </a:gridCol>
                <a:gridCol w="6926666">
                  <a:extLst>
                    <a:ext uri="{9D8B030D-6E8A-4147-A177-3AD203B41FA5}">
                      <a16:colId xmlns:a16="http://schemas.microsoft.com/office/drawing/2014/main" val="1581487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Age  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(p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fmt.Sprintf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("%v (%v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years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)",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p.Name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p.Age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a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{"Arthur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42}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z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Zaphod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Beeblebrox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9001}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z)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67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1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Pointers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4999"/>
            <a:ext cx="9144000" cy="4495801"/>
          </a:xfrm>
        </p:spPr>
        <p:txBody>
          <a:bodyPr rtlCol="0">
            <a:normAutofit fontScale="92500" lnSpcReduction="20000"/>
          </a:bodyPr>
          <a:lstStyle/>
          <a:p>
            <a:r>
              <a:rPr lang="es-ES" dirty="0"/>
              <a:t>Un puntero es la dirección de memoria de un contenido de cierto tipo.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*T</a:t>
            </a:r>
            <a:r>
              <a:rPr lang="en-US" dirty="0">
                <a:latin typeface="Consolas" panose="020B0609020204030204" pitchFamily="49" charset="0"/>
              </a:rPr>
              <a:t> es un </a:t>
            </a:r>
            <a:r>
              <a:rPr lang="en-US" dirty="0" err="1">
                <a:latin typeface="Consolas" panose="020B0609020204030204" pitchFamily="49" charset="0"/>
              </a:rPr>
              <a:t>puntero</a:t>
            </a:r>
            <a:r>
              <a:rPr lang="en-US" dirty="0">
                <a:latin typeface="Consolas" panose="020B0609020204030204" pitchFamily="49" charset="0"/>
              </a:rPr>
              <a:t> a un valor de </a:t>
            </a:r>
            <a:r>
              <a:rPr lang="en-US" dirty="0" err="1">
                <a:latin typeface="Consolas" panose="020B0609020204030204" pitchFamily="49" charset="0"/>
              </a:rPr>
              <a:t>tipo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s-ES" dirty="0"/>
              <a:t>Zero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es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p *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(*p)</a:t>
            </a:r>
            <a:r>
              <a:rPr lang="es-A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// error en ejecución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p !=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(*p)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") 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i := 42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p = &amp;i</a:t>
            </a: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(*p) // 42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Pointers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4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08037-2608-40BE-9958-BA270D8C2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Alocador</a:t>
            </a:r>
            <a:r>
              <a:rPr lang="es-AR" dirty="0"/>
              <a:t>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new(T)</a:t>
            </a:r>
          </a:p>
          <a:p>
            <a:pPr marL="274320" lvl="1" indent="0">
              <a:buNone/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p := new(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q := new(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*p = 10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*q = 5</a:t>
            </a: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(*p, *q)	// 10 5</a:t>
            </a:r>
          </a:p>
          <a:p>
            <a:pPr marL="274320" lvl="1" indent="0">
              <a:buNone/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q = p</a:t>
            </a: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(*p, *q)	// 10 10</a:t>
            </a:r>
          </a:p>
        </p:txBody>
      </p:sp>
    </p:spTree>
    <p:extLst>
      <p:ext uri="{BB962C8B-B14F-4D97-AF65-F5344CB8AC3E}">
        <p14:creationId xmlns:p14="http://schemas.microsoft.com/office/powerpoint/2010/main" val="18914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Pointer </a:t>
            </a:r>
            <a:r>
              <a:rPr lang="es-ES" dirty="0" err="1"/>
              <a:t>parameters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5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7C6D6-1D32-4BBB-B64E-C40E8918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Las parámetros a funciones son “por valor”.</a:t>
            </a:r>
            <a:br>
              <a:rPr lang="es-AR" dirty="0"/>
            </a:br>
            <a:r>
              <a:rPr lang="es-AR" dirty="0"/>
              <a:t>Incluso los punteros, pero no sus contenidos: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CE381D3-1A4F-4C51-B5E4-C61AC8BE1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90803"/>
              </p:ext>
            </p:extLst>
          </p:nvPr>
        </p:nvGraphicFramePr>
        <p:xfrm>
          <a:off x="1522412" y="3068960"/>
          <a:ext cx="9143998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1999">
                  <a:extLst>
                    <a:ext uri="{9D8B030D-6E8A-4147-A177-3AD203B41FA5}">
                      <a16:colId xmlns:a16="http://schemas.microsoft.com/office/drawing/2014/main" val="2227669856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71288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-182880">
                        <a:buNone/>
                      </a:pPr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xPtr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lvl="0" indent="-182880">
                        <a:buNone/>
                      </a:pP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*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xPtr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</a:t>
                      </a:r>
                    </a:p>
                    <a:p>
                      <a:pPr marL="0" lvl="0" indent="-182880">
                        <a:buNone/>
                      </a:pP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lvl="0" indent="-182880">
                        <a:buNone/>
                      </a:pPr>
                      <a:endParaRPr lang="es-AR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lvl="0" indent="-182880">
                        <a:buNone/>
                      </a:pPr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L="0" lvl="0" indent="-182880">
                        <a:buNone/>
                      </a:pP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x := 5</a:t>
                      </a:r>
                    </a:p>
                    <a:p>
                      <a:pPr marL="0" lvl="0" indent="-182880">
                        <a:buNone/>
                      </a:pP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(&amp;x)</a:t>
                      </a:r>
                    </a:p>
                    <a:p>
                      <a:pPr marL="0" lvl="0" indent="-182880">
                        <a:buNone/>
                      </a:pP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// 0</a:t>
                      </a:r>
                    </a:p>
                    <a:p>
                      <a:pPr marL="0" lvl="0" indent="-182880">
                        <a:buNone/>
                      </a:pP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xPtr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*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xPtr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xPtr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new(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xPtr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xPtr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// 0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91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18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Garbage</a:t>
            </a:r>
            <a:r>
              <a:rPr lang="es-ES" dirty="0"/>
              <a:t> </a:t>
            </a:r>
            <a:r>
              <a:rPr lang="es-ES" dirty="0" err="1"/>
              <a:t>collector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6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08037-2608-40BE-9958-BA270D8C2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p := new(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q := new(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*p = 10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*q = 5</a:t>
            </a: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(*p, *q)</a:t>
            </a:r>
          </a:p>
          <a:p>
            <a:pPr marL="274320" lvl="1" indent="0">
              <a:buNone/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q = p   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garbage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(*p, *q)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D6E208E-5490-4664-B87A-9824911DEE1D}"/>
              </a:ext>
            </a:extLst>
          </p:cNvPr>
          <p:cNvSpPr/>
          <p:nvPr/>
        </p:nvSpPr>
        <p:spPr>
          <a:xfrm>
            <a:off x="8686700" y="2204864"/>
            <a:ext cx="1296144" cy="43204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57791F7-B60A-4193-9EF0-9A6ACAEC3D1A}"/>
              </a:ext>
            </a:extLst>
          </p:cNvPr>
          <p:cNvSpPr/>
          <p:nvPr/>
        </p:nvSpPr>
        <p:spPr>
          <a:xfrm>
            <a:off x="8692914" y="2941635"/>
            <a:ext cx="1296144" cy="43204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7CDD65-51C1-42AF-89FD-17ADCC50DE1C}"/>
              </a:ext>
            </a:extLst>
          </p:cNvPr>
          <p:cNvSpPr txBox="1"/>
          <p:nvPr/>
        </p:nvSpPr>
        <p:spPr>
          <a:xfrm>
            <a:off x="7393217" y="2202947"/>
            <a:ext cx="369012" cy="43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D73FD4-D31A-491C-81D0-4E24A480C7F8}"/>
              </a:ext>
            </a:extLst>
          </p:cNvPr>
          <p:cNvSpPr txBox="1"/>
          <p:nvPr/>
        </p:nvSpPr>
        <p:spPr>
          <a:xfrm>
            <a:off x="7395878" y="2941635"/>
            <a:ext cx="369012" cy="43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A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726AF72-4BBA-4350-AC97-F6CE014A9311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762229" y="2419930"/>
            <a:ext cx="924471" cy="958"/>
          </a:xfrm>
          <a:prstGeom prst="straightConnector1">
            <a:avLst/>
          </a:prstGeom>
          <a:ln w="25400"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733DCC5-257C-4AE4-87CD-385F9AACF23B}"/>
              </a:ext>
            </a:extLst>
          </p:cNvPr>
          <p:cNvCxnSpPr>
            <a:cxnSpLocks/>
          </p:cNvCxnSpPr>
          <p:nvPr/>
        </p:nvCxnSpPr>
        <p:spPr>
          <a:xfrm>
            <a:off x="7765983" y="3173877"/>
            <a:ext cx="924471" cy="958"/>
          </a:xfrm>
          <a:prstGeom prst="straightConnector1">
            <a:avLst/>
          </a:prstGeom>
          <a:ln w="25400"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5CBA4FB-80EB-483A-B85C-FF0F4117C97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7764890" y="2420888"/>
            <a:ext cx="921810" cy="73773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5F2CF68-1629-4EC1-8C7D-8A70244CC330}"/>
              </a:ext>
            </a:extLst>
          </p:cNvPr>
          <p:cNvCxnSpPr>
            <a:cxnSpLocks/>
          </p:cNvCxnSpPr>
          <p:nvPr/>
        </p:nvCxnSpPr>
        <p:spPr>
          <a:xfrm flipV="1">
            <a:off x="7606580" y="3429000"/>
            <a:ext cx="1728192" cy="144016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prstDash val="lgDashDotDot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Declaración de Tipos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7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2BBCEEF-747D-4824-AD9B-843F61C6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905000"/>
            <a:ext cx="4571998" cy="4267200"/>
          </a:xfrm>
        </p:spPr>
        <p:txBody>
          <a:bodyPr/>
          <a:lstStyle/>
          <a:p>
            <a:pPr marL="274320" lvl="1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type MyInt int</a:t>
            </a:r>
          </a:p>
          <a:p>
            <a:pPr marL="274320" lvl="1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type MyFloat float64</a:t>
            </a:r>
          </a:p>
          <a:p>
            <a:pPr marL="274320" lvl="1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type MyFloat2 float64</a:t>
            </a:r>
          </a:p>
          <a:p>
            <a:pPr marL="274320" lvl="1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type MyString string</a:t>
            </a:r>
          </a:p>
          <a:p>
            <a:pPr marL="274320" lvl="1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type MyPString *string</a:t>
            </a:r>
          </a:p>
          <a:p>
            <a:pPr marL="274320" lvl="1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[5]int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MySlice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[]int</a:t>
            </a:r>
          </a:p>
          <a:p>
            <a:pPr marL="274320" lvl="1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92FD89F6-6C06-4A64-8662-7D6E7EB3B799}"/>
              </a:ext>
            </a:extLst>
          </p:cNvPr>
          <p:cNvSpPr txBox="1">
            <a:spLocks/>
          </p:cNvSpPr>
          <p:nvPr/>
        </p:nvSpPr>
        <p:spPr>
          <a:xfrm>
            <a:off x="6094408" y="1905000"/>
            <a:ext cx="5328595" cy="426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Tipo “nombrado”</a:t>
            </a:r>
          </a:p>
          <a:p>
            <a:r>
              <a:rPr lang="es-AR" dirty="0"/>
              <a:t>Igual al tipo subyacente, con los mismo valores y operaciones, pero incompatible</a:t>
            </a:r>
          </a:p>
          <a:p>
            <a:pPr marL="274320" lvl="1" indent="0">
              <a:buNone/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f float64 = 1.5</a:t>
            </a: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MyFloat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2.5</a:t>
            </a: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mf2 MyFloat2 = 3.5</a:t>
            </a:r>
          </a:p>
          <a:p>
            <a:pPr marL="274320" lvl="1" indent="0">
              <a:buNone/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f 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// tampoco f &gt;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ni f ==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Casting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8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3435CFB0-CFFD-40CE-B46F-D710A7FA8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439035"/>
              </p:ext>
            </p:extLst>
          </p:nvPr>
        </p:nvGraphicFramePr>
        <p:xfrm>
          <a:off x="1405503" y="1905000"/>
          <a:ext cx="10009112" cy="420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896544">
                  <a:extLst>
                    <a:ext uri="{9D8B030D-6E8A-4147-A177-3AD203B41FA5}">
                      <a16:colId xmlns:a16="http://schemas.microsoft.com/office/drawing/2014/main" val="467060992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124778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MyString2 *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"PE"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ms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new(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ms2 MyString2 = new(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*ms = s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ms2 = ms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Error: incompatibles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ms2 = MyString2(ms)</a:t>
                      </a:r>
                    </a:p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+ *ms)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PEPE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 + *ms2)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PEPE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tempconv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Celsius float64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Fahrenheit float64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CToF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Celsius) Fahrenheit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Fahrenheit(c * 9 / 5 + 32)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FToC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 Fahrenheit) Celsius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Celsius((f - 32) * 5 / 9)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95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17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Casting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9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E61382F-3CC1-49C9-8377-8253E88E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s-AR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s-AR" dirty="0"/>
              <a:t>Una conversión es permitida si ambos tipos (tipo origen y tipo destino) tienen el mismo tipo subyacente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6007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Go-4</Template>
  <TotalTime>0</TotalTime>
  <Words>1093</Words>
  <Application>Microsoft Office PowerPoint</Application>
  <PresentationFormat>Personalizado</PresentationFormat>
  <Paragraphs>630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Consolas</vt:lpstr>
      <vt:lpstr>Corbel</vt:lpstr>
      <vt:lpstr>Courier New</vt:lpstr>
      <vt:lpstr>Wingdings</vt:lpstr>
      <vt:lpstr>Pizarra 16 x 9</vt:lpstr>
      <vt:lpstr>Seminario de Lenguajes opción Go</vt:lpstr>
      <vt:lpstr>Seminario de Lenguajes opción Go</vt:lpstr>
      <vt:lpstr>Pointers</vt:lpstr>
      <vt:lpstr>Pointers</vt:lpstr>
      <vt:lpstr>Pointer parameters</vt:lpstr>
      <vt:lpstr>Garbage collector</vt:lpstr>
      <vt:lpstr>Declaración de Tipos</vt:lpstr>
      <vt:lpstr>Casting</vt:lpstr>
      <vt:lpstr>Casting</vt:lpstr>
      <vt:lpstr>Métodos</vt:lpstr>
      <vt:lpstr>Métodos</vt:lpstr>
      <vt:lpstr>Métodos</vt:lpstr>
      <vt:lpstr>Métodos</vt:lpstr>
      <vt:lpstr>Métodos</vt:lpstr>
      <vt:lpstr>Structs</vt:lpstr>
      <vt:lpstr>Structs</vt:lpstr>
      <vt:lpstr>Structs</vt:lpstr>
      <vt:lpstr>Structs</vt:lpstr>
      <vt:lpstr>Struct embedding</vt:lpstr>
      <vt:lpstr>Struct embedding</vt:lpstr>
      <vt:lpstr>Struct embedding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  <vt:lpstr>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Lenguajes opción Go</dc:title>
  <dc:creator>DEMIAN SANTINO BONZI BONILLA</dc:creator>
  <cp:lastModifiedBy>DEMIAN SANTINO BONZI BONILLA</cp:lastModifiedBy>
  <cp:revision>1</cp:revision>
  <dcterms:created xsi:type="dcterms:W3CDTF">2025-03-31T21:02:27Z</dcterms:created>
  <dcterms:modified xsi:type="dcterms:W3CDTF">2025-03-31T21:02:45Z</dcterms:modified>
</cp:coreProperties>
</file>