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1" r:id="rId3"/>
    <p:sldId id="257" r:id="rId4"/>
    <p:sldId id="282" r:id="rId5"/>
    <p:sldId id="283" r:id="rId6"/>
    <p:sldId id="287" r:id="rId7"/>
    <p:sldId id="285" r:id="rId8"/>
    <p:sldId id="286" r:id="rId9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ul Champredonde" initials="RC" lastIdx="2" clrIdx="0">
    <p:extLst>
      <p:ext uri="{19B8F6BF-5375-455C-9EA6-DF929625EA0E}">
        <p15:presenceInfo xmlns:p15="http://schemas.microsoft.com/office/powerpoint/2012/main" userId="S-1-5-21-3635123527-849554463-86593603-95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599" autoAdjust="0"/>
  </p:normalViewPr>
  <p:slideViewPr>
    <p:cSldViewPr>
      <p:cViewPr varScale="1">
        <p:scale>
          <a:sx n="72" d="100"/>
          <a:sy n="72" d="100"/>
        </p:scale>
        <p:origin x="246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11/05/2025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11/05/2025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323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1267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8933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1683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523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79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2E2A2-B648-4842-9ED5-8E4D1828D625}" type="datetime1">
              <a:rPr lang="es-ES" noProof="0" smtClean="0"/>
              <a:t>11/05/2025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B9F2-CD8F-42EB-A63E-2B03D1B74C56}" type="datetime1">
              <a:rPr lang="es-ES" noProof="0" smtClean="0"/>
              <a:t>11/05/2025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CC39B-F8AD-4C56-AD8F-A56798AE1A49}" type="datetime1">
              <a:rPr lang="es-ES" noProof="0" smtClean="0"/>
              <a:t>11/05/2025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5F5A5-C1AF-4E1F-BBE9-77A0324E6A16}" type="datetime1">
              <a:rPr lang="es-ES" noProof="0" smtClean="0"/>
              <a:t>11/05/2025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F46A-8BB1-4F24-A11E-0306615E93F5}" type="datetime1">
              <a:rPr lang="es-ES" noProof="0" smtClean="0"/>
              <a:t>11/05/2025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11/05/2025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6EFD6-A265-4329-83FB-237234CCC851}" type="datetime1">
              <a:rPr lang="es-ES" noProof="0" smtClean="0"/>
              <a:t>11/05/2025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C8E5-6135-4EEA-A5FA-4E382F0E51FD}" type="datetime1">
              <a:rPr lang="es-ES" noProof="0" smtClean="0"/>
              <a:t>11/05/2025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01AB-145F-4AE5-A1D5-362BC05CA7CC}" type="datetime1">
              <a:rPr lang="es-ES" noProof="0" smtClean="0"/>
              <a:t>11/05/2025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16348-E405-42B1-89B5-964AA77FE073}" type="datetime1">
              <a:rPr lang="es-ES" noProof="0" smtClean="0"/>
              <a:t>11/05/2025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11/05/2025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Seminario de Lenguajes opción </a:t>
            </a:r>
            <a:r>
              <a:rPr lang="es-ES" dirty="0" err="1"/>
              <a:t>Go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Raúl Champredonde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Seminario de Lenguajes opción </a:t>
            </a:r>
            <a:r>
              <a:rPr lang="es-ES" dirty="0" err="1"/>
              <a:t>Go</a:t>
            </a:r>
            <a:endParaRPr lang="es-ES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Funciones genéricas</a:t>
            </a:r>
          </a:p>
          <a:p>
            <a:pPr rtl="0"/>
            <a:r>
              <a:rPr lang="es-ES" dirty="0"/>
              <a:t>Tipos genéricos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2B4AC6AC-70D3-4265-83B0-2A040F6F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15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Funciones Genéricos</a:t>
            </a:r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69970"/>
              </p:ext>
            </p:extLst>
          </p:nvPr>
        </p:nvGraphicFramePr>
        <p:xfrm>
          <a:off x="765817" y="1905000"/>
          <a:ext cx="10657186" cy="3688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28593">
                  <a:extLst>
                    <a:ext uri="{9D8B030D-6E8A-4147-A177-3AD203B41FA5}">
                      <a16:colId xmlns:a16="http://schemas.microsoft.com/office/drawing/2014/main" val="2078702435"/>
                    </a:ext>
                  </a:extLst>
                </a:gridCol>
                <a:gridCol w="5328593">
                  <a:extLst>
                    <a:ext uri="{9D8B030D-6E8A-4147-A177-3AD203B41FA5}">
                      <a16:colId xmlns:a16="http://schemas.microsoft.com/office/drawing/2014/main" val="152863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map[string]int64{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"first":  34,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"second": 12,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 := map[string]float64{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"first":  35.98,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"second": 26.99,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s-AR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79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SumInts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]int64) int64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 int64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_, v :=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v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s-AR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SumFloats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]float64) float64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 float64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_, v :=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v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s-AR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6736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("Non-Generic Sums: %v and %v\n",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SumInts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</a:t>
                      </a:r>
                    </a:p>
                    <a:p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SumFloats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(floats))</a:t>
                      </a:r>
                      <a:endParaRPr lang="es-AR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738461"/>
                  </a:ext>
                </a:extLst>
              </a:tr>
            </a:tbl>
          </a:graphicData>
        </a:graphic>
      </p:graphicFrame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3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Funciones Genéricos</a:t>
            </a:r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102989"/>
              </p:ext>
            </p:extLst>
          </p:nvPr>
        </p:nvGraphicFramePr>
        <p:xfrm>
          <a:off x="765817" y="1905000"/>
          <a:ext cx="10657186" cy="4419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28593">
                  <a:extLst>
                    <a:ext uri="{9D8B030D-6E8A-4147-A177-3AD203B41FA5}">
                      <a16:colId xmlns:a16="http://schemas.microsoft.com/office/drawing/2014/main" val="2078702435"/>
                    </a:ext>
                  </a:extLst>
                </a:gridCol>
                <a:gridCol w="5328593">
                  <a:extLst>
                    <a:ext uri="{9D8B030D-6E8A-4147-A177-3AD203B41FA5}">
                      <a16:colId xmlns:a16="http://schemas.microsoft.com/office/drawing/2014/main" val="152863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map[string]int64{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"first":  34,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"second": 12,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 := map[string]float64{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"first":  35.98,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"second": 26.99,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s-AR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79253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s-AR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SumIntsOrFloats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[K comparable, V int64 | float64](m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[K]V) V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 V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_, v :=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v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s-AR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6736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Generic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%v and %v\n",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SumIntsOrFloats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int64](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SumIntsOrFloats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float64](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73846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Generic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%v and %v\n",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SumIntsOrFloats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SumIntsOrFloats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378245"/>
                  </a:ext>
                </a:extLst>
              </a:tr>
            </a:tbl>
          </a:graphicData>
        </a:graphic>
      </p:graphicFrame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4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95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Funciones Genéricos</a:t>
            </a:r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476504"/>
              </p:ext>
            </p:extLst>
          </p:nvPr>
        </p:nvGraphicFramePr>
        <p:xfrm>
          <a:off x="765817" y="1905000"/>
          <a:ext cx="10657186" cy="3901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657186">
                  <a:extLst>
                    <a:ext uri="{9D8B030D-6E8A-4147-A177-3AD203B41FA5}">
                      <a16:colId xmlns:a16="http://schemas.microsoft.com/office/drawing/2014/main" val="2078702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SumIntsOrFloats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[K comparable, V int64 | float64](m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[K]V) V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 V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_, v :=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v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67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Generic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%v and %v\n",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SumIntsOrFloats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int64](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SumIntsOrFloats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float64](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s-AR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AR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AR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73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[K comparable, V int64 | float64]</a:t>
                      </a:r>
                    </a:p>
                    <a:p>
                      <a:endParaRPr lang="es-AR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AR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AR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671122"/>
                  </a:ext>
                </a:extLst>
              </a:tr>
            </a:tbl>
          </a:graphicData>
        </a:graphic>
      </p:graphicFrame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5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3" name="Cerrar llave 2"/>
          <p:cNvSpPr/>
          <p:nvPr/>
        </p:nvSpPr>
        <p:spPr>
          <a:xfrm rot="5400000">
            <a:off x="4654252" y="620688"/>
            <a:ext cx="216024" cy="3384376"/>
          </a:xfrm>
          <a:prstGeom prst="rightBrace">
            <a:avLst>
              <a:gd name="adj1" fmla="val 131471"/>
              <a:gd name="adj2" fmla="val 45824"/>
            </a:avLst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endParaRPr lang="es-AR" dirty="0">
              <a:solidFill>
                <a:srgbClr val="57BCE5"/>
              </a:solidFill>
            </a:endParaRPr>
          </a:p>
        </p:txBody>
      </p:sp>
      <p:sp>
        <p:nvSpPr>
          <p:cNvPr id="6" name="Cerrar llave 5"/>
          <p:cNvSpPr/>
          <p:nvPr/>
        </p:nvSpPr>
        <p:spPr>
          <a:xfrm rot="5400000">
            <a:off x="4438228" y="3501008"/>
            <a:ext cx="216024" cy="1656184"/>
          </a:xfrm>
          <a:prstGeom prst="rightBrace">
            <a:avLst>
              <a:gd name="adj1" fmla="val 131471"/>
              <a:gd name="adj2" fmla="val 45824"/>
            </a:avLst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endParaRPr lang="es-AR" dirty="0">
              <a:solidFill>
                <a:srgbClr val="57BCE5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654252" y="2463801"/>
            <a:ext cx="2468689" cy="369332"/>
          </a:xfrm>
          <a:prstGeom prst="rect">
            <a:avLst/>
          </a:prstGeom>
          <a:ln w="25400">
            <a:noFill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rtl="0">
              <a:defRPr lang="es-es"/>
            </a:defPPr>
            <a:lvl1pPr algn="ctr">
              <a:defRPr>
                <a:solidFill>
                  <a:srgbClr val="57BCE5"/>
                </a:solidFill>
              </a:defRPr>
            </a:lvl1pPr>
          </a:lstStyle>
          <a:p>
            <a:r>
              <a:rPr lang="es-AR" dirty="0" err="1"/>
              <a:t>Type</a:t>
            </a:r>
            <a:r>
              <a:rPr lang="es-AR" dirty="0"/>
              <a:t> formal </a:t>
            </a:r>
            <a:r>
              <a:rPr lang="es-AR" dirty="0" err="1"/>
              <a:t>parameters</a:t>
            </a:r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4491236" y="4467314"/>
            <a:ext cx="2468689" cy="369332"/>
          </a:xfrm>
          <a:prstGeom prst="rect">
            <a:avLst/>
          </a:prstGeom>
          <a:ln w="25400">
            <a:noFill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rtl="0">
              <a:defRPr lang="es-es"/>
            </a:defPPr>
            <a:lvl1pPr algn="ctr">
              <a:defRPr>
                <a:solidFill>
                  <a:srgbClr val="57BCE5"/>
                </a:solidFill>
              </a:defRPr>
            </a:lvl1pPr>
          </a:lstStyle>
          <a:p>
            <a:r>
              <a:rPr lang="es-AR" dirty="0" err="1"/>
              <a:t>Type</a:t>
            </a:r>
            <a:r>
              <a:rPr lang="es-AR" dirty="0"/>
              <a:t> actual </a:t>
            </a:r>
            <a:r>
              <a:rPr lang="es-AR" dirty="0" err="1"/>
              <a:t>parameters</a:t>
            </a:r>
            <a:endParaRPr lang="es-AR" dirty="0"/>
          </a:p>
        </p:txBody>
      </p:sp>
      <p:sp>
        <p:nvSpPr>
          <p:cNvPr id="9" name="Cerrar llave 8"/>
          <p:cNvSpPr/>
          <p:nvPr/>
        </p:nvSpPr>
        <p:spPr>
          <a:xfrm rot="5400000">
            <a:off x="1487793" y="4585393"/>
            <a:ext cx="216024" cy="1280634"/>
          </a:xfrm>
          <a:prstGeom prst="rightBrace">
            <a:avLst>
              <a:gd name="adj1" fmla="val 131471"/>
              <a:gd name="adj2" fmla="val 45824"/>
            </a:avLst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endParaRPr lang="es-AR" dirty="0">
              <a:solidFill>
                <a:srgbClr val="57BCE5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21467" y="5363924"/>
            <a:ext cx="2468689" cy="369332"/>
          </a:xfrm>
          <a:prstGeom prst="rect">
            <a:avLst/>
          </a:prstGeom>
          <a:ln w="25400">
            <a:noFill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rtl="0">
              <a:defRPr lang="es-es"/>
            </a:defPPr>
            <a:lvl1pPr algn="ctr">
              <a:defRPr>
                <a:solidFill>
                  <a:srgbClr val="57BCE5"/>
                </a:solidFill>
              </a:defRPr>
            </a:lvl1pPr>
          </a:lstStyle>
          <a:p>
            <a:r>
              <a:rPr lang="es-AR" dirty="0" err="1"/>
              <a:t>Type</a:t>
            </a:r>
            <a:r>
              <a:rPr lang="es-AR" dirty="0"/>
              <a:t> </a:t>
            </a:r>
            <a:r>
              <a:rPr lang="es-AR" dirty="0" err="1"/>
              <a:t>constraint</a:t>
            </a:r>
            <a:endParaRPr lang="es-AR" dirty="0"/>
          </a:p>
        </p:txBody>
      </p:sp>
      <p:sp>
        <p:nvSpPr>
          <p:cNvPr id="11" name="Cerrar llave 10"/>
          <p:cNvSpPr/>
          <p:nvPr/>
        </p:nvSpPr>
        <p:spPr>
          <a:xfrm rot="5400000">
            <a:off x="3268765" y="4331143"/>
            <a:ext cx="216024" cy="1801617"/>
          </a:xfrm>
          <a:prstGeom prst="rightBrace">
            <a:avLst>
              <a:gd name="adj1" fmla="val 131471"/>
              <a:gd name="adj2" fmla="val 45824"/>
            </a:avLst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endParaRPr lang="es-AR" dirty="0">
              <a:solidFill>
                <a:srgbClr val="57BC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23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Parameters</a:t>
            </a:r>
            <a:endParaRPr lang="es-ES" dirty="0"/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472565"/>
              </p:ext>
            </p:extLst>
          </p:nvPr>
        </p:nvGraphicFramePr>
        <p:xfrm>
          <a:off x="1522413" y="1905000"/>
          <a:ext cx="9143998" cy="360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3998">
                  <a:extLst>
                    <a:ext uri="{9D8B030D-6E8A-4147-A177-3AD203B41FA5}">
                      <a16:colId xmlns:a16="http://schemas.microsoft.com/office/drawing/2014/main" val="20787024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s-AR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[T </a:t>
                      </a:r>
                      <a:r>
                        <a:rPr lang="es-AR" sz="2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</a:t>
                      </a:r>
                      <a:r>
                        <a:rPr lang="es-AR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67362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s-AR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[T comparable]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73846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s-AR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[T </a:t>
                      </a:r>
                      <a:r>
                        <a:rPr lang="es-AR" sz="2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Stringer</a:t>
                      </a:r>
                      <a:r>
                        <a:rPr lang="es-AR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67112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s-AR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[T </a:t>
                      </a:r>
                      <a:r>
                        <a:rPr lang="es-AR" sz="2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int16 | int32 | int64 | int8 | float32 | float64]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491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s-AR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[T </a:t>
                      </a:r>
                      <a:r>
                        <a:rPr lang="es-AR" sz="2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Stringer</a:t>
                      </a:r>
                      <a:r>
                        <a:rPr lang="es-AR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error]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505670"/>
                  </a:ext>
                </a:extLst>
              </a:tr>
            </a:tbl>
          </a:graphicData>
        </a:graphic>
      </p:graphicFrame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6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449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Tipos Genéricos - Lista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7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7FD77E2F-C8CD-169B-4EDB-9FCBA9D7A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738991"/>
              </p:ext>
            </p:extLst>
          </p:nvPr>
        </p:nvGraphicFramePr>
        <p:xfrm>
          <a:off x="333772" y="1905000"/>
          <a:ext cx="11593288" cy="4191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16550">
                  <a:extLst>
                    <a:ext uri="{9D8B030D-6E8A-4147-A177-3AD203B41FA5}">
                      <a16:colId xmlns:a16="http://schemas.microsoft.com/office/drawing/2014/main" val="3440753930"/>
                    </a:ext>
                  </a:extLst>
                </a:gridCol>
                <a:gridCol w="4010257">
                  <a:extLst>
                    <a:ext uri="{9D8B030D-6E8A-4147-A177-3AD203B41FA5}">
                      <a16:colId xmlns:a16="http://schemas.microsoft.com/office/drawing/2014/main" val="3586435435"/>
                    </a:ext>
                  </a:extLst>
                </a:gridCol>
                <a:gridCol w="4666481">
                  <a:extLst>
                    <a:ext uri="{9D8B030D-6E8A-4147-A177-3AD203B41FA5}">
                      <a16:colId xmlns:a16="http://schemas.microsoft.com/office/drawing/2014/main" val="3733291108"/>
                    </a:ext>
                  </a:extLst>
                </a:gridCol>
              </a:tblGrid>
              <a:tr h="1752600">
                <a:tc rowSpan="2">
                  <a:txBody>
                    <a:bodyPr/>
                    <a:lstStyle/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[T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[T]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s-AR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[T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val T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[T]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(l *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[T])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PutOnFront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 T)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l.first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&amp;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[T]{v,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l.first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l.last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l.last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l.first</a:t>
                      </a:r>
                      <a:endParaRPr lang="es-AR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s-AR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(l *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[T])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PutOnTail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 T)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 := &amp;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[T]{val: v}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l.last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l.first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l.last.next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l.last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(l *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[T])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GetAll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[]T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[]T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 :=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l.first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e !=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e 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e.next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e.val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elems</a:t>
                      </a:r>
                      <a:endParaRPr lang="es-AR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4653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]{}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list.PutOnFront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list.PutOnTail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list.PutOnFront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(30)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list.PutOnTail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(40)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list.PutOnFront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(50)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list.PutOnTail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(60)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:",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list.GetAll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</a:t>
                      </a:r>
                      <a:r>
                        <a:rPr lang="da-DK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list: [50 30 10 20 40 60]</a:t>
                      </a:r>
                      <a:endParaRPr lang="es-AR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483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61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Tipos Genéricos – Árbol binario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8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77788" y="1772816"/>
            <a:ext cx="2869696" cy="86793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type Tree[T any]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left, right *Tree[T]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82824" y="2944383"/>
            <a:ext cx="2762295" cy="679417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bool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&lt;= y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77788" y="3927438"/>
            <a:ext cx="4158511" cy="222522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tree *Tree[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tree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tree.insert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tree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tree.insert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tree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tree.insert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(90,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tree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tree.insert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tree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tree.insert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(60,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tree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tree.insert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tree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tree.insert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(80,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("Tree:",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tree.GetAll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502124" y="1772816"/>
            <a:ext cx="6521337" cy="241912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(t *Tree[T]) insert(v T, 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(T, T) bool) *Tree[T]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t == nil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&amp;Tree[T]{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v}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f(v,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t.left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t.left.insert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(v, f)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t.right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t.right.insert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(v, f)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605798" y="4315237"/>
            <a:ext cx="5125121" cy="183742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(t *Tree[T])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[]T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[]T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t != nil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append(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t.left.GetAll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()...)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append(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append(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t.right.GetAll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()...)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894612" y="2095630"/>
            <a:ext cx="3836307" cy="183742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switch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t == nil: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 = &amp;Tree[T]{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v}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f(v,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t.val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t.left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t.left.insert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(v, f)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t.right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t.right.insert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(v, f)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</a:t>
            </a:r>
          </a:p>
        </p:txBody>
      </p:sp>
    </p:spTree>
    <p:extLst>
      <p:ext uri="{BB962C8B-B14F-4D97-AF65-F5344CB8AC3E}">
        <p14:creationId xmlns:p14="http://schemas.microsoft.com/office/powerpoint/2010/main" val="41737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500_TF02804846_TF02804846" id="{65FD6923-A55A-4D8A-AB6E-792F5126A260}" vid="{862C69AA-365A-4DD1-97BC-168A1699736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Go-6-Genericos</Template>
  <TotalTime>0</TotalTime>
  <Words>869</Words>
  <Application>Microsoft Office PowerPoint</Application>
  <PresentationFormat>Personalizado</PresentationFormat>
  <Paragraphs>186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Consolas</vt:lpstr>
      <vt:lpstr>Corbel</vt:lpstr>
      <vt:lpstr>Courier New</vt:lpstr>
      <vt:lpstr>Pizarra 16 x 9</vt:lpstr>
      <vt:lpstr>Seminario de Lenguajes opción Go</vt:lpstr>
      <vt:lpstr>Seminario de Lenguajes opción Go</vt:lpstr>
      <vt:lpstr>Funciones Genéricos</vt:lpstr>
      <vt:lpstr>Funciones Genéricos</vt:lpstr>
      <vt:lpstr>Funciones Genéricos</vt:lpstr>
      <vt:lpstr>Type Parameters</vt:lpstr>
      <vt:lpstr>Tipos Genéricos - Lista</vt:lpstr>
      <vt:lpstr>Tipos Genéricos – Árbol binario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de Lenguajes opción Go</dc:title>
  <dc:creator>DEMIAN SANTINO BONZI BONILLA</dc:creator>
  <cp:lastModifiedBy>DEMIAN SANTINO BONZI BONILLA</cp:lastModifiedBy>
  <cp:revision>1</cp:revision>
  <dcterms:created xsi:type="dcterms:W3CDTF">2025-05-11T13:50:24Z</dcterms:created>
  <dcterms:modified xsi:type="dcterms:W3CDTF">2025-05-11T13:50:48Z</dcterms:modified>
</cp:coreProperties>
</file>