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81" r:id="rId3"/>
    <p:sldId id="257" r:id="rId4"/>
    <p:sldId id="283" r:id="rId5"/>
    <p:sldId id="287" r:id="rId6"/>
    <p:sldId id="288" r:id="rId7"/>
    <p:sldId id="290" r:id="rId8"/>
    <p:sldId id="294" r:id="rId9"/>
    <p:sldId id="286" r:id="rId10"/>
    <p:sldId id="292" r:id="rId11"/>
    <p:sldId id="295" r:id="rId12"/>
    <p:sldId id="293" r:id="rId13"/>
    <p:sldId id="296" r:id="rId14"/>
    <p:sldId id="298" r:id="rId15"/>
    <p:sldId id="297" r:id="rId16"/>
    <p:sldId id="299" r:id="rId17"/>
    <p:sldId id="300" r:id="rId18"/>
    <p:sldId id="301" r:id="rId19"/>
    <p:sldId id="302" r:id="rId20"/>
    <p:sldId id="305" r:id="rId21"/>
    <p:sldId id="306" r:id="rId22"/>
    <p:sldId id="304" r:id="rId23"/>
    <p:sldId id="303" r:id="rId24"/>
    <p:sldId id="307" r:id="rId25"/>
    <p:sldId id="309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9" r:id="rId34"/>
    <p:sldId id="321" r:id="rId35"/>
    <p:sldId id="320" r:id="rId36"/>
    <p:sldId id="318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ul Champredonde" initials="RC" lastIdx="2" clrIdx="0">
    <p:extLst>
      <p:ext uri="{19B8F6BF-5375-455C-9EA6-DF929625EA0E}">
        <p15:presenceInfo xmlns:p15="http://schemas.microsoft.com/office/powerpoint/2012/main" userId="S-1-5-21-3635123527-849554463-86593603-95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>
        <p:scale>
          <a:sx n="80" d="100"/>
          <a:sy n="80" d="100"/>
        </p:scale>
        <p:origin x="120" y="-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11/05/2025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02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3403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5177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3158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7646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8173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700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0511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2740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658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3231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1341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9915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160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6576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4197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3083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92591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3000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81225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101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5142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61215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18641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6898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0064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95324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9878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15349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20155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85798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31100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40453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427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53166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5883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1068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1992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7236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9216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097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2E2A2-B648-4842-9ED5-8E4D1828D625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B9F2-CD8F-42EB-A63E-2B03D1B74C56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CC39B-F8AD-4C56-AD8F-A56798AE1A49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5F5A5-C1AF-4E1F-BBE9-77A0324E6A16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F46A-8BB1-4F24-A11E-0306615E93F5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6EFD6-A265-4329-83FB-237234CCC851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C8E5-6135-4EEA-A5FA-4E382F0E51FD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01AB-145F-4AE5-A1D5-362BC05CA7CC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16348-E405-42B1-89B5-964AA77FE073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Seminario de Lenguajes opción </a:t>
            </a:r>
            <a:r>
              <a:rPr lang="es-ES" dirty="0" err="1"/>
              <a:t>Go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Raúl Champredonde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WaitGroup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10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49796" y="1628800"/>
            <a:ext cx="3943708" cy="474591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"log"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"net/http"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s-AR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</a:t>
            </a:r>
            <a:r>
              <a:rPr lang="es-AR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sync.WaitGroup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"https://www.golangprograms.com",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"https://coderwall.com",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"https://stackoverflow.com",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"https://www.info.unlp.edu.ar",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wg.Add</a:t>
            </a:r>
            <a:r>
              <a:rPr lang="es-AR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responseSize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wg.Wait</a:t>
            </a:r>
            <a:r>
              <a:rPr lang="es-AR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66220" y="1700808"/>
            <a:ext cx="4480714" cy="338862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responseSize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defer</a:t>
            </a:r>
            <a:r>
              <a:rPr lang="es-AR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wg.Done</a:t>
            </a:r>
            <a:r>
              <a:rPr lang="es-AR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Getting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response,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http.Get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log.Fatal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defer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response.Body.Close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io.ReadAll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response.Body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log.Fatal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678588" y="4509120"/>
            <a:ext cx="4373313" cy="164891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Getting  https://coderwall.com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Getting  https://stackoverflow.com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Getting  https://www.golangprograms.com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Getting  https://www.info.unlp.edu.ar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https://www.info.unlp.edu.ar 184387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https://stackoverflow.com 173099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https://www.golangprograms.com 32693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https://coderwall.com 185287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06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WaitGroup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11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49796" y="1628800"/>
            <a:ext cx="3191899" cy="435811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strike="sngStrike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400" strike="sngStrike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strike="sngStrike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</a:t>
            </a:r>
            <a:r>
              <a:rPr lang="es-AR" sz="1400" strike="sngStrike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strike="sngStrike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sync.WaitGroup</a:t>
            </a:r>
            <a:endParaRPr lang="es-AR" sz="1400" strike="sngStrike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</a:t>
            </a:r>
            <a:r>
              <a:rPr lang="es-AR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sync.WaitGroup</a:t>
            </a:r>
            <a:endParaRPr lang="es-AR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wg.Add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AR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defer</a:t>
            </a:r>
            <a:r>
              <a:rPr lang="es-AR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wg.Done</a:t>
            </a:r>
            <a:r>
              <a:rPr lang="es-AR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AR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responseSize</a:t>
            </a:r>
            <a:r>
              <a:rPr lang="es-AR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}(</a:t>
            </a:r>
            <a:r>
              <a:rPr lang="es-AR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wg.Wait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66220" y="1700808"/>
            <a:ext cx="4480714" cy="338862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responseSize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s-AR" sz="1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strike="sngStrike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defer</a:t>
            </a:r>
            <a:r>
              <a:rPr lang="es-AR" sz="1400" strike="sngStrike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strike="sngStrike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wg.Done</a:t>
            </a:r>
            <a:r>
              <a:rPr lang="es-AR" sz="1400" strike="sngStrike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Getting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response,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http.Get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log.Fatal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defer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response.Body.Close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io.ReadAll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response.Body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log.Fatal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678588" y="4509120"/>
            <a:ext cx="4373313" cy="164891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Getting  https://coderwall.com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Getting  https://stackoverflow.com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Getting  https://www.golangprograms.com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Getting  https://www.info.unlp.edu.ar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https://www.info.unlp.edu.ar 184387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https://stackoverflow.com 173099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https://www.golangprograms.com 32693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https://coderwall.com 185287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97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Channels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12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Channels</a:t>
            </a:r>
            <a:endParaRPr lang="es-ES" dirty="0"/>
          </a:p>
          <a:p>
            <a:pPr lvl="1"/>
            <a:r>
              <a:rPr lang="es-ES" dirty="0"/>
              <a:t>Mecanismo que permite que las </a:t>
            </a:r>
            <a:r>
              <a:rPr lang="es-ES" dirty="0" err="1"/>
              <a:t>goroutines</a:t>
            </a:r>
            <a:r>
              <a:rPr lang="es-ES" dirty="0"/>
              <a:t> se comuniquen y se sincronicen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Conducto “</a:t>
            </a:r>
            <a:r>
              <a:rPr lang="es-ES" dirty="0" err="1"/>
              <a:t>tipado</a:t>
            </a:r>
            <a:r>
              <a:rPr lang="es-ES" dirty="0"/>
              <a:t>” a través del cual una </a:t>
            </a:r>
            <a:r>
              <a:rPr lang="es-ES" dirty="0" err="1"/>
              <a:t>goroutine</a:t>
            </a:r>
            <a:r>
              <a:rPr lang="es-ES" dirty="0"/>
              <a:t> envía datos a otra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Por defecto, tanto la acción de enviar como la recibir bloquean a la </a:t>
            </a:r>
            <a:r>
              <a:rPr lang="es-ES" dirty="0" err="1"/>
              <a:t>goroutine</a:t>
            </a:r>
            <a:r>
              <a:rPr lang="es-ES" dirty="0"/>
              <a:t> que la ejecuta hasta que la del “otro extremo” esté lista.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306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Channels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13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declaran antes de usarlos</a:t>
            </a:r>
          </a:p>
          <a:p>
            <a:pPr marL="274320" lvl="1" indent="0">
              <a:buNone/>
            </a:pP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(chan 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| 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chan 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(chan 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(chan 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| 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chan 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(chan </a:t>
            </a:r>
            <a:r>
              <a:rPr lang="es-E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sz="1700" dirty="0"/>
          </a:p>
          <a:p>
            <a:r>
              <a:rPr lang="es-ES" dirty="0"/>
              <a:t>El “</a:t>
            </a:r>
            <a:r>
              <a:rPr lang="es-ES" dirty="0" err="1"/>
              <a:t>zero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” de un </a:t>
            </a:r>
            <a:r>
              <a:rPr lang="es-ES" dirty="0" err="1"/>
              <a:t>channer</a:t>
            </a:r>
            <a:r>
              <a:rPr lang="es-ES" dirty="0"/>
              <a:t> es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chan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/>
              <a:t>Send</a:t>
            </a:r>
            <a:endParaRPr lang="es-ES" dirty="0"/>
          </a:p>
          <a:p>
            <a:pPr marL="274320" lvl="1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&lt;- x</a:t>
            </a:r>
            <a:endParaRPr lang="es-ES" dirty="0"/>
          </a:p>
          <a:p>
            <a:r>
              <a:rPr lang="es-ES" dirty="0" err="1"/>
              <a:t>Receive</a:t>
            </a:r>
            <a:endParaRPr lang="es-ES" dirty="0"/>
          </a:p>
          <a:p>
            <a:pPr marL="274320" lvl="1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x = &lt;-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&lt;-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7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Channels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14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Ejemplo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192" y="1905000"/>
            <a:ext cx="6773220" cy="857370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754369"/>
              </p:ext>
            </p:extLst>
          </p:nvPr>
        </p:nvGraphicFramePr>
        <p:xfrm>
          <a:off x="1792412" y="2918047"/>
          <a:ext cx="8604000" cy="3261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1300106900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19639095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584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naturals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(chan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(chan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:= 0; ; x++ 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naturals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&lt;- x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es-AR" sz="1600" b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}()</a:t>
                      </a:r>
                    </a:p>
                  </a:txBody>
                  <a:tcPr>
                    <a:lnL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Squarer</a:t>
                      </a:r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 := &lt;-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naturals</a:t>
                      </a:r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&lt;- x * x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}()</a:t>
                      </a:r>
                    </a:p>
                    <a:p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Printer</a:t>
                      </a:r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(&lt;-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sz="1600" b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76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3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Channels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15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pueden cerrar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/>
              <a:t>El receptor …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	x, ok := &lt;-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s-AR" dirty="0">
                <a:cs typeface="Courier New" panose="02070309020205020404" pitchFamily="49" charset="0"/>
              </a:rPr>
              <a:t/>
            </a:r>
            <a:br>
              <a:rPr lang="es-AR" dirty="0">
                <a:cs typeface="Courier New" panose="02070309020205020404" pitchFamily="49" charset="0"/>
              </a:rPr>
            </a:br>
            <a:r>
              <a:rPr lang="es-AR" dirty="0">
                <a:cs typeface="Courier New" panose="02070309020205020404" pitchFamily="49" charset="0"/>
              </a:rPr>
              <a:t>		si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s-AR" dirty="0">
                <a:cs typeface="Courier New" panose="02070309020205020404" pitchFamily="49" charset="0"/>
              </a:rPr>
              <a:t> es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s-AR" dirty="0">
                <a:cs typeface="Courier New" panose="02070309020205020404" pitchFamily="49" charset="0"/>
              </a:rPr>
              <a:t> el </a:t>
            </a:r>
            <a:r>
              <a:rPr lang="es-AR" dirty="0" err="1">
                <a:cs typeface="Courier New" panose="02070309020205020404" pitchFamily="49" charset="0"/>
              </a:rPr>
              <a:t>channel</a:t>
            </a:r>
            <a:r>
              <a:rPr lang="es-AR" dirty="0">
                <a:cs typeface="Courier New" panose="02070309020205020404" pitchFamily="49" charset="0"/>
              </a:rPr>
              <a:t> no tiene más valores y está cerrado</a:t>
            </a:r>
          </a:p>
          <a:p>
            <a:r>
              <a:rPr lang="es-ES" dirty="0" err="1"/>
              <a:t>Range</a:t>
            </a:r>
            <a:endParaRPr lang="es-ES" dirty="0"/>
          </a:p>
          <a:p>
            <a:pPr lvl="1"/>
            <a:r>
              <a:rPr lang="es-ES" dirty="0"/>
              <a:t>Recibe valores repetidamente hasta que eventualmente el </a:t>
            </a:r>
            <a:r>
              <a:rPr lang="es-ES" dirty="0" err="1"/>
              <a:t>channel</a:t>
            </a:r>
            <a:r>
              <a:rPr lang="es-ES" dirty="0"/>
              <a:t>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s-ES" dirty="0"/>
              <a:t>) es cerrado</a:t>
            </a:r>
          </a:p>
          <a:p>
            <a:pPr marL="274320" lvl="1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	for x := range nums {</a:t>
            </a:r>
          </a:p>
          <a:p>
            <a:pPr marL="274320" lvl="1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	  fmt.Println(i)</a:t>
            </a:r>
          </a:p>
          <a:p>
            <a:pPr marL="274320" lvl="1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784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Channels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16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Ejemplo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192" y="1905000"/>
            <a:ext cx="6773220" cy="857370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234162"/>
              </p:ext>
            </p:extLst>
          </p:nvPr>
        </p:nvGraphicFramePr>
        <p:xfrm>
          <a:off x="1792412" y="2918047"/>
          <a:ext cx="8604000" cy="3261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1300106900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19639095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2757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naturals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(chan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(chan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:= 0; x</a:t>
                      </a:r>
                      <a:r>
                        <a:rPr lang="es-AR" sz="1600" b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10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x++ 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naturals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&lt;- x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naturals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sz="1600" b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}()</a:t>
                      </a:r>
                    </a:p>
                  </a:txBody>
                  <a:tcPr>
                    <a:lnL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Squarer</a:t>
                      </a:r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:= range naturals {</a:t>
                      </a:r>
                    </a:p>
                    <a:p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squares &lt;- x * x</a:t>
                      </a:r>
                    </a:p>
                    <a:p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close(squares)</a:t>
                      </a:r>
                    </a:p>
                    <a:p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}()</a:t>
                      </a:r>
                    </a:p>
                    <a:p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Printer</a:t>
                      </a:r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:=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s-AR" sz="1600" b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es-AR" sz="1600" b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</a:t>
                      </a:r>
                    </a:p>
                  </a:txBody>
                  <a:tcPr>
                    <a:lnL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76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4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Channels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17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Pueden ser “unidireccionales”</a:t>
            </a:r>
          </a:p>
          <a:p>
            <a:pPr lvl="1"/>
            <a:r>
              <a:rPr lang="es-ES" dirty="0" err="1"/>
              <a:t>Send-only</a:t>
            </a:r>
            <a:r>
              <a:rPr lang="es-ES" dirty="0"/>
              <a:t> </a:t>
            </a:r>
            <a:r>
              <a:rPr lang="es-ES" dirty="0" err="1"/>
              <a:t>channel</a:t>
            </a:r>
            <a:endParaRPr lang="es-ES" dirty="0"/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	chan&lt;-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s-ES" dirty="0"/>
          </a:p>
          <a:p>
            <a:pPr lvl="1"/>
            <a:r>
              <a:rPr lang="es-ES" dirty="0" err="1"/>
              <a:t>Receive-only</a:t>
            </a:r>
            <a:r>
              <a:rPr lang="es-ES" dirty="0"/>
              <a:t> </a:t>
            </a:r>
            <a:r>
              <a:rPr lang="es-ES" dirty="0" err="1"/>
              <a:t>channel</a:t>
            </a:r>
            <a:endParaRPr lang="es-ES" dirty="0"/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	&lt;-chan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/>
              <a:t>Sólo la </a:t>
            </a:r>
            <a:r>
              <a:rPr lang="es-ES" dirty="0" err="1"/>
              <a:t>goroutine</a:t>
            </a:r>
            <a:r>
              <a:rPr lang="es-ES" dirty="0"/>
              <a:t> “</a:t>
            </a:r>
            <a:r>
              <a:rPr lang="es-ES" dirty="0" err="1"/>
              <a:t>sender</a:t>
            </a:r>
            <a:r>
              <a:rPr lang="es-ES" dirty="0"/>
              <a:t>” puede cerrar un </a:t>
            </a:r>
            <a:r>
              <a:rPr lang="es-ES" dirty="0" err="1"/>
              <a:t>send-only</a:t>
            </a:r>
            <a:r>
              <a:rPr lang="es-ES" dirty="0"/>
              <a:t> </a:t>
            </a:r>
            <a:r>
              <a:rPr lang="es-ES" dirty="0" err="1"/>
              <a:t>channel</a:t>
            </a:r>
            <a:endParaRPr lang="es-ES" dirty="0"/>
          </a:p>
          <a:p>
            <a:r>
              <a:rPr lang="es-ES" dirty="0"/>
              <a:t>Intentar cerrar un </a:t>
            </a:r>
            <a:r>
              <a:rPr lang="es-ES" dirty="0" err="1"/>
              <a:t>receive-only</a:t>
            </a:r>
            <a:r>
              <a:rPr lang="es-ES" dirty="0"/>
              <a:t> </a:t>
            </a:r>
            <a:r>
              <a:rPr lang="es-ES" dirty="0" err="1"/>
              <a:t>channel</a:t>
            </a:r>
            <a:r>
              <a:rPr lang="es-ES" dirty="0"/>
              <a:t> produce en error en tiempo de compilación</a:t>
            </a:r>
          </a:p>
        </p:txBody>
      </p:sp>
    </p:spTree>
    <p:extLst>
      <p:ext uri="{BB962C8B-B14F-4D97-AF65-F5344CB8AC3E}">
        <p14:creationId xmlns:p14="http://schemas.microsoft.com/office/powerpoint/2010/main" val="185071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Channels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18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Ejemplo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192" y="1905000"/>
            <a:ext cx="6773220" cy="857370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68138"/>
              </p:ext>
            </p:extLst>
          </p:nvPr>
        </p:nvGraphicFramePr>
        <p:xfrm>
          <a:off x="1288412" y="2918047"/>
          <a:ext cx="9612000" cy="3261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val="1300106900"/>
                    </a:ext>
                  </a:extLst>
                </a:gridCol>
                <a:gridCol w="5328000">
                  <a:extLst>
                    <a:ext uri="{9D8B030D-6E8A-4147-A177-3AD203B41FA5}">
                      <a16:colId xmlns:a16="http://schemas.microsoft.com/office/drawing/2014/main" val="19639095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2757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naturals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(chan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(chan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 </a:t>
                      </a:r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(out </a:t>
                      </a:r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</a:t>
                      </a: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&lt;- </a:t>
                      </a:r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x := 0; x &lt; 10; x++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out &lt;-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close(out)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}(naturals)</a:t>
                      </a:r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Squarer</a:t>
                      </a:r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 </a:t>
                      </a:r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 &lt;-</a:t>
                      </a:r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</a:t>
                      </a: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out </a:t>
                      </a:r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</a:t>
                      </a: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&lt;- </a:t>
                      </a:r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x := range in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out &lt;- x *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close(out)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}(naturals, squares)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Printer</a:t>
                      </a:r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:=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s-AR" sz="1600" b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es-AR" sz="1600" b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</a:t>
                      </a:r>
                    </a:p>
                  </a:txBody>
                  <a:tcPr>
                    <a:lnL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76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4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Channels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19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Ejemplo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192" y="1905000"/>
            <a:ext cx="6773220" cy="857370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28136"/>
              </p:ext>
            </p:extLst>
          </p:nvPr>
        </p:nvGraphicFramePr>
        <p:xfrm>
          <a:off x="982412" y="2918047"/>
          <a:ext cx="10224000" cy="3505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88000">
                  <a:extLst>
                    <a:ext uri="{9D8B030D-6E8A-4147-A177-3AD203B41FA5}">
                      <a16:colId xmlns:a16="http://schemas.microsoft.com/office/drawing/2014/main" val="1300106900"/>
                    </a:ext>
                  </a:extLst>
                </a:gridCol>
                <a:gridCol w="3996000">
                  <a:extLst>
                    <a:ext uri="{9D8B030D-6E8A-4147-A177-3AD203B41FA5}">
                      <a16:colId xmlns:a16="http://schemas.microsoft.com/office/drawing/2014/main" val="19639095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2757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counter(out </a:t>
                      </a:r>
                      <a:r>
                        <a:rPr lang="en-US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chan</a:t>
                      </a:r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&lt;- </a:t>
                      </a:r>
                      <a:r>
                        <a:rPr lang="en-US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for x := 0; x &lt; 10; x++ {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out &lt;- x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close(out)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n-US" sz="1600" b="0" kern="1200" dirty="0">
                        <a:solidFill>
                          <a:schemeClr val="lt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squarer(in &lt;-</a:t>
                      </a:r>
                      <a:r>
                        <a:rPr lang="en-US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chan</a:t>
                      </a:r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out </a:t>
                      </a:r>
                      <a:r>
                        <a:rPr lang="en-US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chan</a:t>
                      </a:r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&lt;- </a:t>
                      </a:r>
                      <a:r>
                        <a:rPr lang="en-US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for x := range in {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out &lt;- x * x</a:t>
                      </a:r>
                    </a:p>
                    <a:p>
                      <a:r>
                        <a:rPr lang="en-US" sz="1600" b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close(out)</a:t>
                      </a:r>
                    </a:p>
                    <a:p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printer</a:t>
                      </a: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(in &lt;-chan </a:t>
                      </a:r>
                      <a:r>
                        <a:rPr lang="es-AR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:= </a:t>
                      </a:r>
                      <a:r>
                        <a:rPr lang="es-AR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range</a:t>
                      </a: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AR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600" b="0" kern="1200" dirty="0">
                        <a:solidFill>
                          <a:schemeClr val="lt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naturals</a:t>
                      </a: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:= </a:t>
                      </a:r>
                      <a:r>
                        <a:rPr lang="es-AR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make</a:t>
                      </a: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(chan </a:t>
                      </a:r>
                      <a:r>
                        <a:rPr lang="es-AR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:= </a:t>
                      </a:r>
                      <a:r>
                        <a:rPr lang="es-AR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make</a:t>
                      </a: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(chan </a:t>
                      </a:r>
                      <a:r>
                        <a:rPr lang="es-AR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600" b="0" kern="1200" dirty="0">
                        <a:solidFill>
                          <a:schemeClr val="lt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go</a:t>
                      </a: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naturals</a:t>
                      </a: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go</a:t>
                      </a: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squarer</a:t>
                      </a: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naturals</a:t>
                      </a: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printer</a:t>
                      </a: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kern="1200" dirty="0" err="1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</a:t>
                      </a:r>
                    </a:p>
                  </a:txBody>
                  <a:tcPr>
                    <a:lnL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76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46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Seminario de Lenguajes opción </a:t>
            </a:r>
            <a:r>
              <a:rPr lang="es-ES" dirty="0" err="1"/>
              <a:t>Go</a:t>
            </a:r>
            <a:endParaRPr lang="es-ES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Concurrencia</a:t>
            </a:r>
          </a:p>
          <a:p>
            <a:pPr rtl="0"/>
            <a:r>
              <a:rPr lang="es-ES" dirty="0" err="1"/>
              <a:t>Goroutines</a:t>
            </a:r>
            <a:endParaRPr lang="es-ES" dirty="0"/>
          </a:p>
          <a:p>
            <a:r>
              <a:rPr lang="es-AR" dirty="0" err="1"/>
              <a:t>WaitGroup</a:t>
            </a:r>
            <a:endParaRPr lang="es-AR" dirty="0"/>
          </a:p>
          <a:p>
            <a:r>
              <a:rPr lang="es-ES" dirty="0" err="1"/>
              <a:t>Channels</a:t>
            </a:r>
            <a:endParaRPr lang="es-ES" dirty="0"/>
          </a:p>
          <a:p>
            <a:r>
              <a:rPr lang="es-ES" dirty="0" err="1"/>
              <a:t>Select</a:t>
            </a:r>
            <a:endParaRPr lang="es-ES" dirty="0"/>
          </a:p>
          <a:p>
            <a:r>
              <a:rPr lang="es-ES" dirty="0"/>
              <a:t>Monitores</a:t>
            </a:r>
          </a:p>
          <a:p>
            <a:r>
              <a:rPr lang="es-ES" dirty="0"/>
              <a:t>Semáforos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2B4AC6AC-70D3-4265-83B0-2A040F6F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15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Channels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20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Ejemplo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192" y="1905000"/>
            <a:ext cx="6773220" cy="857370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091725"/>
              </p:ext>
            </p:extLst>
          </p:nvPr>
        </p:nvGraphicFramePr>
        <p:xfrm>
          <a:off x="982412" y="2918047"/>
          <a:ext cx="10224000" cy="3505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88000">
                  <a:extLst>
                    <a:ext uri="{9D8B030D-6E8A-4147-A177-3AD203B41FA5}">
                      <a16:colId xmlns:a16="http://schemas.microsoft.com/office/drawing/2014/main" val="1300106900"/>
                    </a:ext>
                  </a:extLst>
                </a:gridCol>
                <a:gridCol w="3996000">
                  <a:extLst>
                    <a:ext uri="{9D8B030D-6E8A-4147-A177-3AD203B41FA5}">
                      <a16:colId xmlns:a16="http://schemas.microsoft.com/office/drawing/2014/main" val="19639095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2757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counter(out </a:t>
                      </a:r>
                      <a:r>
                        <a:rPr lang="en-US" sz="1600" b="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</a:t>
                      </a:r>
                      <a:r>
                        <a:rPr lang="en-US" sz="1600" b="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&lt;- </a:t>
                      </a:r>
                      <a:r>
                        <a:rPr lang="en-US" sz="1600" b="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x := 0; x &lt; 10; x++ {</a:t>
                      </a:r>
                    </a:p>
                    <a:p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out &lt;- x</a:t>
                      </a:r>
                    </a:p>
                    <a:p>
                      <a:r>
                        <a:rPr lang="en-US" sz="1600" b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close(out)</a:t>
                      </a:r>
                    </a:p>
                    <a:p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n-US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squarer(in </a:t>
                      </a:r>
                      <a:r>
                        <a:rPr lang="en-US" sz="1600" b="0" dirty="0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&lt;-</a:t>
                      </a:r>
                      <a:r>
                        <a:rPr lang="en-US" sz="1600" b="0" dirty="0" err="1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</a:t>
                      </a:r>
                      <a:r>
                        <a:rPr lang="en-US" sz="1600" b="0" dirty="0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rgbClr val="92D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 </a:t>
                      </a:r>
                      <a:r>
                        <a:rPr lang="en-US" sz="1600" b="0" dirty="0" err="1">
                          <a:solidFill>
                            <a:srgbClr val="92D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</a:t>
                      </a:r>
                      <a:r>
                        <a:rPr lang="en-US" sz="1600" b="0" dirty="0">
                          <a:solidFill>
                            <a:srgbClr val="92D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&lt;- </a:t>
                      </a:r>
                      <a:r>
                        <a:rPr lang="en-US" sz="1600" b="0" dirty="0" err="1">
                          <a:solidFill>
                            <a:srgbClr val="92D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x := range in {</a:t>
                      </a:r>
                    </a:p>
                    <a:p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out &lt;- x * x</a:t>
                      </a:r>
                    </a:p>
                    <a:p>
                      <a:r>
                        <a:rPr lang="en-US" sz="1600" b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close(out)</a:t>
                      </a:r>
                    </a:p>
                    <a:p>
                      <a:r>
                        <a:rPr lang="en-US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printer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 &lt;-chan </a:t>
                      </a:r>
                      <a:r>
                        <a:rPr lang="es-AR" sz="1600" b="0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:=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naturals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(chan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(chan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naturals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squarer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naturals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sz="1600" b="0" dirty="0" err="1">
                          <a:solidFill>
                            <a:srgbClr val="92D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printer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</a:t>
                      </a:r>
                    </a:p>
                  </a:txBody>
                  <a:tcPr>
                    <a:lnL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76417"/>
                  </a:ext>
                </a:extLst>
              </a:tr>
            </a:tbl>
          </a:graphicData>
        </a:graphic>
      </p:graphicFrame>
      <p:sp>
        <p:nvSpPr>
          <p:cNvPr id="3" name="Llamada de nube 2"/>
          <p:cNvSpPr/>
          <p:nvPr/>
        </p:nvSpPr>
        <p:spPr>
          <a:xfrm>
            <a:off x="10018222" y="5013176"/>
            <a:ext cx="1728192" cy="648072"/>
          </a:xfrm>
          <a:prstGeom prst="cloudCallout">
            <a:avLst>
              <a:gd name="adj1" fmla="val -59795"/>
              <a:gd name="adj2" fmla="val 31617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bidireccional</a:t>
            </a:r>
          </a:p>
        </p:txBody>
      </p:sp>
      <p:sp>
        <p:nvSpPr>
          <p:cNvPr id="8" name="Llamada de nube 7"/>
          <p:cNvSpPr/>
          <p:nvPr/>
        </p:nvSpPr>
        <p:spPr>
          <a:xfrm>
            <a:off x="4366220" y="3736945"/>
            <a:ext cx="1872208" cy="648072"/>
          </a:xfrm>
          <a:prstGeom prst="cloudCallout">
            <a:avLst>
              <a:gd name="adj1" fmla="val -54134"/>
              <a:gd name="adj2" fmla="val 5470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unidireccional</a:t>
            </a:r>
          </a:p>
        </p:txBody>
      </p:sp>
      <p:sp>
        <p:nvSpPr>
          <p:cNvPr id="9" name="Llamada de nube 8"/>
          <p:cNvSpPr/>
          <p:nvPr/>
        </p:nvSpPr>
        <p:spPr>
          <a:xfrm>
            <a:off x="9604203" y="3114662"/>
            <a:ext cx="1872208" cy="648072"/>
          </a:xfrm>
          <a:prstGeom prst="cloudCallout">
            <a:avLst>
              <a:gd name="adj1" fmla="val -57686"/>
              <a:gd name="adj2" fmla="val -20973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unidireccional</a:t>
            </a:r>
          </a:p>
        </p:txBody>
      </p:sp>
      <p:sp>
        <p:nvSpPr>
          <p:cNvPr id="10" name="Llamada de nube 9"/>
          <p:cNvSpPr/>
          <p:nvPr/>
        </p:nvSpPr>
        <p:spPr>
          <a:xfrm>
            <a:off x="4366220" y="3741971"/>
            <a:ext cx="1872208" cy="648072"/>
          </a:xfrm>
          <a:prstGeom prst="cloudCallout">
            <a:avLst>
              <a:gd name="adj1" fmla="val -52802"/>
              <a:gd name="adj2" fmla="val -607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unidireccional</a:t>
            </a:r>
          </a:p>
        </p:txBody>
      </p:sp>
    </p:spTree>
    <p:extLst>
      <p:ext uri="{BB962C8B-B14F-4D97-AF65-F5344CB8AC3E}">
        <p14:creationId xmlns:p14="http://schemas.microsoft.com/office/powerpoint/2010/main" val="203217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Buffered</a:t>
            </a:r>
            <a:r>
              <a:rPr lang="es-ES" dirty="0"/>
              <a:t> </a:t>
            </a:r>
            <a:r>
              <a:rPr lang="es-ES" dirty="0" err="1"/>
              <a:t>channels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21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Buffered</a:t>
            </a:r>
            <a:r>
              <a:rPr lang="es-ES" dirty="0"/>
              <a:t> </a:t>
            </a:r>
            <a:r>
              <a:rPr lang="es-ES" dirty="0" err="1"/>
              <a:t>channels</a:t>
            </a:r>
            <a:endParaRPr lang="es-ES" dirty="0"/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	ch =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(chan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  <a:endParaRPr lang="es-ES" dirty="0"/>
          </a:p>
          <a:p>
            <a:r>
              <a:rPr lang="es-ES" dirty="0"/>
              <a:t>Tiene asociada una cola de elementos con la capacidad definida en la declaración</a:t>
            </a:r>
          </a:p>
          <a:p>
            <a:r>
              <a:rPr lang="es-ES" dirty="0"/>
              <a:t>Un “</a:t>
            </a:r>
            <a:r>
              <a:rPr lang="es-ES" dirty="0" err="1"/>
              <a:t>send</a:t>
            </a:r>
            <a:r>
              <a:rPr lang="es-ES" dirty="0"/>
              <a:t>” agrega un elemento al final de la cola y un “</a:t>
            </a:r>
            <a:r>
              <a:rPr lang="es-ES" dirty="0" err="1"/>
              <a:t>receive</a:t>
            </a:r>
            <a:r>
              <a:rPr lang="es-ES" dirty="0"/>
              <a:t>” quita y devuelve un elemento del inicio</a:t>
            </a:r>
          </a:p>
        </p:txBody>
      </p:sp>
    </p:spTree>
    <p:extLst>
      <p:ext uri="{BB962C8B-B14F-4D97-AF65-F5344CB8AC3E}">
        <p14:creationId xmlns:p14="http://schemas.microsoft.com/office/powerpoint/2010/main" val="235145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– </a:t>
            </a:r>
            <a:r>
              <a:rPr lang="es-ES" dirty="0" err="1"/>
              <a:t>Buffered</a:t>
            </a:r>
            <a:r>
              <a:rPr lang="es-ES" dirty="0"/>
              <a:t> </a:t>
            </a:r>
            <a:r>
              <a:rPr lang="es-ES" dirty="0" err="1"/>
              <a:t>channels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22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063651"/>
              </p:ext>
            </p:extLst>
          </p:nvPr>
        </p:nvGraphicFramePr>
        <p:xfrm>
          <a:off x="1522413" y="1905000"/>
          <a:ext cx="9144000" cy="1935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52482992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440270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 &lt;- "A"</a:t>
                      </a:r>
                    </a:p>
                    <a:p>
                      <a:r>
                        <a:rPr lang="pl-PL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 &lt;- "B"</a:t>
                      </a:r>
                    </a:p>
                    <a:p>
                      <a:r>
                        <a:rPr lang="pl-PL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 &lt;- "C"</a:t>
                      </a:r>
                      <a:endParaRPr lang="es-AR" sz="16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6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47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(&lt;-ch) // "A"</a:t>
                      </a:r>
                    </a:p>
                  </a:txBody>
                  <a:tcPr>
                    <a:lnL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6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27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(ch)) // "3"</a:t>
                      </a:r>
                    </a:p>
                  </a:txBody>
                  <a:tcPr>
                    <a:lnL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6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00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(ch)) // "2"</a:t>
                      </a:r>
                    </a:p>
                  </a:txBody>
                  <a:tcPr>
                    <a:lnL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6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57BC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574766"/>
                  </a:ext>
                </a:extLst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535" y="1946565"/>
            <a:ext cx="2886075" cy="7429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060" y="3114675"/>
            <a:ext cx="28765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Buffered</a:t>
            </a:r>
            <a:r>
              <a:rPr lang="es-ES" dirty="0"/>
              <a:t> </a:t>
            </a:r>
            <a:r>
              <a:rPr lang="es-ES" dirty="0" err="1"/>
              <a:t>channels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23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Productor / Consumidor</a:t>
            </a:r>
          </a:p>
          <a:p>
            <a:pPr lvl="1"/>
            <a:r>
              <a:rPr lang="es-ES" dirty="0"/>
              <a:t>Un productor genera datos que pone en un buffer</a:t>
            </a:r>
          </a:p>
          <a:p>
            <a:pPr lvl="1"/>
            <a:r>
              <a:rPr lang="es-ES" dirty="0"/>
              <a:t>Un consumidor saca datos del buffer y los consume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956649" y="3206080"/>
            <a:ext cx="4802918" cy="2031325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Producer(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chan&lt;-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timeProducer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rand.Intn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(250)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totalProduce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10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 := 0; i &lt;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totalProduce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i++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time.Millisecond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time.Duration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timeProducer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rand.Intn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358108" y="4859692"/>
            <a:ext cx="4802918" cy="1449628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 &lt;-chan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timeConsumer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rand.Intn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time.Millisecond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time.Duration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timeConsumer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392884" y="2722526"/>
            <a:ext cx="2869696" cy="3582519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ch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(chan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sync.WaitGroup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wgC.Add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Producer(ch)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(ch)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}()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(ch)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wgC.Done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}()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wgC.Wait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074956" y="2506502"/>
            <a:ext cx="1187624" cy="21602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200" dirty="0" err="1"/>
              <a:t>prod_cons.go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259108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Buffered</a:t>
            </a:r>
            <a:r>
              <a:rPr lang="es-ES" dirty="0"/>
              <a:t> </a:t>
            </a:r>
            <a:r>
              <a:rPr lang="es-ES" dirty="0" err="1"/>
              <a:t>channels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24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Productores / Consumidores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59144" y="2492896"/>
            <a:ext cx="4802918" cy="2031325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Producer(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chan&lt;-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timeProducer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rand.Intn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(250)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totalProduce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10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 := 0; i &lt;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totalProduce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i++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time.Millisecond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time.Duration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timeProducer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rand.Intn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37828" y="4401203"/>
            <a:ext cx="4802918" cy="1449628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 &lt;-chan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timeConsumer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rand.Intn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time.Millisecond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time.Duration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timeConsumer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324443" y="2708651"/>
            <a:ext cx="3514104" cy="3582519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 := 1; c &lt;=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cCons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(id, ch)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wgC.Done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}(c)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 := 1; p &lt;=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cProd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p++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Producer(id, ch)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wgP.Done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}(p)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wgP.Wait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(ch)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wgC.Wait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541243" y="2498713"/>
            <a:ext cx="1187624" cy="21602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200" dirty="0"/>
              <a:t>prod_cons_1.go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244159" y="2492896"/>
            <a:ext cx="3299301" cy="1837426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ch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(chan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cProd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2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cCons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5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wgP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sync.WaitGroup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wgP.Add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cProd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wgC.Add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cCons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600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Buffered</a:t>
            </a:r>
            <a:r>
              <a:rPr lang="es-ES" dirty="0"/>
              <a:t> </a:t>
            </a:r>
            <a:r>
              <a:rPr lang="es-ES" dirty="0" err="1"/>
              <a:t>channels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25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Mirrored</a:t>
            </a:r>
            <a:r>
              <a:rPr lang="es-ES" dirty="0"/>
              <a:t> </a:t>
            </a:r>
            <a:r>
              <a:rPr lang="es-ES" dirty="0" err="1"/>
              <a:t>request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141308" y="2365506"/>
            <a:ext cx="5769528" cy="3970318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mirroredQuery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responses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(chan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responses &lt;-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("asia.google.com")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}()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responses &lt;-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("europe.google.com")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}()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responses &lt;-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("americas.google.com")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}()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&lt;-responses //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quickest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response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(response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/* ... */ }</a:t>
            </a:r>
          </a:p>
        </p:txBody>
      </p:sp>
    </p:spTree>
    <p:extLst>
      <p:ext uri="{BB962C8B-B14F-4D97-AF65-F5344CB8AC3E}">
        <p14:creationId xmlns:p14="http://schemas.microsoft.com/office/powerpoint/2010/main" val="37134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– Concurrencia recursiva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26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49796" y="1772816"/>
            <a:ext cx="6950942" cy="3194721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&lt;= y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 *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tree.Tree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_, i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{50, 30, 90, 40, 60, 10, 80, 35, 55}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 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t.Insert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:",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t.GetAll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allPaths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t.AllPaths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allPaths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11017"/>
              </p:ext>
            </p:extLst>
          </p:nvPr>
        </p:nvGraphicFramePr>
        <p:xfrm>
          <a:off x="8110636" y="1772816"/>
          <a:ext cx="3417400" cy="2595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8180594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7340655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218973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797536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18838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08856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881188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73849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667514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8609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32664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16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31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70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43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999921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4582244" y="4368696"/>
            <a:ext cx="3836307" cy="1648913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[10 30 35 40 50 55 60 80 90]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Paths: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[50 90]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[50 90 60 80]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[50 90 60 55]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[50 30 40]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[50 30 40 35]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[50 30 10]</a:t>
            </a:r>
          </a:p>
        </p:txBody>
      </p:sp>
    </p:spTree>
    <p:extLst>
      <p:ext uri="{BB962C8B-B14F-4D97-AF65-F5344CB8AC3E}">
        <p14:creationId xmlns:p14="http://schemas.microsoft.com/office/powerpoint/2010/main" val="391053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5014292" y="1632992"/>
            <a:ext cx="5352747" cy="4912114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(t *Tree[T]) finder(path []T, out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&lt;- []T) {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if t == nil { return }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path = append(path,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t.val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t.left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== nil ||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t.right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== nil {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out &lt;- path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wgf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sync.WaitGroup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t.left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!= nil {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wgf.Add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go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t.left.finder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(path, out)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wgf.Done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}()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t.right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!= nil {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wgf.Add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go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t.right.finder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(path, out)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wgf.Done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}()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wgf.Wait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– Concurrencia recursiva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27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75151" y="1772816"/>
            <a:ext cx="4051109" cy="4552015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(t *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[T])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AllPaths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[][]T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[][]T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ch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(chan []T)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sync.WaitGroup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wg.Add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 &lt;-chan []T)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wg.Done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}(ch)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(ch chan []T)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t.finder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([]T{}, ch)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(ch)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wg.Done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}(ch)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wg.Wait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51435"/>
              </p:ext>
            </p:extLst>
          </p:nvPr>
        </p:nvGraphicFramePr>
        <p:xfrm>
          <a:off x="8470676" y="1895087"/>
          <a:ext cx="3417400" cy="2595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8180594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7340655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218973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797536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318838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08856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881188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673849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667514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8609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32664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16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31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70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43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C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999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56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Select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28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dirty="0"/>
              <a:t> permite que una </a:t>
            </a:r>
            <a:r>
              <a:rPr lang="es-ES" dirty="0" err="1"/>
              <a:t>goroutine</a:t>
            </a:r>
            <a:r>
              <a:rPr lang="es-ES" dirty="0"/>
              <a:t> espere por más de un </a:t>
            </a:r>
            <a:r>
              <a:rPr lang="es-ES" dirty="0" err="1"/>
              <a:t>channels</a:t>
            </a:r>
            <a:endParaRPr lang="es-ES" dirty="0"/>
          </a:p>
          <a:p>
            <a:pPr lvl="1"/>
            <a:r>
              <a:rPr lang="es-ES" dirty="0" err="1"/>
              <a:t>Send</a:t>
            </a:r>
            <a:r>
              <a:rPr lang="es-ES" dirty="0"/>
              <a:t> o </a:t>
            </a:r>
            <a:r>
              <a:rPr lang="es-ES" dirty="0" err="1"/>
              <a:t>receive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52240" y="2898575"/>
            <a:ext cx="3191899" cy="3194721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ch1 := make(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ch2 := make(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1;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ch1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close(ch1)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}()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1;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ch2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close(ch2)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}()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862164" y="2564904"/>
            <a:ext cx="2762295" cy="3000821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ok1 := true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ok2 := true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ok1 &amp;&amp; ok2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ok1 = &lt;-ch1: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ok1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("ch1",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ok2 = &lt;-ch2: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ok2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("ch2",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742484" y="4293096"/>
            <a:ext cx="2654894" cy="2031325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!ok2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range ch1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("ch1",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!ok1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range ch2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("ch2",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723059" y="2898575"/>
            <a:ext cx="5017720" cy="674031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string,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("Received from %v: %v",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553155" y="6108397"/>
            <a:ext cx="1187624" cy="21602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200" dirty="0"/>
              <a:t>select2.go</a:t>
            </a:r>
          </a:p>
        </p:txBody>
      </p:sp>
    </p:spTree>
    <p:extLst>
      <p:ext uri="{BB962C8B-B14F-4D97-AF65-F5344CB8AC3E}">
        <p14:creationId xmlns:p14="http://schemas.microsoft.com/office/powerpoint/2010/main" val="1026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Select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29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Problema de los fumadores</a:t>
            </a:r>
          </a:p>
          <a:p>
            <a:pPr lvl="1"/>
            <a:r>
              <a:rPr lang="es-ES" dirty="0"/>
              <a:t>3 fumadores alrededor de una mesa</a:t>
            </a:r>
          </a:p>
          <a:p>
            <a:pPr lvl="1"/>
            <a:r>
              <a:rPr lang="es-ES" dirty="0"/>
              <a:t>Para fumar un cigarrillo se precisa tabaco, papel y fósforo</a:t>
            </a:r>
          </a:p>
          <a:p>
            <a:pPr lvl="1"/>
            <a:r>
              <a:rPr lang="es-ES" dirty="0"/>
              <a:t>Cada fumador tiene una cantidad ilimitada de un ingrediente</a:t>
            </a:r>
          </a:p>
          <a:p>
            <a:pPr lvl="2"/>
            <a:r>
              <a:rPr lang="es-ES" dirty="0"/>
              <a:t>Sandy tiene papeles</a:t>
            </a:r>
          </a:p>
          <a:p>
            <a:pPr lvl="2"/>
            <a:r>
              <a:rPr lang="es-ES" dirty="0"/>
              <a:t>Apple tiene tabaco</a:t>
            </a:r>
          </a:p>
          <a:p>
            <a:pPr lvl="2"/>
            <a:r>
              <a:rPr lang="es-ES" dirty="0"/>
              <a:t>Daisy tiene fósforos</a:t>
            </a:r>
          </a:p>
          <a:p>
            <a:pPr lvl="1"/>
            <a:r>
              <a:rPr lang="es-ES" dirty="0"/>
              <a:t>Un “</a:t>
            </a:r>
            <a:r>
              <a:rPr lang="es-ES" dirty="0" err="1"/>
              <a:t>dealer</a:t>
            </a:r>
            <a:r>
              <a:rPr lang="es-ES" dirty="0"/>
              <a:t>” tiene cantidades ilimitadas de todos los ingredientes</a:t>
            </a:r>
          </a:p>
          <a:p>
            <a:pPr lvl="1"/>
            <a:r>
              <a:rPr lang="es-ES" dirty="0"/>
              <a:t>El </a:t>
            </a:r>
            <a:r>
              <a:rPr lang="es-ES" dirty="0" err="1"/>
              <a:t>dealer</a:t>
            </a:r>
            <a:r>
              <a:rPr lang="es-ES" dirty="0"/>
              <a:t> elige al azar un fumador y pone sobre la mesa los dos ingredientes que a dicho fumador le falta</a:t>
            </a:r>
          </a:p>
          <a:p>
            <a:pPr lvl="1"/>
            <a:r>
              <a:rPr lang="es-ES" dirty="0"/>
              <a:t>El fumador elegido toma los elementos de la mesa, arma su cigarrillo y lo fuma</a:t>
            </a:r>
          </a:p>
        </p:txBody>
      </p:sp>
    </p:spTree>
    <p:extLst>
      <p:ext uri="{BB962C8B-B14F-4D97-AF65-F5344CB8AC3E}">
        <p14:creationId xmlns:p14="http://schemas.microsoft.com/office/powerpoint/2010/main" val="2163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3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Concurrencia</a:t>
            </a:r>
          </a:p>
          <a:p>
            <a:r>
              <a:rPr lang="es-AR" dirty="0"/>
              <a:t>Paralelismo</a:t>
            </a:r>
          </a:p>
          <a:p>
            <a:r>
              <a:rPr lang="es-AR" dirty="0" err="1"/>
              <a:t>Threads</a:t>
            </a:r>
            <a:r>
              <a:rPr lang="es-AR" dirty="0"/>
              <a:t> / </a:t>
            </a:r>
            <a:r>
              <a:rPr lang="es-AR" dirty="0" err="1"/>
              <a:t>Task</a:t>
            </a:r>
            <a:r>
              <a:rPr lang="es-AR" dirty="0"/>
              <a:t> / </a:t>
            </a:r>
            <a:r>
              <a:rPr lang="es-AR" dirty="0" err="1"/>
              <a:t>Process</a:t>
            </a:r>
            <a:endParaRPr lang="es-AR" dirty="0"/>
          </a:p>
          <a:p>
            <a:r>
              <a:rPr lang="es-AR" dirty="0" err="1"/>
              <a:t>Goroutine</a:t>
            </a:r>
            <a:r>
              <a:rPr lang="es-AR" dirty="0"/>
              <a:t>: función que es capaz de ejecutar concurrentemente con otras funciones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Select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30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Problema de los fumadores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536320" y="2358887"/>
            <a:ext cx="3299301" cy="2618409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paper = iota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grass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match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smokers = map[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]string{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paper: "Sandy",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grass: "Apple",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match: "Daisy",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sync.WaitGroup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734372" y="2977479"/>
            <a:ext cx="4265911" cy="3194721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ingredients [3]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signals [3]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range smokers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ingredients[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make(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signals[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make(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range smokers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go smoker(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signals, ingredients)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go arbitrate(signals, ingredients)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wg.Wait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553155" y="6108397"/>
            <a:ext cx="1187624" cy="21602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200" dirty="0" err="1"/>
              <a:t>smokers.go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673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Select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31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Problema de los fumadores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19378" y="2560660"/>
            <a:ext cx="5554726" cy="3388620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arbitrate(signals, ingredients [3]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time.Millisecond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500)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next :=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rand.Intn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:", smokers[next])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signals[next] &lt;- next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c := range ingredients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c != next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ingredients[c] &lt;- 1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c := range signals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close(signals[c])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wg.Done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878388" y="1759899"/>
            <a:ext cx="6091732" cy="4557401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smoker(id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signals, ingredients [3]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count := 0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range signals[id]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&lt;-ingredients[paper]: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&lt;-ingredients[grass]: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&lt;-ingredients[match]: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time.Millisecond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&lt;-ingredients[paper]: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&lt;-ingredients[grass]: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&lt;-ingredients[match]: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time.Millisecond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500)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v%s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smokes %v cigarettes\n",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strings.Repeat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("\t", 3+6*id),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smokers[id],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count)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wg.Done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470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Select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32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Problema de los fumadores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895622" y="4581128"/>
            <a:ext cx="3406702" cy="1255728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range signals[id]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range ingredients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id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&lt;-ingredients[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878388" y="1759899"/>
            <a:ext cx="6091732" cy="4358116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smoker(id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signals, ingredients [3]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count := 0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range signals[id]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&lt;-ingredients[paper]: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&lt;-ingredients[grass]: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&lt;-ingredients[match]: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&lt;-ingredients[paper]: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&lt;-ingredients[grass]: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&lt;-ingredients[match]: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time.Millisecond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500)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v%s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smokes %v cigarettes\n",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strings.Repeat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("\t", 3+6*id),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smokers[id],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count)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wg.Done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Abrir llave 1"/>
          <p:cNvSpPr/>
          <p:nvPr/>
        </p:nvSpPr>
        <p:spPr>
          <a:xfrm>
            <a:off x="5518348" y="2420888"/>
            <a:ext cx="648072" cy="1872208"/>
          </a:xfrm>
          <a:prstGeom prst="leftBrace">
            <a:avLst>
              <a:gd name="adj1" fmla="val 19327"/>
              <a:gd name="adj2" fmla="val 50000"/>
            </a:avLst>
          </a:prstGeom>
          <a:solidFill>
            <a:schemeClr val="bg1"/>
          </a:solidFill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/>
          <p:cNvSpPr txBox="1"/>
          <p:nvPr/>
        </p:nvSpPr>
        <p:spPr>
          <a:xfrm>
            <a:off x="1358616" y="2801136"/>
            <a:ext cx="3943708" cy="1643527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&lt;-ingredients[paper]: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&lt;-ingredients[grass]: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&lt;-ingredients[match]: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time.Millisecond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760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Select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33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Problema de los fumadores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19378" y="2560660"/>
            <a:ext cx="5554726" cy="3388620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arbitrate(signals, ingredients [3]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time.Millisecond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500)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next :=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rand.Intn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:", smokers[next])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signals[next] &lt;- next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c := range ingredients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c != next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ingredients[c] &lt;- 1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c := range signals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close(signals[c])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wg.Done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570608" y="2560660"/>
            <a:ext cx="3299301" cy="2031325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case ingredients[paper] &lt;- 1: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case ingredients[grass] &lt;- 1: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case ingredients[match] &lt;- 1: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case ingredients[paper] &lt;- 1: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case ingredients[grass] &lt;- 1: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case ingredients[match] &lt;- 1: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Abrir llave 7"/>
          <p:cNvSpPr/>
          <p:nvPr/>
        </p:nvSpPr>
        <p:spPr>
          <a:xfrm rot="10800000">
            <a:off x="5518349" y="3789040"/>
            <a:ext cx="648072" cy="936104"/>
          </a:xfrm>
          <a:prstGeom prst="leftBrace">
            <a:avLst>
              <a:gd name="adj1" fmla="val 19327"/>
              <a:gd name="adj2" fmla="val 50000"/>
            </a:avLst>
          </a:prstGeom>
          <a:solidFill>
            <a:schemeClr val="bg1"/>
          </a:solidFill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/>
          <p:cNvSpPr txBox="1"/>
          <p:nvPr/>
        </p:nvSpPr>
        <p:spPr>
          <a:xfrm>
            <a:off x="6561661" y="4657278"/>
            <a:ext cx="3514104" cy="1449628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j := 0; j &lt; 2;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ingredients[paper] &lt;- 1: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ingredients[grass] &lt;- 1: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ingredients[match] &lt;- 1: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37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– </a:t>
            </a:r>
            <a:r>
              <a:rPr lang="es-ES" dirty="0" err="1"/>
              <a:t>Select</a:t>
            </a:r>
            <a:r>
              <a:rPr lang="es-ES" dirty="0"/>
              <a:t> condicional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34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dirty="0"/>
              <a:t> puede utilizar una alternativa "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s-ES" dirty="0"/>
              <a:t>" para </a:t>
            </a:r>
            <a:r>
              <a:rPr lang="es-ES" dirty="0" err="1"/>
              <a:t>send</a:t>
            </a:r>
            <a:r>
              <a:rPr lang="es-ES" dirty="0"/>
              <a:t> o </a:t>
            </a:r>
            <a:r>
              <a:rPr lang="es-ES" dirty="0" err="1"/>
              <a:t>receive</a:t>
            </a:r>
            <a:r>
              <a:rPr lang="es-ES" dirty="0"/>
              <a:t> sin bloqueo.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842526" y="2830811"/>
            <a:ext cx="3084499" cy="3194721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ch1 := make(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ch2 := make(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ch1 &lt;- 1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ch1 &lt;- 0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}()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ch2 &lt;- 2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ch2 &lt;- 0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}()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670476" y="2927760"/>
            <a:ext cx="2332690" cy="3000821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fin := 0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fin &lt; 2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&lt;-ch1: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fin++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&lt;-ch2: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fin++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something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0553155" y="6108397"/>
            <a:ext cx="1187624" cy="21602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200" dirty="0"/>
              <a:t>select3.go</a:t>
            </a:r>
          </a:p>
        </p:txBody>
      </p:sp>
    </p:spTree>
    <p:extLst>
      <p:ext uri="{BB962C8B-B14F-4D97-AF65-F5344CB8AC3E}">
        <p14:creationId xmlns:p14="http://schemas.microsoft.com/office/powerpoint/2010/main" val="151197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– </a:t>
            </a:r>
            <a:r>
              <a:rPr lang="es-ES" dirty="0" err="1"/>
              <a:t>Select</a:t>
            </a:r>
            <a:r>
              <a:rPr lang="es-ES" dirty="0"/>
              <a:t> condicional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35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522414" y="1906954"/>
            <a:ext cx="2440092" cy="3970318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ch1 := make(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ch2 := make(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sync.WaitGroup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100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&lt;-ch1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wg.Done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}()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100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&lt;-ch2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wg.Done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}()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862164" y="2627034"/>
            <a:ext cx="2869696" cy="2225225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20;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ch1 &lt;- i: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ch2 &lt;- i: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something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ch1 &lt;- 0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ch2 &lt;- 0</a:t>
            </a: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wg.Wait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302256" y="2973399"/>
            <a:ext cx="5210081" cy="2613023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Received from ch2: 2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Received from ch1: 1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Received from ch1: 4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Received from ch2: 6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Received from ch1: 8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Received from ch2: 10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Received from ch1: 12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Received from ch2: 14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Received from ch1: 15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Received from ch2: 19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Received from ch1: 18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Received from ch1: 0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Received from ch2: 0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962506" y="4852259"/>
            <a:ext cx="1187624" cy="21602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200" dirty="0"/>
              <a:t>select4.go</a:t>
            </a:r>
          </a:p>
        </p:txBody>
      </p:sp>
    </p:spTree>
    <p:extLst>
      <p:ext uri="{BB962C8B-B14F-4D97-AF65-F5344CB8AC3E}">
        <p14:creationId xmlns:p14="http://schemas.microsoft.com/office/powerpoint/2010/main" val="340637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– Exclusión mutua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36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Problema de la exclusión mutua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522414" y="2604329"/>
            <a:ext cx="3191899" cy="3194721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balance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Deposit(amount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balance = balance + amount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Balance()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balance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Deposit(100)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(Balance())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876467" y="2610543"/>
            <a:ext cx="3191899" cy="3194721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balance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Deposit(amount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balance = balance + amount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Balance()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balance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go Deposit(100)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(Balance())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4809197" y="5507431"/>
            <a:ext cx="614271" cy="291618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0159542" y="5119632"/>
            <a:ext cx="506870" cy="679417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900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800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10553155" y="6108397"/>
            <a:ext cx="1187624" cy="21602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200" dirty="0" err="1"/>
              <a:t>bank.go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64426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– Exclusión mutua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37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Problema de la exclusión mutua - Monitores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48049" y="2312710"/>
            <a:ext cx="3299301" cy="2806922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bankMonitor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deposits = make(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balances = make(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Deposit(amount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deposits &lt;- amount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Balance()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&lt;-balances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718148" y="2949983"/>
            <a:ext cx="4265911" cy="3000821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teller()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balance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amount := &lt;-deposits: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balance += amount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("balance:", balance)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balances &lt;- balance: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go teller()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7174532" y="6064188"/>
            <a:ext cx="1187624" cy="21602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200" dirty="0"/>
              <a:t>bank2.go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8605464" y="2312710"/>
            <a:ext cx="3084499" cy="3970318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main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(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bankMonitor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"sync"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sync.WaitGroup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bm.Deposit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wg.Done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wg.Wait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bm.Balance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713504" y="6064188"/>
            <a:ext cx="1187624" cy="21602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200" dirty="0" err="1"/>
              <a:t>bankMonitor.go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43632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– Exclusión mutua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38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Semáforo binario</a:t>
            </a:r>
          </a:p>
          <a:p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s-ES" dirty="0"/>
              <a:t> </a:t>
            </a:r>
          </a:p>
          <a:p>
            <a:r>
              <a:rPr lang="es-ES" dirty="0" err="1"/>
              <a:t>Methods</a:t>
            </a:r>
            <a:r>
              <a:rPr lang="es-ES" dirty="0"/>
              <a:t>:</a:t>
            </a:r>
          </a:p>
          <a:p>
            <a:pPr lvl="1"/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(m *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dirty="0"/>
              <a:t> </a:t>
            </a:r>
          </a:p>
          <a:p>
            <a:pPr lvl="2"/>
            <a:r>
              <a:rPr lang="es-ES" dirty="0"/>
              <a:t>Bloquea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dirty="0"/>
              <a:t> </a:t>
            </a:r>
          </a:p>
          <a:p>
            <a:pPr lvl="2"/>
            <a:r>
              <a:rPr lang="es-ES" dirty="0"/>
              <a:t>Si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dirty="0"/>
              <a:t> ya está bloqueado, la </a:t>
            </a:r>
            <a:r>
              <a:rPr lang="es-ES" dirty="0" err="1"/>
              <a:t>goroutine</a:t>
            </a:r>
            <a:r>
              <a:rPr lang="es-ES" dirty="0"/>
              <a:t> que invoca a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s-ES" dirty="0"/>
              <a:t> se bloquea hasta que otra </a:t>
            </a:r>
            <a:r>
              <a:rPr lang="es-ES" dirty="0" err="1"/>
              <a:t>goroutine</a:t>
            </a:r>
            <a:r>
              <a:rPr lang="es-ES" dirty="0"/>
              <a:t> invoque a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Unlock</a:t>
            </a:r>
            <a:r>
              <a:rPr lang="es-ES" dirty="0"/>
              <a:t> </a:t>
            </a:r>
          </a:p>
          <a:p>
            <a:pPr lvl="1"/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Unlock</a:t>
            </a:r>
            <a:r>
              <a:rPr lang="es-ES" dirty="0"/>
              <a:t> </a:t>
            </a:r>
          </a:p>
          <a:p>
            <a:pPr lvl="2"/>
            <a:r>
              <a:rPr lang="es-ES" dirty="0"/>
              <a:t>Desbloquea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dirty="0"/>
              <a:t> </a:t>
            </a:r>
          </a:p>
          <a:p>
            <a:pPr lvl="2"/>
            <a:r>
              <a:rPr lang="es-ES" dirty="0"/>
              <a:t>Si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dirty="0"/>
              <a:t> no está bloqueado se produce un error en tiempo de ejecución</a:t>
            </a:r>
          </a:p>
        </p:txBody>
      </p:sp>
    </p:spTree>
    <p:extLst>
      <p:ext uri="{BB962C8B-B14F-4D97-AF65-F5344CB8AC3E}">
        <p14:creationId xmlns:p14="http://schemas.microsoft.com/office/powerpoint/2010/main" val="331994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– Exclusión mutua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39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Semáforo binario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522414" y="2348880"/>
            <a:ext cx="3191899" cy="3970318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"sync"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mu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sync.Mutex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balance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Deposit(amount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balance = balance + amount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mu.Unlock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Balance()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 := balance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mu.Unlock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b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519694" y="6103174"/>
            <a:ext cx="1187624" cy="21602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200" dirty="0" err="1"/>
              <a:t>bankSem.go</a:t>
            </a:r>
            <a:endParaRPr lang="es-AR" sz="1200" dirty="0"/>
          </a:p>
        </p:txBody>
      </p:sp>
      <p:sp>
        <p:nvSpPr>
          <p:cNvPr id="2" name="Cerrar llave 1"/>
          <p:cNvSpPr/>
          <p:nvPr/>
        </p:nvSpPr>
        <p:spPr>
          <a:xfrm>
            <a:off x="4654252" y="2767981"/>
            <a:ext cx="288032" cy="720080"/>
          </a:xfrm>
          <a:prstGeom prst="rightBrace">
            <a:avLst>
              <a:gd name="adj1" fmla="val 29112"/>
              <a:gd name="adj2" fmla="val 50000"/>
            </a:avLst>
          </a:prstGeom>
          <a:solidFill>
            <a:schemeClr val="bg1"/>
          </a:solidFill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errar llave 11"/>
          <p:cNvSpPr/>
          <p:nvPr/>
        </p:nvSpPr>
        <p:spPr>
          <a:xfrm>
            <a:off x="4654252" y="3982600"/>
            <a:ext cx="288032" cy="536126"/>
          </a:xfrm>
          <a:prstGeom prst="rightBrace">
            <a:avLst>
              <a:gd name="adj1" fmla="val 29112"/>
              <a:gd name="adj2" fmla="val 50000"/>
            </a:avLst>
          </a:prstGeom>
          <a:solidFill>
            <a:schemeClr val="bg1"/>
          </a:solidFill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errar llave 13"/>
          <p:cNvSpPr/>
          <p:nvPr/>
        </p:nvSpPr>
        <p:spPr>
          <a:xfrm>
            <a:off x="4654252" y="5126749"/>
            <a:ext cx="288032" cy="547840"/>
          </a:xfrm>
          <a:prstGeom prst="rightBrace">
            <a:avLst>
              <a:gd name="adj1" fmla="val 29112"/>
              <a:gd name="adj2" fmla="val 50000"/>
            </a:avLst>
          </a:prstGeom>
          <a:solidFill>
            <a:schemeClr val="bg1"/>
          </a:solidFill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/>
          <p:cNvSpPr txBox="1"/>
          <p:nvPr/>
        </p:nvSpPr>
        <p:spPr>
          <a:xfrm>
            <a:off x="5242236" y="2984905"/>
            <a:ext cx="1907895" cy="286232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cs typeface="Courier New" panose="02070309020205020404" pitchFamily="49" charset="0"/>
              </a:rPr>
              <a:t>Variables </a:t>
            </a:r>
            <a:r>
              <a:rPr lang="en-US" sz="1400" dirty="0" err="1">
                <a:cs typeface="Courier New" panose="02070309020205020404" pitchFamily="49" charset="0"/>
              </a:rPr>
              <a:t>resguardadas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242236" y="4117424"/>
            <a:ext cx="1248034" cy="286232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cs typeface="Courier New" panose="02070309020205020404" pitchFamily="49" charset="0"/>
              </a:rPr>
              <a:t>Sección</a:t>
            </a:r>
            <a:r>
              <a:rPr lang="en-US" sz="1400" dirty="0">
                <a:cs typeface="Courier New" panose="02070309020205020404" pitchFamily="49" charset="0"/>
              </a:rPr>
              <a:t> </a:t>
            </a:r>
            <a:r>
              <a:rPr lang="en-US" sz="1400" dirty="0" err="1">
                <a:cs typeface="Courier New" panose="02070309020205020404" pitchFamily="49" charset="0"/>
              </a:rPr>
              <a:t>crítica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242236" y="5257553"/>
            <a:ext cx="1248034" cy="286232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cs typeface="Courier New" panose="02070309020205020404" pitchFamily="49" charset="0"/>
              </a:rPr>
              <a:t>Sección</a:t>
            </a:r>
            <a:r>
              <a:rPr lang="en-US" sz="1400" dirty="0">
                <a:cs typeface="Courier New" panose="02070309020205020404" pitchFamily="49" charset="0"/>
              </a:rPr>
              <a:t> </a:t>
            </a:r>
            <a:r>
              <a:rPr lang="en-US" sz="1400" dirty="0" err="1">
                <a:cs typeface="Courier New" panose="02070309020205020404" pitchFamily="49" charset="0"/>
              </a:rPr>
              <a:t>crítica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808185" y="2201882"/>
            <a:ext cx="3084499" cy="3970318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main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(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bankSem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"sync"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sync.WaitGroup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bs.Deposit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wg.Done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wg.Wait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bs.Balance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9705060" y="5956176"/>
            <a:ext cx="1187624" cy="21602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200" dirty="0"/>
              <a:t>bank3.go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3231749" y="5756192"/>
            <a:ext cx="2010487" cy="674031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mu.Unlock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balance</a:t>
            </a:r>
          </a:p>
        </p:txBody>
      </p:sp>
    </p:spTree>
    <p:extLst>
      <p:ext uri="{BB962C8B-B14F-4D97-AF65-F5344CB8AC3E}">
        <p14:creationId xmlns:p14="http://schemas.microsoft.com/office/powerpoint/2010/main" val="68915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Goroutines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4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212209"/>
              </p:ext>
            </p:extLst>
          </p:nvPr>
        </p:nvGraphicFramePr>
        <p:xfrm>
          <a:off x="1522413" y="1905000"/>
          <a:ext cx="9144000" cy="2529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81433105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73294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f(n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 := 0; i &lt; 10; i++ 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":", i)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f(0)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fmt.Scanln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2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3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7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8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027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5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– Exclusión mutua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40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Semáforo binario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34389" y="2492896"/>
            <a:ext cx="4265911" cy="1643527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Withdraw(amount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bool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Deposit(-amount)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Balance() &lt; 0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Deposit(amount)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 // insufficient funds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Cerrar llave 16"/>
          <p:cNvSpPr/>
          <p:nvPr/>
        </p:nvSpPr>
        <p:spPr>
          <a:xfrm>
            <a:off x="5198933" y="2766790"/>
            <a:ext cx="288032" cy="503156"/>
          </a:xfrm>
          <a:prstGeom prst="rightBrace">
            <a:avLst>
              <a:gd name="adj1" fmla="val 29112"/>
              <a:gd name="adj2" fmla="val 50000"/>
            </a:avLst>
          </a:prstGeom>
          <a:solidFill>
            <a:schemeClr val="bg1"/>
          </a:solidFill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5786917" y="2875252"/>
            <a:ext cx="1053494" cy="286232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cs typeface="Courier New" panose="02070309020205020404" pitchFamily="49" charset="0"/>
              </a:rPr>
              <a:t>No </a:t>
            </a:r>
            <a:r>
              <a:rPr lang="en-US" sz="1400" dirty="0" err="1">
                <a:cs typeface="Courier New" panose="02070309020205020404" pitchFamily="49" charset="0"/>
              </a:rPr>
              <a:t>atómico</a:t>
            </a:r>
            <a:endParaRPr lang="en-US" sz="1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2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– Exclusión mutua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41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Semáforo binario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34389" y="2492896"/>
            <a:ext cx="4265911" cy="1643527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Withdraw(amount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bool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Deposit(-amount)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Balance() &lt; 0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Deposit(amount)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 // insufficient funds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Cerrar llave 16"/>
          <p:cNvSpPr/>
          <p:nvPr/>
        </p:nvSpPr>
        <p:spPr>
          <a:xfrm>
            <a:off x="5198933" y="2766790"/>
            <a:ext cx="288032" cy="503156"/>
          </a:xfrm>
          <a:prstGeom prst="rightBrace">
            <a:avLst>
              <a:gd name="adj1" fmla="val 29112"/>
              <a:gd name="adj2" fmla="val 50000"/>
            </a:avLst>
          </a:prstGeom>
          <a:solidFill>
            <a:schemeClr val="bg1"/>
          </a:solidFill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5786917" y="2875252"/>
            <a:ext cx="1053494" cy="286232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cs typeface="Courier New" panose="02070309020205020404" pitchFamily="49" charset="0"/>
              </a:rPr>
              <a:t>No </a:t>
            </a:r>
            <a:r>
              <a:rPr lang="en-US" sz="1400" dirty="0" err="1">
                <a:cs typeface="Courier New" panose="02070309020205020404" pitchFamily="49" charset="0"/>
              </a:rPr>
              <a:t>atómico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7801500" y="2001087"/>
            <a:ext cx="3621504" cy="4164217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mu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sync.Mutex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balance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Deposit(amount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balance = balance + amount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mu.Unlock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Withdraw(amount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bool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defer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mu.Unlock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Deposit(-amount)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Balance() &lt; 0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Deposit(amount)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6161335" y="4692967"/>
            <a:ext cx="883575" cy="286232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cs typeface="Courier New" panose="02070309020205020404" pitchFamily="49" charset="0"/>
              </a:rPr>
              <a:t>Deadlock</a:t>
            </a:r>
          </a:p>
        </p:txBody>
      </p:sp>
      <p:sp>
        <p:nvSpPr>
          <p:cNvPr id="8" name="Flecha izquierda 7"/>
          <p:cNvSpPr/>
          <p:nvPr/>
        </p:nvSpPr>
        <p:spPr>
          <a:xfrm>
            <a:off x="7174531" y="4764250"/>
            <a:ext cx="835717" cy="143666"/>
          </a:xfrm>
          <a:prstGeom prst="leftArrow">
            <a:avLst>
              <a:gd name="adj1" fmla="val 7576"/>
              <a:gd name="adj2" fmla="val 78465"/>
            </a:avLst>
          </a:prstGeom>
          <a:ln>
            <a:solidFill>
              <a:srgbClr val="57BCE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Flecha izquierda 26"/>
          <p:cNvSpPr/>
          <p:nvPr/>
        </p:nvSpPr>
        <p:spPr>
          <a:xfrm rot="18249269">
            <a:off x="6769696" y="3892689"/>
            <a:ext cx="1574200" cy="169147"/>
          </a:xfrm>
          <a:prstGeom prst="leftArrow">
            <a:avLst>
              <a:gd name="adj1" fmla="val 7576"/>
              <a:gd name="adj2" fmla="val 78465"/>
            </a:avLst>
          </a:prstGeom>
          <a:ln>
            <a:solidFill>
              <a:srgbClr val="57BCE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358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– Exclusión mutua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42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Semáforo binario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812778" y="2448187"/>
            <a:ext cx="2977097" cy="2806922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mu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sync.Mutex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balance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Deposit(amount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defer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mu.Unlock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deposit(amount)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deposit(amount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balance += amount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756695" y="3021033"/>
            <a:ext cx="3621504" cy="3000821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Balance()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defer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mu.Unlock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balance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Withdraw(amount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bool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defer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mu.Unlock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deposit(-amount)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balance &lt; 0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deposit(amount)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566020" y="5250402"/>
            <a:ext cx="1187624" cy="21602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200" dirty="0"/>
              <a:t>bankSem2.go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291551" y="2439335"/>
            <a:ext cx="3084499" cy="3582519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sync.WaitGroup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(15)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bs.Deposit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wg.Done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bs.Withdraw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wg.Done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wg.Wait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bs.Balance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0188426" y="5805830"/>
            <a:ext cx="1187624" cy="21602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200" dirty="0"/>
              <a:t>bank4.go</a:t>
            </a:r>
          </a:p>
        </p:txBody>
      </p:sp>
    </p:spTree>
    <p:extLst>
      <p:ext uri="{BB962C8B-B14F-4D97-AF65-F5344CB8AC3E}">
        <p14:creationId xmlns:p14="http://schemas.microsoft.com/office/powerpoint/2010/main" val="73198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– Exclusión mutua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43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Semáforo “un escritor – múltiples lectores”</a:t>
            </a:r>
          </a:p>
          <a:p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RWMutex</a:t>
            </a:r>
            <a:r>
              <a:rPr lang="es-ES" dirty="0"/>
              <a:t> </a:t>
            </a:r>
          </a:p>
          <a:p>
            <a:r>
              <a:rPr lang="es-ES" dirty="0" err="1"/>
              <a:t>Methods</a:t>
            </a:r>
            <a:r>
              <a:rPr lang="es-ES" dirty="0"/>
              <a:t>:</a:t>
            </a:r>
          </a:p>
          <a:p>
            <a:pPr lvl="1"/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RWMutex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dirty="0"/>
              <a:t> </a:t>
            </a:r>
          </a:p>
          <a:p>
            <a:pPr lvl="2"/>
            <a:r>
              <a:rPr lang="es-ES" dirty="0"/>
              <a:t>Bloquea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s-ES" dirty="0"/>
              <a:t> para escritura</a:t>
            </a:r>
          </a:p>
          <a:p>
            <a:pPr lvl="2"/>
            <a:r>
              <a:rPr lang="es-ES" dirty="0"/>
              <a:t>Si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s-ES" dirty="0"/>
              <a:t> ya está bloqueado para lectura o escritura, la </a:t>
            </a:r>
            <a:r>
              <a:rPr lang="es-ES" dirty="0" err="1"/>
              <a:t>goroutine</a:t>
            </a:r>
            <a:r>
              <a:rPr lang="es-ES" dirty="0"/>
              <a:t> que invoca a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s-ES" dirty="0"/>
              <a:t> se bloquea hasta que otra </a:t>
            </a:r>
            <a:r>
              <a:rPr lang="es-ES" dirty="0" err="1"/>
              <a:t>goroutine</a:t>
            </a:r>
            <a:r>
              <a:rPr lang="es-ES" dirty="0"/>
              <a:t> invoque a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Unlock</a:t>
            </a:r>
            <a:r>
              <a:rPr lang="es-ES" dirty="0"/>
              <a:t>  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RUnlock</a:t>
            </a:r>
            <a:r>
              <a:rPr lang="es-ES" dirty="0"/>
              <a:t> según corresponda</a:t>
            </a:r>
          </a:p>
          <a:p>
            <a:pPr lvl="1"/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RWMutex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Unlock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dirty="0"/>
              <a:t> </a:t>
            </a:r>
          </a:p>
          <a:p>
            <a:pPr lvl="2"/>
            <a:r>
              <a:rPr lang="es-ES" dirty="0"/>
              <a:t>Desbloquea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s-ES" dirty="0"/>
              <a:t> para escritura</a:t>
            </a:r>
          </a:p>
          <a:p>
            <a:pPr lvl="2"/>
            <a:r>
              <a:rPr lang="es-ES" dirty="0"/>
              <a:t>Si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s-ES" dirty="0"/>
              <a:t> no está bloqueado para escritura se produce un error en tiempo de ejecución</a:t>
            </a:r>
          </a:p>
          <a:p>
            <a:pPr lvl="1"/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RWMutex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RLock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dirty="0"/>
              <a:t> </a:t>
            </a:r>
          </a:p>
          <a:p>
            <a:pPr lvl="2"/>
            <a:r>
              <a:rPr lang="es-ES" dirty="0"/>
              <a:t>Bloquea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s-ES" dirty="0"/>
              <a:t> para lectura</a:t>
            </a:r>
          </a:p>
          <a:p>
            <a:pPr lvl="2"/>
            <a:r>
              <a:rPr lang="es-ES" dirty="0"/>
              <a:t>Si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s-ES" dirty="0"/>
              <a:t> ya está bloqueado para escritura, la </a:t>
            </a:r>
            <a:r>
              <a:rPr lang="es-ES" dirty="0" err="1"/>
              <a:t>goroutine</a:t>
            </a:r>
            <a:r>
              <a:rPr lang="es-ES" dirty="0"/>
              <a:t> que invoca a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RLock</a:t>
            </a:r>
            <a:r>
              <a:rPr lang="es-ES" dirty="0"/>
              <a:t> se bloquea hasta que otra </a:t>
            </a:r>
            <a:r>
              <a:rPr lang="es-ES" dirty="0" err="1"/>
              <a:t>goroutine</a:t>
            </a:r>
            <a:r>
              <a:rPr lang="es-ES" dirty="0"/>
              <a:t> invoque a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Unlock</a:t>
            </a:r>
            <a:r>
              <a:rPr lang="es-ES" dirty="0"/>
              <a:t>  </a:t>
            </a:r>
          </a:p>
          <a:p>
            <a:pPr lvl="1"/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RWMutex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RUnlock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dirty="0"/>
              <a:t> </a:t>
            </a:r>
          </a:p>
          <a:p>
            <a:pPr lvl="2"/>
            <a:r>
              <a:rPr lang="es-ES" dirty="0"/>
              <a:t>Desbloquea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s-ES" dirty="0"/>
              <a:t> para lectura</a:t>
            </a:r>
          </a:p>
          <a:p>
            <a:pPr lvl="2"/>
            <a:r>
              <a:rPr lang="es-ES" dirty="0"/>
              <a:t>Si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s-ES" dirty="0"/>
              <a:t> no está bloqueado para lectura se produce un error en tiempo de ejecución</a:t>
            </a:r>
          </a:p>
        </p:txBody>
      </p:sp>
    </p:spTree>
    <p:extLst>
      <p:ext uri="{BB962C8B-B14F-4D97-AF65-F5344CB8AC3E}">
        <p14:creationId xmlns:p14="http://schemas.microsoft.com/office/powerpoint/2010/main" val="203987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– Exclusión mutua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44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Semáforo “un escritor – múltiples lectores”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502423" y="2496114"/>
            <a:ext cx="2977097" cy="2806922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mu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sync.Mutex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balance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Deposit(amount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defer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mu.Unlock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deposit(amount)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deposit(amount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balance += amount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5446340" y="3068960"/>
            <a:ext cx="3621504" cy="3000821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Balance()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mu.RLock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defer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mu.RUnlock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balance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Withdraw(amount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bool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defer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mu.Unlock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deposit(-amount)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balance &lt; 0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deposit(amount)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255665" y="5298329"/>
            <a:ext cx="1187624" cy="21602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AR" sz="1200" dirty="0"/>
              <a:t>bankSem3.go</a:t>
            </a:r>
          </a:p>
        </p:txBody>
      </p:sp>
    </p:spTree>
    <p:extLst>
      <p:ext uri="{BB962C8B-B14F-4D97-AF65-F5344CB8AC3E}">
        <p14:creationId xmlns:p14="http://schemas.microsoft.com/office/powerpoint/2010/main" val="388136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Goroutines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5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386242"/>
              </p:ext>
            </p:extLst>
          </p:nvPr>
        </p:nvGraphicFramePr>
        <p:xfrm>
          <a:off x="1522409" y="1905000"/>
          <a:ext cx="4932043" cy="3017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32043">
                  <a:extLst>
                    <a:ext uri="{9D8B030D-6E8A-4147-A177-3AD203B41FA5}">
                      <a16:colId xmlns:a16="http://schemas.microsoft.com/office/drawing/2014/main" val="381433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f(n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 := 0; i &lt; 10; i++ 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":", i)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 := 0; i &lt; 10; i++ 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f(i)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fmt.Scanln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027368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374701"/>
              </p:ext>
            </p:extLst>
          </p:nvPr>
        </p:nvGraphicFramePr>
        <p:xfrm>
          <a:off x="6310436" y="1905000"/>
          <a:ext cx="5183980" cy="435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36796">
                  <a:extLst>
                    <a:ext uri="{9D8B030D-6E8A-4147-A177-3AD203B41FA5}">
                      <a16:colId xmlns:a16="http://schemas.microsoft.com/office/drawing/2014/main" val="19146268"/>
                    </a:ext>
                  </a:extLst>
                </a:gridCol>
                <a:gridCol w="1036796">
                  <a:extLst>
                    <a:ext uri="{9D8B030D-6E8A-4147-A177-3AD203B41FA5}">
                      <a16:colId xmlns:a16="http://schemas.microsoft.com/office/drawing/2014/main" val="4225371179"/>
                    </a:ext>
                  </a:extLst>
                </a:gridCol>
                <a:gridCol w="1036796">
                  <a:extLst>
                    <a:ext uri="{9D8B030D-6E8A-4147-A177-3AD203B41FA5}">
                      <a16:colId xmlns:a16="http://schemas.microsoft.com/office/drawing/2014/main" val="3698064066"/>
                    </a:ext>
                  </a:extLst>
                </a:gridCol>
                <a:gridCol w="1036796">
                  <a:extLst>
                    <a:ext uri="{9D8B030D-6E8A-4147-A177-3AD203B41FA5}">
                      <a16:colId xmlns:a16="http://schemas.microsoft.com/office/drawing/2014/main" val="57563527"/>
                    </a:ext>
                  </a:extLst>
                </a:gridCol>
                <a:gridCol w="1036796">
                  <a:extLst>
                    <a:ext uri="{9D8B030D-6E8A-4147-A177-3AD203B41FA5}">
                      <a16:colId xmlns:a16="http://schemas.microsoft.com/office/drawing/2014/main" val="3652524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400" b="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: 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: 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: 2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: 3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: 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: 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: 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: 7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: 8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: 9</a:t>
                      </a:r>
                    </a:p>
                    <a:p>
                      <a:r>
                        <a:rPr lang="es-AR" sz="1400" b="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2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3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7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8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: 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: 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: 2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: 3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: 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: 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: 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: 7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: 8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: 9</a:t>
                      </a:r>
                    </a:p>
                    <a:p>
                      <a:r>
                        <a:rPr lang="es-AR" sz="1400" b="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: 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: 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: 2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: 3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: 4</a:t>
                      </a:r>
                    </a:p>
                    <a:p>
                      <a:r>
                        <a:rPr lang="es-AR" sz="1400" b="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: 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: 1</a:t>
                      </a:r>
                    </a:p>
                    <a:p>
                      <a:r>
                        <a:rPr lang="es-AR" sz="1400" b="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: 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: 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: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: 3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: 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: 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: 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: 7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: 8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: 9</a:t>
                      </a:r>
                    </a:p>
                    <a:p>
                      <a:r>
                        <a:rPr lang="es-AR" sz="1400" b="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: 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: 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: 7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: 8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: 9</a:t>
                      </a:r>
                    </a:p>
                    <a:p>
                      <a:r>
                        <a:rPr lang="es-AR" sz="1400" b="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: 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: 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: 2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: 3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: 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: 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: 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: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: 8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: 9</a:t>
                      </a:r>
                    </a:p>
                    <a:p>
                      <a:r>
                        <a:rPr lang="es-AR" sz="1400" b="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: 2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: 3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: 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: 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: 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: 7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: 8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: 9</a:t>
                      </a:r>
                    </a:p>
                    <a:p>
                      <a:r>
                        <a:rPr lang="es-AR" sz="1400" b="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: 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: 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: 2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: 3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: 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: 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: 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: 7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: 8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: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: 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: 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: 2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: 3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: 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: 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: 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: 7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: 8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: 9</a:t>
                      </a:r>
                    </a:p>
                    <a:p>
                      <a:r>
                        <a:rPr lang="es-AR" sz="1400" b="0" dirty="0">
                          <a:solidFill>
                            <a:srgbClr val="FFFF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: 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: 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: 2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: 3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: 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: 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: 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: 7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: 8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: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5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71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Goroutines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6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298238"/>
              </p:ext>
            </p:extLst>
          </p:nvPr>
        </p:nvGraphicFramePr>
        <p:xfrm>
          <a:off x="1522413" y="1905000"/>
          <a:ext cx="9144000" cy="3992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381433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("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"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/rand"; "time")</a:t>
                      </a:r>
                    </a:p>
                    <a:p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f(n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 := 0; i &lt; 10; i++ 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":", i)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amt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time.Duration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rand.Intn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(250))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time.Sleep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time.Millisecond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amt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 := 0; i &lt; 10; i++ {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f(i)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fmt.Scanln</a:t>
                      </a:r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s-AR" sz="16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027368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706275"/>
              </p:ext>
            </p:extLst>
          </p:nvPr>
        </p:nvGraphicFramePr>
        <p:xfrm>
          <a:off x="6598467" y="1905000"/>
          <a:ext cx="4895950" cy="435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79190">
                  <a:extLst>
                    <a:ext uri="{9D8B030D-6E8A-4147-A177-3AD203B41FA5}">
                      <a16:colId xmlns:a16="http://schemas.microsoft.com/office/drawing/2014/main" val="19146268"/>
                    </a:ext>
                  </a:extLst>
                </a:gridCol>
                <a:gridCol w="979190">
                  <a:extLst>
                    <a:ext uri="{9D8B030D-6E8A-4147-A177-3AD203B41FA5}">
                      <a16:colId xmlns:a16="http://schemas.microsoft.com/office/drawing/2014/main" val="4225371179"/>
                    </a:ext>
                  </a:extLst>
                </a:gridCol>
                <a:gridCol w="979190">
                  <a:extLst>
                    <a:ext uri="{9D8B030D-6E8A-4147-A177-3AD203B41FA5}">
                      <a16:colId xmlns:a16="http://schemas.microsoft.com/office/drawing/2014/main" val="3698064066"/>
                    </a:ext>
                  </a:extLst>
                </a:gridCol>
                <a:gridCol w="979190">
                  <a:extLst>
                    <a:ext uri="{9D8B030D-6E8A-4147-A177-3AD203B41FA5}">
                      <a16:colId xmlns:a16="http://schemas.microsoft.com/office/drawing/2014/main" val="57563527"/>
                    </a:ext>
                  </a:extLst>
                </a:gridCol>
                <a:gridCol w="979190">
                  <a:extLst>
                    <a:ext uri="{9D8B030D-6E8A-4147-A177-3AD203B41FA5}">
                      <a16:colId xmlns:a16="http://schemas.microsoft.com/office/drawing/2014/main" val="3652524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: 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: 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: 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: 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: 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: 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: 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: 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: 0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: 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: 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: 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: 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: 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: 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: 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: 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: 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: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: 2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: 2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1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: 2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: 2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: 3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: 3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: 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: 2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2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: 3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: 2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: 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: 3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: 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: 2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: 3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: 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: 3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: 2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3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: 3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: 3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: 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: 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: 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: 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: 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: 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: 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: 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: 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: 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: 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: 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4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: 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: 7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: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: 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: 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: 7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: 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: 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: 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5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: 7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: 7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: 8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: 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: 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: 8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: 8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: 7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: 7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: 9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: 7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: 8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: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: 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: 9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: 8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: 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6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: 9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: 8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: 9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: 7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: 8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: 7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7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: 8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: 9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: 9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: 9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: 8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8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: 9</a:t>
                      </a:r>
                    </a:p>
                    <a:p>
                      <a:r>
                        <a:rPr lang="es-AR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: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5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0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Goroutines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7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49795" y="3055460"/>
            <a:ext cx="5662127" cy="320010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"log"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"net/http"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responseSize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("https://www.golangprograms.com")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responseSize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("https://coderwall.com")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responseSize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("https://stackoverflow.com")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responseSize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("https://web.arba.gov.ar")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fmt.Scanln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66220" y="1700808"/>
            <a:ext cx="4480714" cy="300082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responseSize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Getting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response,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http.Get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log.Fatal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defer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response.Body.Close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io.ReadAll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response.Body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log.Fatal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174532" y="4603118"/>
            <a:ext cx="4373313" cy="164891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Getting  https://coderwall.com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Getting  https://stackoverflow.com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Getting  https://www.golangprograms.com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Getting  https://www.info.unlp.edu.ar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https://www.info.unlp.edu.ar 184387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https://stackoverflow.com 173099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https://www.golangprograms.com 32693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https://coderwall.com 185287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76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Goroutines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8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49796" y="1893915"/>
            <a:ext cx="3943708" cy="435811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"log"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"net/http"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"https://www.golangprograms.com",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"https://coderwall.com",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"https://stackoverflow.com",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"https://www.info.unlp.edu.ar",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responseSize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fmt.Scanln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66220" y="1700808"/>
            <a:ext cx="4480714" cy="300082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responseSize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Getting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response,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http.Get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log.Fatal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defer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response.Body.Close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io.ReadAll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response.Body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log.Fatal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174532" y="4603118"/>
            <a:ext cx="4373313" cy="164891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Getting  https://coderwall.com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Getting  https://stackoverflow.com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Getting  https://www.golangprograms.com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Getting  https://www.info.unlp.edu.ar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https://www.info.unlp.edu.ar 184387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https://stackoverflow.com 173099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https://www.golangprograms.com 32693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https://coderwall.com 185287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0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Concurrencia - </a:t>
            </a:r>
            <a:r>
              <a:rPr lang="es-ES" dirty="0" err="1"/>
              <a:t>WaitGroup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9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029C7A-BC1F-D61D-4507-4B228462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WaitGroup</a:t>
            </a:r>
            <a:endParaRPr lang="es-ES" dirty="0"/>
          </a:p>
          <a:p>
            <a:pPr lvl="1"/>
            <a:r>
              <a:rPr lang="es-AR" dirty="0"/>
              <a:t>Permite que una </a:t>
            </a:r>
            <a:r>
              <a:rPr lang="es-AR" dirty="0" err="1"/>
              <a:t>goroutine</a:t>
            </a:r>
            <a:r>
              <a:rPr lang="es-AR" dirty="0"/>
              <a:t> espere la terminación de otras </a:t>
            </a:r>
            <a:r>
              <a:rPr lang="es-AR" dirty="0" err="1"/>
              <a:t>goroutines</a:t>
            </a:r>
            <a:endParaRPr lang="es-AR" dirty="0"/>
          </a:p>
          <a:p>
            <a:pPr lvl="1"/>
            <a:r>
              <a:rPr lang="es-AR" dirty="0"/>
              <a:t>El tipo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sync.WaitGroup</a:t>
            </a:r>
            <a:r>
              <a:rPr lang="es-AR" dirty="0"/>
              <a:t> se puede pensar como un contador</a:t>
            </a:r>
          </a:p>
          <a:p>
            <a:pPr lvl="1"/>
            <a:r>
              <a:rPr lang="es-AR" dirty="0"/>
              <a:t>El tipo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sync.WaitGroup</a:t>
            </a:r>
            <a:r>
              <a:rPr lang="es-AR" dirty="0"/>
              <a:t> define los métodos:</a:t>
            </a:r>
          </a:p>
          <a:p>
            <a:pPr lvl="2"/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(delta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AR" dirty="0"/>
              <a:t>: incrementa (o </a:t>
            </a:r>
            <a:r>
              <a:rPr lang="es-AR" dirty="0" err="1"/>
              <a:t>decrementa</a:t>
            </a:r>
            <a:r>
              <a:rPr lang="es-AR" dirty="0"/>
              <a:t>) el contador</a:t>
            </a:r>
          </a:p>
          <a:p>
            <a:pPr lvl="2"/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s-AR" dirty="0"/>
              <a:t>: </a:t>
            </a:r>
            <a:r>
              <a:rPr lang="es-AR" dirty="0" err="1"/>
              <a:t>decrementa</a:t>
            </a:r>
            <a:r>
              <a:rPr lang="es-AR" dirty="0"/>
              <a:t> en 1 el contador</a:t>
            </a:r>
          </a:p>
          <a:p>
            <a:pPr lvl="2"/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AR" dirty="0"/>
              <a:t>: bloquea a la </a:t>
            </a:r>
            <a:r>
              <a:rPr lang="es-AR" dirty="0" err="1"/>
              <a:t>goroutine</a:t>
            </a:r>
            <a:r>
              <a:rPr lang="es-AR" dirty="0"/>
              <a:t> que la ejecuta hasta que el contador llegue a cero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6317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Go-7-Concurrencia</Template>
  <TotalTime>0</TotalTime>
  <Words>5603</Words>
  <Application>Microsoft Office PowerPoint</Application>
  <PresentationFormat>Personalizado</PresentationFormat>
  <Paragraphs>1571</Paragraphs>
  <Slides>44</Slides>
  <Notes>44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9" baseType="lpstr">
      <vt:lpstr>Arial</vt:lpstr>
      <vt:lpstr>Consolas</vt:lpstr>
      <vt:lpstr>Corbel</vt:lpstr>
      <vt:lpstr>Courier New</vt:lpstr>
      <vt:lpstr>Pizarra 16 x 9</vt:lpstr>
      <vt:lpstr>Seminario de Lenguajes opción Go</vt:lpstr>
      <vt:lpstr>Seminario de Lenguajes opción Go</vt:lpstr>
      <vt:lpstr>Concurrencia</vt:lpstr>
      <vt:lpstr>Concurrencia - Goroutines</vt:lpstr>
      <vt:lpstr>Concurrencia - Goroutines</vt:lpstr>
      <vt:lpstr>Concurrencia - Goroutines</vt:lpstr>
      <vt:lpstr>Concurrencia - Goroutines</vt:lpstr>
      <vt:lpstr>Concurrencia - Goroutines</vt:lpstr>
      <vt:lpstr>Concurrencia - WaitGroup</vt:lpstr>
      <vt:lpstr>Concurrencia - WaitGroup</vt:lpstr>
      <vt:lpstr>Concurrencia - WaitGroup</vt:lpstr>
      <vt:lpstr>Concurrencia - Channels</vt:lpstr>
      <vt:lpstr>Concurrencia - Channels</vt:lpstr>
      <vt:lpstr>Concurrencia - Channels</vt:lpstr>
      <vt:lpstr>Concurrencia - Channels</vt:lpstr>
      <vt:lpstr>Concurrencia - Channels</vt:lpstr>
      <vt:lpstr>Concurrencia - Channels</vt:lpstr>
      <vt:lpstr>Concurrencia - Channels</vt:lpstr>
      <vt:lpstr>Concurrencia - Channels</vt:lpstr>
      <vt:lpstr>Concurrencia - Channels</vt:lpstr>
      <vt:lpstr>Concurrencia - Buffered channels</vt:lpstr>
      <vt:lpstr>Concurrencia – Buffered channels</vt:lpstr>
      <vt:lpstr>Concurrencia - Buffered channels</vt:lpstr>
      <vt:lpstr>Concurrencia - Buffered channels</vt:lpstr>
      <vt:lpstr>Concurrencia - Buffered channels</vt:lpstr>
      <vt:lpstr>Concurrencia – Concurrencia recursiva</vt:lpstr>
      <vt:lpstr>Concurrencia – Concurrencia recursiva</vt:lpstr>
      <vt:lpstr>Concurrencia - Select</vt:lpstr>
      <vt:lpstr>Concurrencia - Select</vt:lpstr>
      <vt:lpstr>Concurrencia - Select</vt:lpstr>
      <vt:lpstr>Concurrencia - Select</vt:lpstr>
      <vt:lpstr>Concurrencia - Select</vt:lpstr>
      <vt:lpstr>Concurrencia - Select</vt:lpstr>
      <vt:lpstr>Concurrencia – Select condicional</vt:lpstr>
      <vt:lpstr>Concurrencia – Select condicional</vt:lpstr>
      <vt:lpstr>Concurrencia – Exclusión mutua</vt:lpstr>
      <vt:lpstr>Concurrencia – Exclusión mutua</vt:lpstr>
      <vt:lpstr>Concurrencia – Exclusión mutua</vt:lpstr>
      <vt:lpstr>Concurrencia – Exclusión mutua</vt:lpstr>
      <vt:lpstr>Concurrencia – Exclusión mutua</vt:lpstr>
      <vt:lpstr>Concurrencia – Exclusión mutua</vt:lpstr>
      <vt:lpstr>Concurrencia – Exclusión mutua</vt:lpstr>
      <vt:lpstr>Concurrencia – Exclusión mutua</vt:lpstr>
      <vt:lpstr>Concurrencia – Exclusión mutua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de Lenguajes opción Go</dc:title>
  <dc:creator>DEMIAN SANTINO BONZI BONILLA</dc:creator>
  <cp:lastModifiedBy>DEMIAN SANTINO BONZI BONILLA</cp:lastModifiedBy>
  <cp:revision>1</cp:revision>
  <dcterms:created xsi:type="dcterms:W3CDTF">2025-05-11T13:55:15Z</dcterms:created>
  <dcterms:modified xsi:type="dcterms:W3CDTF">2025-05-11T13:55:39Z</dcterms:modified>
</cp:coreProperties>
</file>