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1" r:id="rId4"/>
    <p:sldId id="260" r:id="rId5"/>
    <p:sldId id="276" r:id="rId6"/>
    <p:sldId id="274" r:id="rId7"/>
    <p:sldId id="267" r:id="rId8"/>
    <p:sldId id="287" r:id="rId9"/>
    <p:sldId id="278" r:id="rId10"/>
    <p:sldId id="279" r:id="rId11"/>
    <p:sldId id="280" r:id="rId12"/>
    <p:sldId id="281" r:id="rId13"/>
    <p:sldId id="282" r:id="rId14"/>
    <p:sldId id="283" r:id="rId15"/>
    <p:sldId id="286" r:id="rId16"/>
    <p:sldId id="277" r:id="rId17"/>
    <p:sldId id="262" r:id="rId18"/>
    <p:sldId id="288" r:id="rId19"/>
    <p:sldId id="268" r:id="rId20"/>
    <p:sldId id="289" r:id="rId21"/>
    <p:sldId id="284" r:id="rId22"/>
    <p:sldId id="263" r:id="rId23"/>
    <p:sldId id="264" r:id="rId24"/>
    <p:sldId id="265" r:id="rId25"/>
    <p:sldId id="269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2653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9776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2076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0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6184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25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3389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0342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964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7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hyperlink" Target="https://github.com/demianmedich/SSD/pull/8/commit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emianmedich/SSD/pull/22/commits" TargetMode="External"/><Relationship Id="rId11" Type="http://schemas.openxmlformats.org/officeDocument/2006/relationships/hyperlink" Target="https://github.com/demianmedich/SSD/pull/58/commits/8ba610670bb9196be5d581d963caa61a5cc747ed" TargetMode="External"/><Relationship Id="rId5" Type="http://schemas.openxmlformats.org/officeDocument/2006/relationships/image" Target="../media/image31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mianmedich/SSD/tree/main/src/ssd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CRA Final Project - SSD Project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 err="1"/>
              <a:t>B팀</a:t>
            </a:r>
            <a:r>
              <a:rPr lang="en-US" dirty="0"/>
              <a:t> - </a:t>
            </a:r>
            <a:r>
              <a:rPr lang="en-US" dirty="0" err="1"/>
              <a:t>BlueCode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25948-DD0E-C93A-CA7B-8F538947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기능 구현 소개 </a:t>
            </a:r>
            <a:r>
              <a:rPr kumimoji="1" lang="en-US" altLang="ko-KR" dirty="0"/>
              <a:t>- </a:t>
            </a:r>
            <a:r>
              <a:rPr kumimoji="1" lang="en-US" altLang="ko-KR" dirty="0" err="1"/>
              <a:t>CommandBuffer</a:t>
            </a:r>
            <a:endParaRPr kumimoji="1"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DDFB1A6-9793-4893-BA31-14D003290EAD}"/>
              </a:ext>
            </a:extLst>
          </p:cNvPr>
          <p:cNvGrpSpPr/>
          <p:nvPr/>
        </p:nvGrpSpPr>
        <p:grpSpPr>
          <a:xfrm>
            <a:off x="7787830" y="1316376"/>
            <a:ext cx="3333750" cy="3600450"/>
            <a:chOff x="2641198" y="2858216"/>
            <a:chExt cx="3333750" cy="360045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50FA35E-0A10-4E40-BE26-8777A0141A34}"/>
                </a:ext>
              </a:extLst>
            </p:cNvPr>
            <p:cNvGrpSpPr/>
            <p:nvPr/>
          </p:nvGrpSpPr>
          <p:grpSpPr>
            <a:xfrm>
              <a:off x="2641198" y="2858216"/>
              <a:ext cx="3333750" cy="3600450"/>
              <a:chOff x="2647294" y="2858216"/>
              <a:chExt cx="3333750" cy="360045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EBA69C08-790E-40AC-AFB2-D66BDFC41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47294" y="2858216"/>
                <a:ext cx="3333750" cy="360045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CDB4BA-9AC8-4DA7-893F-0300D913A3B8}"/>
                  </a:ext>
                </a:extLst>
              </p:cNvPr>
              <p:cNvSpPr txBox="1"/>
              <p:nvPr/>
            </p:nvSpPr>
            <p:spPr>
              <a:xfrm>
                <a:off x="4394718" y="3407695"/>
                <a:ext cx="119431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FF0000"/>
                    </a:solidFill>
                  </a:rPr>
                  <a:t>Older</a:t>
                </a:r>
              </a:p>
              <a:p>
                <a:pPr algn="ctr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ko-KR" b="1" dirty="0">
                    <a:solidFill>
                      <a:srgbClr val="FF0000"/>
                    </a:solidFill>
                  </a:rPr>
                  <a:t>Later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947D163-BA7C-42A0-8356-0387EC7061D5}"/>
                </a:ext>
              </a:extLst>
            </p:cNvPr>
            <p:cNvCxnSpPr/>
            <p:nvPr/>
          </p:nvCxnSpPr>
          <p:spPr>
            <a:xfrm>
              <a:off x="4968240" y="3736848"/>
              <a:ext cx="0" cy="1560576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CB6D0F73-09B3-44BD-AE44-6165A2030E32}"/>
              </a:ext>
            </a:extLst>
          </p:cNvPr>
          <p:cNvGraphicFramePr>
            <a:graphicFrameLocks noGrp="1"/>
          </p:cNvGraphicFramePr>
          <p:nvPr/>
        </p:nvGraphicFramePr>
        <p:xfrm>
          <a:off x="622452" y="3044063"/>
          <a:ext cx="6739407" cy="265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048">
                  <a:extLst>
                    <a:ext uri="{9D8B030D-6E8A-4147-A177-3AD203B41FA5}">
                      <a16:colId xmlns:a16="http://schemas.microsoft.com/office/drawing/2014/main" val="1333732452"/>
                    </a:ext>
                  </a:extLst>
                </a:gridCol>
                <a:gridCol w="1037048">
                  <a:extLst>
                    <a:ext uri="{9D8B030D-6E8A-4147-A177-3AD203B41FA5}">
                      <a16:colId xmlns:a16="http://schemas.microsoft.com/office/drawing/2014/main" val="3329470881"/>
                    </a:ext>
                  </a:extLst>
                </a:gridCol>
                <a:gridCol w="4665311">
                  <a:extLst>
                    <a:ext uri="{9D8B030D-6E8A-4147-A177-3AD203B41FA5}">
                      <a16:colId xmlns:a16="http://schemas.microsoft.com/office/drawing/2014/main" val="3084898255"/>
                    </a:ext>
                  </a:extLst>
                </a:gridCol>
              </a:tblGrid>
              <a:tr h="461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Older</a:t>
                      </a:r>
                      <a:endParaRPr lang="ko-KR" altLang="en-US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Later</a:t>
                      </a:r>
                      <a:endParaRPr lang="ko-KR" altLang="en-US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Optimize Algorithm (Pseudo code)</a:t>
                      </a:r>
                      <a:endParaRPr lang="ko-KR" altLang="en-US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762148"/>
                  </a:ext>
                </a:extLst>
              </a:tr>
              <a:tr h="461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Erase</a:t>
                      </a:r>
                      <a:endParaRPr lang="ko-KR" altLang="en-US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Write</a:t>
                      </a:r>
                      <a:endParaRPr lang="ko-KR" altLang="en-US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if (</a:t>
                      </a:r>
                      <a:r>
                        <a:rPr lang="en-US" altLang="ko-KR" dirty="0" err="1">
                          <a:latin typeface="Book Antiqua" panose="02040602050305030304" pitchFamily="18" charset="0"/>
                        </a:rPr>
                        <a:t>Later_Write_Addr_in_Older_Erase_Range</a:t>
                      </a:r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):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    </a:t>
                      </a:r>
                      <a:r>
                        <a:rPr lang="en-US" altLang="ko-KR" dirty="0" err="1">
                          <a:latin typeface="Book Antiqua" panose="02040602050305030304" pitchFamily="18" charset="0"/>
                        </a:rPr>
                        <a:t>Split_Ranges</a:t>
                      </a:r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(</a:t>
                      </a:r>
                      <a:r>
                        <a:rPr lang="en-US" altLang="ko-KR" dirty="0" err="1">
                          <a:latin typeface="Book Antiqua" panose="02040602050305030304" pitchFamily="18" charset="0"/>
                        </a:rPr>
                        <a:t>Older_Erase</a:t>
                      </a:r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)</a:t>
                      </a:r>
                      <a:endParaRPr lang="ko-KR" altLang="en-US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353358"/>
                  </a:ext>
                </a:extLst>
              </a:tr>
              <a:tr h="461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Erase</a:t>
                      </a:r>
                      <a:endParaRPr lang="ko-KR" altLang="en-US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Erase</a:t>
                      </a:r>
                      <a:endParaRPr lang="ko-KR" altLang="en-US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if (</a:t>
                      </a:r>
                      <a:r>
                        <a:rPr lang="en-US" altLang="ko-KR" dirty="0" err="1">
                          <a:latin typeface="Book Antiqua" panose="02040602050305030304" pitchFamily="18" charset="0"/>
                        </a:rPr>
                        <a:t>Later_Erase_Range_Overlaps_Older_Erase_Range</a:t>
                      </a:r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):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    </a:t>
                      </a:r>
                      <a:r>
                        <a:rPr lang="en-US" altLang="ko-KR" dirty="0" err="1">
                          <a:latin typeface="Book Antiqua" panose="02040602050305030304" pitchFamily="18" charset="0"/>
                        </a:rPr>
                        <a:t>Merge_Ranges</a:t>
                      </a:r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(</a:t>
                      </a:r>
                      <a:r>
                        <a:rPr lang="en-US" altLang="ko-KR" dirty="0" err="1">
                          <a:latin typeface="Book Antiqua" panose="02040602050305030304" pitchFamily="18" charset="0"/>
                        </a:rPr>
                        <a:t>Older_Erase</a:t>
                      </a:r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)</a:t>
                      </a:r>
                      <a:endParaRPr lang="ko-KR" altLang="en-US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957200"/>
                  </a:ext>
                </a:extLst>
              </a:tr>
              <a:tr h="64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Write</a:t>
                      </a:r>
                      <a:endParaRPr lang="ko-KR" altLang="en-US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Write</a:t>
                      </a:r>
                      <a:endParaRPr lang="ko-KR" altLang="en-US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if (</a:t>
                      </a:r>
                      <a:r>
                        <a:rPr lang="en-US" altLang="ko-KR" dirty="0" err="1">
                          <a:latin typeface="Book Antiqua" panose="02040602050305030304" pitchFamily="18" charset="0"/>
                        </a:rPr>
                        <a:t>Older_Write_Same_As_Later_Write_Addr</a:t>
                      </a:r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):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    Delete(</a:t>
                      </a:r>
                      <a:r>
                        <a:rPr lang="en-US" altLang="ko-KR" dirty="0" err="1">
                          <a:latin typeface="Book Antiqua" panose="02040602050305030304" pitchFamily="18" charset="0"/>
                        </a:rPr>
                        <a:t>Older_Write</a:t>
                      </a:r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)</a:t>
                      </a:r>
                      <a:endParaRPr lang="ko-KR" altLang="en-US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037976"/>
                  </a:ext>
                </a:extLst>
              </a:tr>
              <a:tr h="461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Write</a:t>
                      </a:r>
                      <a:endParaRPr lang="ko-KR" altLang="en-US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Erase</a:t>
                      </a:r>
                      <a:endParaRPr lang="ko-KR" altLang="en-US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if (</a:t>
                      </a:r>
                      <a:r>
                        <a:rPr lang="en-US" altLang="ko-KR" dirty="0" err="1">
                          <a:latin typeface="Book Antiqua" panose="02040602050305030304" pitchFamily="18" charset="0"/>
                        </a:rPr>
                        <a:t>Older_Write_Addr_in_Later_Erase_Range</a:t>
                      </a:r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):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    Delete(</a:t>
                      </a:r>
                      <a:r>
                        <a:rPr lang="en-US" altLang="ko-KR" dirty="0" err="1">
                          <a:latin typeface="Book Antiqua" panose="02040602050305030304" pitchFamily="18" charset="0"/>
                        </a:rPr>
                        <a:t>Older_Write</a:t>
                      </a:r>
                      <a:r>
                        <a:rPr lang="en-US" altLang="ko-KR" dirty="0">
                          <a:latin typeface="Book Antiqua" panose="02040602050305030304" pitchFamily="18" charset="0"/>
                        </a:rPr>
                        <a:t>)</a:t>
                      </a:r>
                      <a:endParaRPr lang="ko-KR" altLang="en-US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4716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AAF2F35-43C4-4178-98CE-2CA73AFA3C86}"/>
              </a:ext>
            </a:extLst>
          </p:cNvPr>
          <p:cNvSpPr txBox="1"/>
          <p:nvPr/>
        </p:nvSpPr>
        <p:spPr>
          <a:xfrm>
            <a:off x="622452" y="1362053"/>
            <a:ext cx="39282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Book Antiqua" panose="02040602050305030304" pitchFamily="18" charset="0"/>
              </a:rPr>
              <a:t>for Later: Older</a:t>
            </a:r>
          </a:p>
          <a:p>
            <a:r>
              <a:rPr lang="en-US" altLang="ko-KR" sz="1600" dirty="0">
                <a:latin typeface="Book Antiqua" panose="02040602050305030304" pitchFamily="18" charset="0"/>
              </a:rPr>
              <a:t>    for Later-1: Older</a:t>
            </a:r>
          </a:p>
          <a:p>
            <a:r>
              <a:rPr lang="en-US" altLang="ko-KR" sz="1600" dirty="0">
                <a:latin typeface="Book Antiqua" panose="02040602050305030304" pitchFamily="18" charset="0"/>
              </a:rPr>
              <a:t>        </a:t>
            </a:r>
            <a:r>
              <a:rPr lang="en-US" altLang="ko-KR" sz="1600" dirty="0" err="1">
                <a:latin typeface="Book Antiqua" panose="02040602050305030304" pitchFamily="18" charset="0"/>
              </a:rPr>
              <a:t>do_Optimize</a:t>
            </a:r>
            <a:r>
              <a:rPr lang="en-US" altLang="ko-KR" sz="1600" dirty="0">
                <a:latin typeface="Book Antiqua" panose="02040602050305030304" pitchFamily="18" charset="0"/>
              </a:rPr>
              <a:t>(</a:t>
            </a:r>
            <a:r>
              <a:rPr lang="en-US" altLang="ko-KR" sz="1600" dirty="0" err="1">
                <a:latin typeface="Book Antiqua" panose="02040602050305030304" pitchFamily="18" charset="0"/>
              </a:rPr>
              <a:t>Later_cmd</a:t>
            </a:r>
            <a:r>
              <a:rPr lang="en-US" altLang="ko-KR" sz="1600" dirty="0">
                <a:latin typeface="Book Antiqua" panose="02040602050305030304" pitchFamily="18" charset="0"/>
              </a:rPr>
              <a:t>, </a:t>
            </a:r>
            <a:r>
              <a:rPr lang="en-US" altLang="ko-KR" sz="1600" dirty="0" err="1">
                <a:latin typeface="Book Antiqua" panose="02040602050305030304" pitchFamily="18" charset="0"/>
              </a:rPr>
              <a:t>Older_cmd</a:t>
            </a:r>
            <a:r>
              <a:rPr lang="en-US" altLang="ko-KR" sz="1600" dirty="0">
                <a:latin typeface="Book Antiqua" panose="02040602050305030304" pitchFamily="18" charset="0"/>
              </a:rPr>
              <a:t>)</a:t>
            </a:r>
          </a:p>
          <a:p>
            <a:r>
              <a:rPr lang="en-US" altLang="ko-KR" sz="1600" dirty="0">
                <a:latin typeface="Book Antiqua" panose="02040602050305030304" pitchFamily="18" charset="0"/>
              </a:rPr>
              <a:t>        if </a:t>
            </a:r>
            <a:r>
              <a:rPr lang="en-US" altLang="ko-KR" sz="1600" dirty="0" err="1">
                <a:latin typeface="Book Antiqua" panose="02040602050305030304" pitchFamily="18" charset="0"/>
              </a:rPr>
              <a:t>is_CommandBuffer_updated</a:t>
            </a:r>
            <a:r>
              <a:rPr lang="en-US" altLang="ko-KR" sz="1600" dirty="0">
                <a:latin typeface="Book Antiqua" panose="02040602050305030304" pitchFamily="18" charset="0"/>
              </a:rPr>
              <a:t>:</a:t>
            </a:r>
          </a:p>
          <a:p>
            <a:r>
              <a:rPr lang="en-US" altLang="ko-KR" sz="1600" dirty="0">
                <a:latin typeface="Book Antiqua" panose="02040602050305030304" pitchFamily="18" charset="0"/>
              </a:rPr>
              <a:t>             </a:t>
            </a:r>
            <a:r>
              <a:rPr lang="en-US" altLang="ko-KR" sz="1600" dirty="0" err="1">
                <a:latin typeface="Book Antiqua" panose="02040602050305030304" pitchFamily="18" charset="0"/>
              </a:rPr>
              <a:t>Break_and_Loop_Again</a:t>
            </a:r>
            <a:r>
              <a:rPr lang="en-US" altLang="ko-KR" sz="1600" dirty="0">
                <a:latin typeface="Book Antiqua" panose="02040602050305030304" pitchFamily="18" charset="0"/>
              </a:rPr>
              <a:t>()</a:t>
            </a:r>
            <a:endParaRPr lang="ko-KR" altLang="en-US" sz="1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19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 err="1"/>
              <a:t>기능</a:t>
            </a:r>
            <a:r>
              <a:rPr lang="en-US" dirty="0"/>
              <a:t> </a:t>
            </a:r>
            <a:r>
              <a:rPr lang="en-US" dirty="0" err="1"/>
              <a:t>구현</a:t>
            </a:r>
            <a:r>
              <a:rPr lang="en-US" dirty="0"/>
              <a:t> </a:t>
            </a:r>
            <a:r>
              <a:rPr lang="en-US" dirty="0" err="1"/>
              <a:t>소개</a:t>
            </a:r>
            <a:r>
              <a:rPr lang="en-US" dirty="0"/>
              <a:t> </a:t>
            </a:r>
            <a:r>
              <a:rPr lang="en-US" altLang="ko-KR" dirty="0"/>
              <a:t>– Shell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python </a:t>
            </a:r>
            <a:r>
              <a:rPr lang="en-US" altLang="ko-KR" dirty="0"/>
              <a:t>–m </a:t>
            </a:r>
            <a:r>
              <a:rPr lang="en-US" dirty="0" err="1"/>
              <a:t>ssd.shell</a:t>
            </a: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 Shell Application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python –m </a:t>
            </a:r>
            <a:r>
              <a:rPr lang="en-US" dirty="0" err="1"/>
              <a:t>ssd.shell</a:t>
            </a:r>
            <a:r>
              <a:rPr lang="en-US" dirty="0"/>
              <a:t> [</a:t>
            </a:r>
            <a:r>
              <a:rPr lang="en-US" dirty="0" err="1"/>
              <a:t>runlist</a:t>
            </a:r>
            <a:r>
              <a:rPr lang="en-US" dirty="0"/>
              <a:t> path]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 Script Runner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0F6DB0-7DEC-4532-A2C7-9956F22BD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960" y="3620660"/>
            <a:ext cx="5115639" cy="2505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 err="1"/>
              <a:t>기능</a:t>
            </a:r>
            <a:r>
              <a:rPr lang="en-US" dirty="0"/>
              <a:t> </a:t>
            </a:r>
            <a:r>
              <a:rPr lang="en-US" dirty="0" err="1"/>
              <a:t>구현</a:t>
            </a:r>
            <a:r>
              <a:rPr lang="en-US" dirty="0"/>
              <a:t> </a:t>
            </a:r>
            <a:r>
              <a:rPr lang="en-US" dirty="0" err="1"/>
              <a:t>소개</a:t>
            </a:r>
            <a:r>
              <a:rPr lang="en-US" dirty="0"/>
              <a:t> </a:t>
            </a:r>
            <a:r>
              <a:rPr lang="en-US" altLang="ko-KR" dirty="0"/>
              <a:t>- </a:t>
            </a:r>
            <a:r>
              <a:rPr lang="en-US" dirty="0"/>
              <a:t>Shell Application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ko-KR" dirty="0"/>
              <a:t>Command</a:t>
            </a:r>
            <a:r>
              <a:rPr lang="ko-KR" altLang="en-US" dirty="0"/>
              <a:t> </a:t>
            </a:r>
            <a:r>
              <a:rPr lang="en-US" altLang="ko-KR" dirty="0"/>
              <a:t>Line</a:t>
            </a:r>
            <a:r>
              <a:rPr lang="ko-KR" altLang="en-US" dirty="0"/>
              <a:t>을 </a:t>
            </a:r>
            <a:r>
              <a:rPr lang="en-US" altLang="ko-KR" dirty="0"/>
              <a:t>Parsing</a:t>
            </a:r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ko-KR" dirty="0"/>
              <a:t>Factory</a:t>
            </a:r>
            <a:r>
              <a:rPr lang="ko-KR" altLang="en-US" dirty="0"/>
              <a:t>에 있으면 </a:t>
            </a:r>
            <a:r>
              <a:rPr lang="en-US" altLang="ko-KR" dirty="0"/>
              <a:t>Command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등록된 </a:t>
            </a:r>
            <a:r>
              <a:rPr lang="en-US" altLang="ko-KR" dirty="0"/>
              <a:t>Script</a:t>
            </a:r>
            <a:r>
              <a:rPr lang="ko-KR" altLang="en-US" dirty="0"/>
              <a:t>면 실행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2FF6BB-41F4-42E4-AE3B-E95B67F59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639" y="2967119"/>
            <a:ext cx="2419688" cy="32770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CC9FCB-0864-4EA9-AFD9-4133E2CB0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886" y="1200147"/>
            <a:ext cx="4519134" cy="516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8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Script Runner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ko-KR" dirty="0"/>
              <a:t>Script</a:t>
            </a:r>
            <a:r>
              <a:rPr lang="ko-KR" altLang="en-US" dirty="0"/>
              <a:t>는 </a:t>
            </a:r>
            <a:r>
              <a:rPr lang="en-US" altLang="ko-KR" dirty="0"/>
              <a:t>/script </a:t>
            </a:r>
            <a:r>
              <a:rPr lang="ko-KR" altLang="en-US" dirty="0"/>
              <a:t>에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파일로 관리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ko-KR" dirty="0"/>
              <a:t>Run list</a:t>
            </a:r>
            <a:r>
              <a:rPr lang="ko-KR" altLang="en-US" dirty="0"/>
              <a:t>를 받아</a:t>
            </a:r>
            <a:r>
              <a:rPr lang="en-US" altLang="ko-KR" dirty="0"/>
              <a:t> Parsing </a:t>
            </a:r>
            <a:r>
              <a:rPr lang="ko-KR" altLang="en-US" dirty="0"/>
              <a:t>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/script </a:t>
            </a:r>
            <a:r>
              <a:rPr lang="ko-KR" altLang="en-US" dirty="0"/>
              <a:t>에서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파일 탐색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하나씩 순차 실행</a:t>
            </a:r>
            <a:r>
              <a:rPr lang="en-US" altLang="ko-KR" dirty="0"/>
              <a:t>, Fail </a:t>
            </a:r>
            <a:r>
              <a:rPr lang="ko-KR" altLang="en-US" dirty="0"/>
              <a:t>시 종료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altLang="ko-KR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5D9950F-16B8-4E20-A9D5-3C1D47D05878}"/>
              </a:ext>
            </a:extLst>
          </p:cNvPr>
          <p:cNvGrpSpPr/>
          <p:nvPr/>
        </p:nvGrpSpPr>
        <p:grpSpPr>
          <a:xfrm>
            <a:off x="6552885" y="2969661"/>
            <a:ext cx="5591847" cy="1143548"/>
            <a:chOff x="1140644" y="3013673"/>
            <a:chExt cx="4309057" cy="88121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F27E8CD-A160-497A-B1C8-93B406CABA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109" t="-2973" b="64907"/>
            <a:stretch/>
          </p:blipFill>
          <p:spPr>
            <a:xfrm>
              <a:off x="1140644" y="3013673"/>
              <a:ext cx="3886288" cy="2828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F757071-AF58-4541-91F3-E6AF0501A5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4882" r="48008"/>
            <a:stretch/>
          </p:blipFill>
          <p:spPr>
            <a:xfrm>
              <a:off x="1140644" y="3411024"/>
              <a:ext cx="4309057" cy="483863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141072C-9EFC-41F6-A93D-40B3636A0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09" y="3057210"/>
            <a:ext cx="2715004" cy="34199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7403DF8-31F5-49F9-B6F8-BADCA9FB8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4363" y="3197600"/>
            <a:ext cx="2676899" cy="838317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93C6DCB1-A8AF-46D6-AD18-602D03ADEF5A}"/>
              </a:ext>
            </a:extLst>
          </p:cNvPr>
          <p:cNvGrpSpPr/>
          <p:nvPr/>
        </p:nvGrpSpPr>
        <p:grpSpPr>
          <a:xfrm>
            <a:off x="6513178" y="4767186"/>
            <a:ext cx="5311177" cy="1225052"/>
            <a:chOff x="6392630" y="4767186"/>
            <a:chExt cx="3959642" cy="91331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F81C6EC-56C8-4045-B365-A97D9F46BF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2820" b="70884"/>
            <a:stretch/>
          </p:blipFill>
          <p:spPr>
            <a:xfrm>
              <a:off x="6392630" y="4767186"/>
              <a:ext cx="3959642" cy="24408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BC157CB-2067-4E45-B267-3227ED016E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5099" r="58847"/>
            <a:stretch/>
          </p:blipFill>
          <p:spPr>
            <a:xfrm>
              <a:off x="6392630" y="5052592"/>
              <a:ext cx="3453803" cy="627907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B5F11112-19B8-4268-ABC5-05178F44D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533" y="4892362"/>
            <a:ext cx="2422247" cy="6492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2B1A9A-D70E-4064-9384-EF929C79959C}"/>
              </a:ext>
            </a:extLst>
          </p:cNvPr>
          <p:cNvSpPr txBox="1"/>
          <p:nvPr/>
        </p:nvSpPr>
        <p:spPr>
          <a:xfrm>
            <a:off x="6971781" y="4273084"/>
            <a:ext cx="4169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always_fail_dummy</a:t>
            </a:r>
            <a:r>
              <a:rPr lang="en-US" altLang="ko-KR" dirty="0"/>
              <a:t>: </a:t>
            </a:r>
            <a:r>
              <a:rPr lang="ko-KR" altLang="en-US" dirty="0"/>
              <a:t>항상 </a:t>
            </a:r>
            <a:r>
              <a:rPr lang="en-US" altLang="ko-KR" dirty="0"/>
              <a:t>Fail</a:t>
            </a:r>
            <a:r>
              <a:rPr lang="ko-KR" altLang="en-US" dirty="0"/>
              <a:t>하는 검증용 </a:t>
            </a:r>
            <a:r>
              <a:rPr lang="en-US" altLang="ko-KR" dirty="0"/>
              <a:t>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405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Script Runner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ko-KR" dirty="0" err="1"/>
              <a:t>subprocess.run</a:t>
            </a:r>
            <a:r>
              <a:rPr lang="en-US" altLang="ko-KR" dirty="0"/>
              <a:t>() </a:t>
            </a:r>
            <a:r>
              <a:rPr lang="ko-KR" altLang="en-US" dirty="0"/>
              <a:t>하여 스크립트 실행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ko-KR" dirty="0"/>
              <a:t>Script</a:t>
            </a:r>
            <a:r>
              <a:rPr lang="ko-KR" altLang="en-US" dirty="0"/>
              <a:t>는 </a:t>
            </a:r>
            <a:r>
              <a:rPr lang="en-US" altLang="ko-KR" dirty="0"/>
              <a:t>Test Pass / Fail </a:t>
            </a:r>
            <a:r>
              <a:rPr lang="ko-KR" altLang="en-US" dirty="0"/>
              <a:t>여부를 </a:t>
            </a:r>
            <a:r>
              <a:rPr lang="en-US" altLang="ko-KR" dirty="0"/>
              <a:t>sys return code</a:t>
            </a:r>
            <a:r>
              <a:rPr lang="ko-KR" altLang="en-US" dirty="0"/>
              <a:t>로 전달</a:t>
            </a:r>
            <a:endParaRPr lang="en-US" altLang="ko-KR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* Shell</a:t>
            </a:r>
            <a:r>
              <a:rPr lang="ko-KR" altLang="en-US" dirty="0"/>
              <a:t>에서 </a:t>
            </a:r>
            <a:r>
              <a:rPr lang="en-US" altLang="ko-KR" dirty="0"/>
              <a:t>Script </a:t>
            </a:r>
            <a:r>
              <a:rPr lang="ko-KR" altLang="en-US" dirty="0"/>
              <a:t>실행 시 같은 </a:t>
            </a:r>
            <a:r>
              <a:rPr lang="en-US" altLang="ko-KR" dirty="0"/>
              <a:t>execute() </a:t>
            </a:r>
            <a:r>
              <a:rPr lang="ko-KR" altLang="en-US" dirty="0"/>
              <a:t>활용</a:t>
            </a:r>
            <a:endParaRPr lang="en-US" altLang="ko-KR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ED7929-5FF4-4A08-BEC5-977BD744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567" y="4040164"/>
            <a:ext cx="4809141" cy="2711361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D163D1FC-3474-4B3E-BDB9-DD84FF8794F6}"/>
              </a:ext>
            </a:extLst>
          </p:cNvPr>
          <p:cNvGrpSpPr/>
          <p:nvPr/>
        </p:nvGrpSpPr>
        <p:grpSpPr>
          <a:xfrm>
            <a:off x="693348" y="4369654"/>
            <a:ext cx="4105848" cy="1694960"/>
            <a:chOff x="6673154" y="3010568"/>
            <a:chExt cx="4105848" cy="169496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8CFD910-47BF-4909-A106-29CFAAC64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3154" y="3429000"/>
              <a:ext cx="4105848" cy="127652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BBB37AE-692D-4879-BBEA-662E93327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73154" y="3010568"/>
              <a:ext cx="1143160" cy="419158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DBC4C3B-69A4-44FD-AEA8-BE628BEDE45B}"/>
              </a:ext>
            </a:extLst>
          </p:cNvPr>
          <p:cNvGrpSpPr/>
          <p:nvPr/>
        </p:nvGrpSpPr>
        <p:grpSpPr>
          <a:xfrm>
            <a:off x="605980" y="2579708"/>
            <a:ext cx="8916644" cy="1460456"/>
            <a:chOff x="605980" y="2558481"/>
            <a:chExt cx="8916644" cy="146045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6C6E21C-96C6-4386-B5EF-41E2EE444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5980" y="2971041"/>
              <a:ext cx="8916644" cy="1047896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89583C9-23B8-4200-9F82-59BE5BCF8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5980" y="2558481"/>
              <a:ext cx="1619476" cy="390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413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F36EF-0550-6557-2480-CAD380E9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기능 구현 소개 </a:t>
            </a:r>
            <a:r>
              <a:rPr kumimoji="1" lang="en-US" altLang="ko-KR" dirty="0"/>
              <a:t>- Logger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5B3C19-3193-47EF-A020-5CAA5A3F5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68" y="4920331"/>
            <a:ext cx="2842181" cy="16275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C39A92-994A-49B5-9F45-7C20365B8DB9}"/>
              </a:ext>
            </a:extLst>
          </p:cNvPr>
          <p:cNvSpPr/>
          <p:nvPr/>
        </p:nvSpPr>
        <p:spPr>
          <a:xfrm>
            <a:off x="444657" y="4526355"/>
            <a:ext cx="2823838" cy="346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 로그 출력 </a:t>
            </a:r>
            <a:r>
              <a:rPr kumimoji="1" lang="en-US" altLang="ko-KR" dirty="0"/>
              <a:t>Style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0AF0CC-DE79-411D-9083-B2DB299CF152}"/>
              </a:ext>
            </a:extLst>
          </p:cNvPr>
          <p:cNvSpPr/>
          <p:nvPr/>
        </p:nvSpPr>
        <p:spPr>
          <a:xfrm>
            <a:off x="3490235" y="4526355"/>
            <a:ext cx="2937987" cy="346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로그 저장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BADB3C6-0B12-48CF-8611-00DE1931A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56" y="1736018"/>
            <a:ext cx="5983566" cy="19021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A71AF5-005E-46E3-86F0-7E57BE4BC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56" y="3684566"/>
            <a:ext cx="5983566" cy="6000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1F29D5-6875-49E8-81FC-FEC70F51ADB1}"/>
              </a:ext>
            </a:extLst>
          </p:cNvPr>
          <p:cNvSpPr/>
          <p:nvPr/>
        </p:nvSpPr>
        <p:spPr>
          <a:xfrm>
            <a:off x="444656" y="1339174"/>
            <a:ext cx="5961381" cy="346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Singleton Pattern </a:t>
            </a:r>
            <a:r>
              <a:rPr kumimoji="1" lang="ko-KR" altLang="en-US" dirty="0"/>
              <a:t>적용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BBB90F0-9F21-4CE2-97EE-A39273240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235" y="4923047"/>
            <a:ext cx="2937987" cy="16248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FAB973-AE6F-4D54-9421-ABD06E9A51D2}"/>
              </a:ext>
            </a:extLst>
          </p:cNvPr>
          <p:cNvSpPr txBox="1"/>
          <p:nvPr/>
        </p:nvSpPr>
        <p:spPr>
          <a:xfrm>
            <a:off x="6557220" y="1736018"/>
            <a:ext cx="558838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리소스 절약 목적으로 </a:t>
            </a:r>
            <a:r>
              <a:rPr kumimoji="1" lang="ko-KR" altLang="en-US" b="1" dirty="0" err="1"/>
              <a:t>싱글톤</a:t>
            </a:r>
            <a:r>
              <a:rPr kumimoji="1" lang="ko-KR" altLang="en-US" b="1" dirty="0"/>
              <a:t> 패턴 적용</a:t>
            </a: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로그 기능 특성상 여러 모듈에서 호출되기에</a:t>
            </a:r>
            <a:r>
              <a:rPr kumimoji="1" lang="en-US" altLang="ko-KR" dirty="0"/>
              <a:t>, </a:t>
            </a:r>
            <a:r>
              <a:rPr kumimoji="1" lang="ko-KR" altLang="en-US" dirty="0"/>
              <a:t>불필요한 자원 소모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 err="1"/>
              <a:t>싱글톤</a:t>
            </a:r>
            <a:r>
              <a:rPr kumimoji="1" lang="ko-KR" altLang="en-US" dirty="0"/>
              <a:t> 적용으로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개의 리소스로 전체 과제에서 로그 기능 사용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인스턴스 생성시 같은 인스턴스 </a:t>
            </a:r>
            <a:r>
              <a:rPr kumimoji="1" lang="en-US" altLang="ko-KR" dirty="0"/>
              <a:t>ID</a:t>
            </a:r>
            <a:r>
              <a:rPr kumimoji="1" lang="ko-KR" altLang="en-US" dirty="0"/>
              <a:t>를 사용하는 것을 확인 가능</a:t>
            </a:r>
            <a:endParaRPr kumimoji="1"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0878E3-5DCA-4587-A321-CDE293385A66}"/>
              </a:ext>
            </a:extLst>
          </p:cNvPr>
          <p:cNvSpPr txBox="1"/>
          <p:nvPr/>
        </p:nvSpPr>
        <p:spPr>
          <a:xfrm>
            <a:off x="6603611" y="4526355"/>
            <a:ext cx="528862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Log </a:t>
            </a:r>
            <a:r>
              <a:rPr kumimoji="1" lang="ko-KR" altLang="en-US" b="1" dirty="0"/>
              <a:t>구현 관련</a:t>
            </a: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함수추출은 </a:t>
            </a:r>
            <a:r>
              <a:rPr kumimoji="1" lang="en-US" altLang="ko-KR" dirty="0"/>
              <a:t>Inspect Lib </a:t>
            </a:r>
            <a:r>
              <a:rPr kumimoji="1" lang="ko-KR" altLang="en-US" dirty="0"/>
              <a:t>사용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가시성을 위하여 가운데 정렬 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로그 저장은 </a:t>
            </a:r>
            <a:r>
              <a:rPr kumimoji="1" lang="en-US" altLang="ko-KR" dirty="0"/>
              <a:t>.git </a:t>
            </a:r>
            <a:r>
              <a:rPr kumimoji="1" lang="ko-KR" altLang="en-US" dirty="0"/>
              <a:t>을 찾아 최상위 폴더에 항상 저장되도록 구현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7429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D9D60-E9A3-9F5C-3433-22B6C76B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기능 구현 소개 </a:t>
            </a:r>
            <a:r>
              <a:rPr kumimoji="1" lang="en-US" altLang="ko-KR" dirty="0"/>
              <a:t>– </a:t>
            </a:r>
            <a:r>
              <a:rPr kumimoji="1" lang="ko-KR" altLang="en-US" dirty="0" err="1"/>
              <a:t>재빌드</a:t>
            </a:r>
            <a:r>
              <a:rPr kumimoji="1" lang="ko-KR" altLang="en-US" dirty="0"/>
              <a:t> 이슈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A6E69-8ACE-BD8B-2446-F95D69E6E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현재의 프로젝트 구조로 </a:t>
            </a:r>
            <a:r>
              <a:rPr kumimoji="1" lang="en-US" altLang="ko-KR" sz="2400" dirty="0"/>
              <a:t>build</a:t>
            </a:r>
            <a:r>
              <a:rPr kumimoji="1" lang="ko-KR" altLang="en-US" sz="2400" dirty="0"/>
              <a:t>하면 </a:t>
            </a:r>
            <a:r>
              <a:rPr kumimoji="1" lang="en-US" altLang="ko-KR" sz="2400" dirty="0" err="1"/>
              <a:t>src</a:t>
            </a:r>
            <a:r>
              <a:rPr kumimoji="1" lang="en-US" altLang="ko-KR" sz="2400" dirty="0"/>
              <a:t>/ </a:t>
            </a:r>
            <a:r>
              <a:rPr kumimoji="1" lang="ko-KR" altLang="en-US" sz="2400" dirty="0"/>
              <a:t>아래의 소스 코드들이 </a:t>
            </a:r>
            <a:r>
              <a:rPr kumimoji="1" lang="ko-KR" altLang="en-US" sz="2400" dirty="0" err="1"/>
              <a:t>컴파일되고</a:t>
            </a:r>
            <a:r>
              <a:rPr kumimoji="1" lang="ko-KR" altLang="en-US" sz="2400" dirty="0"/>
              <a:t> 하나로 패키징</a:t>
            </a:r>
            <a:endParaRPr kumimoji="1" lang="en-US" altLang="ko-KR" sz="2400" dirty="0"/>
          </a:p>
          <a:p>
            <a:r>
              <a:rPr kumimoji="1" lang="ko-KR" altLang="en-US" sz="2400" dirty="0"/>
              <a:t>테스트케이스 관련 스크립트들은 모두 </a:t>
            </a:r>
            <a:r>
              <a:rPr kumimoji="1" lang="en-US" altLang="ko-KR" sz="2400" dirty="0" err="1"/>
              <a:t>src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외부로 분리하여 같이 </a:t>
            </a:r>
            <a:r>
              <a:rPr kumimoji="1" lang="en-US" altLang="ko-KR" sz="2400" dirty="0"/>
              <a:t>build</a:t>
            </a:r>
            <a:r>
              <a:rPr kumimoji="1" lang="ko-KR" altLang="en-US" sz="2400" dirty="0"/>
              <a:t>되지 않도록 변경</a:t>
            </a:r>
            <a:endParaRPr kumimoji="1" lang="en-US" altLang="ko-KR" sz="2400" dirty="0"/>
          </a:p>
          <a:p>
            <a:r>
              <a:rPr kumimoji="1" lang="ko-KR" altLang="en-US" sz="2400" dirty="0"/>
              <a:t>외부 가상 환경에서 배포한 패키지 설치하고 시나리오 작성 후 실행하면 간단하게 해결</a:t>
            </a:r>
            <a:endParaRPr kumimoji="1" lang="en-US" altLang="ko-KR" sz="2400" dirty="0"/>
          </a:p>
          <a:p>
            <a:r>
              <a:rPr kumimoji="1" lang="en-US" altLang="ko-KR" sz="2400" dirty="0"/>
              <a:t>Runner</a:t>
            </a:r>
            <a:r>
              <a:rPr kumimoji="1" lang="ko-KR" altLang="en-US" sz="2400" dirty="0"/>
              <a:t>로 실행하고 싶으면 외부 가상 환경이 실행되는 디렉토리에 </a:t>
            </a:r>
            <a:r>
              <a:rPr kumimoji="1" lang="en-US" altLang="ko-KR" sz="2400" dirty="0"/>
              <a:t>script/</a:t>
            </a:r>
            <a:r>
              <a:rPr kumimoji="1" lang="ko-KR" altLang="en-US" sz="2400" dirty="0"/>
              <a:t> 아래에 테스트 시나리오 추가 후 실행</a:t>
            </a:r>
            <a:endParaRPr kumimoji="1" lang="en-US" altLang="ko-KR" sz="2400" dirty="0"/>
          </a:p>
          <a:p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19214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D97F79-7779-06BC-74ED-37607C1B914B}"/>
              </a:ext>
            </a:extLst>
          </p:cNvPr>
          <p:cNvSpPr/>
          <p:nvPr/>
        </p:nvSpPr>
        <p:spPr>
          <a:xfrm>
            <a:off x="740991" y="1266452"/>
            <a:ext cx="3361452" cy="3468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RED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527F11-AAE7-B2D8-5F95-CDC8410DF5E4}"/>
              </a:ext>
            </a:extLst>
          </p:cNvPr>
          <p:cNvSpPr/>
          <p:nvPr/>
        </p:nvSpPr>
        <p:spPr>
          <a:xfrm>
            <a:off x="4415274" y="1266452"/>
            <a:ext cx="3361452" cy="34684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GREEN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431A37-A873-A4DF-00AE-0BCDD12C16A3}"/>
              </a:ext>
            </a:extLst>
          </p:cNvPr>
          <p:cNvSpPr/>
          <p:nvPr/>
        </p:nvSpPr>
        <p:spPr>
          <a:xfrm>
            <a:off x="8089557" y="1266452"/>
            <a:ext cx="3361452" cy="346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REFACTOR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4781B8-BF3C-119B-A9FE-7694DF49A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557" y="1964660"/>
            <a:ext cx="3361452" cy="8085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7A5069-D9AD-35AE-4E31-28E65E35A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29" y="1919802"/>
            <a:ext cx="3670976" cy="2399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EAD3778-02CC-8BED-0C6D-D813DFACE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005" y="1935729"/>
            <a:ext cx="3227990" cy="1049538"/>
          </a:xfrm>
          <a:prstGeom prst="rect">
            <a:avLst/>
          </a:prstGeom>
        </p:spPr>
      </p:pic>
      <p:sp>
        <p:nvSpPr>
          <p:cNvPr id="14" name="TextBox 13">
            <a:hlinkClick r:id="rId6"/>
            <a:extLst>
              <a:ext uri="{FF2B5EF4-FFF2-40B4-BE49-F238E27FC236}">
                <a16:creationId xmlns:a16="http://schemas.microsoft.com/office/drawing/2014/main" id="{2A210769-6180-2BA8-654E-13A0D5447099}"/>
              </a:ext>
            </a:extLst>
          </p:cNvPr>
          <p:cNvSpPr txBox="1"/>
          <p:nvPr/>
        </p:nvSpPr>
        <p:spPr>
          <a:xfrm>
            <a:off x="7500768" y="472885"/>
            <a:ext cx="61012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github.com</a:t>
            </a:r>
            <a:r>
              <a:rPr lang="ko-KR" altLang="en-US" dirty="0"/>
              <a:t>/</a:t>
            </a:r>
            <a:r>
              <a:rPr lang="ko-KR" altLang="en-US" dirty="0" err="1"/>
              <a:t>demianmedich</a:t>
            </a:r>
            <a:r>
              <a:rPr lang="ko-KR" altLang="en-US" dirty="0"/>
              <a:t>/SSD/</a:t>
            </a:r>
            <a:r>
              <a:rPr lang="ko-KR" altLang="en-US" dirty="0" err="1"/>
              <a:t>pull</a:t>
            </a:r>
            <a:r>
              <a:rPr lang="ko-KR" altLang="en-US" dirty="0"/>
              <a:t>/22/</a:t>
            </a:r>
            <a:r>
              <a:rPr lang="ko-KR" altLang="en-US" dirty="0" err="1"/>
              <a:t>commits</a:t>
            </a:r>
            <a:endParaRPr lang="ko-KR" altLang="en-US" dirty="0"/>
          </a:p>
        </p:txBody>
      </p:sp>
      <p:sp>
        <p:nvSpPr>
          <p:cNvPr id="16" name="TextBox 15">
            <a:hlinkClick r:id="rId7"/>
            <a:extLst>
              <a:ext uri="{FF2B5EF4-FFF2-40B4-BE49-F238E27FC236}">
                <a16:creationId xmlns:a16="http://schemas.microsoft.com/office/drawing/2014/main" id="{D084357D-C247-2AF1-7E79-4E123D17DE84}"/>
              </a:ext>
            </a:extLst>
          </p:cNvPr>
          <p:cNvSpPr txBox="1"/>
          <p:nvPr/>
        </p:nvSpPr>
        <p:spPr>
          <a:xfrm>
            <a:off x="7500768" y="249877"/>
            <a:ext cx="61012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github.com</a:t>
            </a:r>
            <a:r>
              <a:rPr lang="ko-KR" altLang="en-US" dirty="0"/>
              <a:t>/</a:t>
            </a:r>
            <a:r>
              <a:rPr lang="ko-KR" altLang="en-US" dirty="0" err="1"/>
              <a:t>demianmedich</a:t>
            </a:r>
            <a:r>
              <a:rPr lang="ko-KR" altLang="en-US" dirty="0"/>
              <a:t>/SSD/</a:t>
            </a:r>
            <a:r>
              <a:rPr lang="ko-KR" altLang="en-US" dirty="0" err="1"/>
              <a:t>pull</a:t>
            </a:r>
            <a:r>
              <a:rPr lang="ko-KR" altLang="en-US" dirty="0"/>
              <a:t>/8/</a:t>
            </a:r>
            <a:r>
              <a:rPr lang="ko-KR" altLang="en-US" dirty="0" err="1"/>
              <a:t>commits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4FEE57C-48E8-8156-32E7-35573BDA7B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324" y="4943810"/>
            <a:ext cx="3361452" cy="7521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5AB0E42-E47A-2C2B-727F-A3C1E3F2A8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0271" y="5085338"/>
            <a:ext cx="3386455" cy="4690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5B38198-1F7F-A8BC-8691-324BD8DF4C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8239" y="3978060"/>
            <a:ext cx="3398815" cy="2324301"/>
          </a:xfrm>
          <a:prstGeom prst="rect">
            <a:avLst/>
          </a:prstGeom>
        </p:spPr>
      </p:pic>
      <p:sp>
        <p:nvSpPr>
          <p:cNvPr id="21" name="TextBox 20">
            <a:hlinkClick r:id="rId11"/>
            <a:extLst>
              <a:ext uri="{FF2B5EF4-FFF2-40B4-BE49-F238E27FC236}">
                <a16:creationId xmlns:a16="http://schemas.microsoft.com/office/drawing/2014/main" id="{B7FC1782-55D5-08ED-7A1F-6FDEFB0D7654}"/>
              </a:ext>
            </a:extLst>
          </p:cNvPr>
          <p:cNvSpPr txBox="1"/>
          <p:nvPr/>
        </p:nvSpPr>
        <p:spPr>
          <a:xfrm>
            <a:off x="702347" y="6123505"/>
            <a:ext cx="6800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github.com</a:t>
            </a:r>
            <a:r>
              <a:rPr lang="ko-KR" altLang="en-US" dirty="0"/>
              <a:t>/</a:t>
            </a:r>
            <a:r>
              <a:rPr lang="ko-KR" altLang="en-US" dirty="0" err="1"/>
              <a:t>demianmedich</a:t>
            </a:r>
            <a:r>
              <a:rPr lang="ko-KR" altLang="en-US" dirty="0"/>
              <a:t>/SSD/</a:t>
            </a:r>
            <a:r>
              <a:rPr lang="ko-KR" altLang="en-US" dirty="0" err="1"/>
              <a:t>pull</a:t>
            </a:r>
            <a:r>
              <a:rPr lang="ko-KR" altLang="en-US" dirty="0"/>
              <a:t>/58/</a:t>
            </a:r>
            <a:r>
              <a:rPr lang="ko-KR" altLang="en-US" dirty="0" err="1"/>
              <a:t>commits</a:t>
            </a:r>
            <a:r>
              <a:rPr lang="ko-KR" altLang="en-US" dirty="0"/>
              <a:t>/8ba610670bb9196be5d581d963caa61a5cc747ed</a:t>
            </a:r>
          </a:p>
        </p:txBody>
      </p:sp>
    </p:spTree>
    <p:extLst>
      <p:ext uri="{BB962C8B-B14F-4D97-AF65-F5344CB8AC3E}">
        <p14:creationId xmlns:p14="http://schemas.microsoft.com/office/powerpoint/2010/main" val="1421242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FD2CB-8BCB-0905-E6F7-269C9B4B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Mocking </a:t>
            </a:r>
            <a:r>
              <a:rPr kumimoji="1" lang="ko-KR" altLang="en-US" dirty="0"/>
              <a:t>활용 예시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85B8E17-1B0A-447F-B731-86FC5B499D8F}"/>
              </a:ext>
            </a:extLst>
          </p:cNvPr>
          <p:cNvGrpSpPr/>
          <p:nvPr/>
        </p:nvGrpSpPr>
        <p:grpSpPr>
          <a:xfrm>
            <a:off x="377021" y="1079517"/>
            <a:ext cx="5990743" cy="5689620"/>
            <a:chOff x="377021" y="1079517"/>
            <a:chExt cx="5990743" cy="568962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91385C9-7226-4696-9742-E479A99F477A}"/>
                </a:ext>
              </a:extLst>
            </p:cNvPr>
            <p:cNvGrpSpPr/>
            <p:nvPr/>
          </p:nvGrpSpPr>
          <p:grpSpPr>
            <a:xfrm>
              <a:off x="377021" y="1915127"/>
              <a:ext cx="4061629" cy="4073406"/>
              <a:chOff x="377021" y="1731805"/>
              <a:chExt cx="4244421" cy="4256728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DD8821E-6FE9-459A-97C3-45D0336EEAD8}"/>
                  </a:ext>
                </a:extLst>
              </p:cNvPr>
              <p:cNvSpPr/>
              <p:nvPr/>
            </p:nvSpPr>
            <p:spPr>
              <a:xfrm>
                <a:off x="1382585" y="3134033"/>
                <a:ext cx="1228725" cy="213555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highlight>
                    <a:srgbClr val="FFFF00"/>
                  </a:highlight>
                </a:endParaRPr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CBDD836D-B016-4BF5-9384-9C1309A15896}"/>
                  </a:ext>
                </a:extLst>
              </p:cNvPr>
              <p:cNvCxnSpPr>
                <a:stCxn id="38" idx="2"/>
              </p:cNvCxnSpPr>
              <p:nvPr/>
            </p:nvCxnSpPr>
            <p:spPr>
              <a:xfrm flipH="1">
                <a:off x="1322327" y="3347588"/>
                <a:ext cx="674621" cy="723391"/>
              </a:xfrm>
              <a:prstGeom prst="straightConnector1">
                <a:avLst/>
              </a:prstGeom>
              <a:ln w="317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6677FCDD-9AFF-4607-A732-109E053AB9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9860"/>
              <a:stretch/>
            </p:blipFill>
            <p:spPr>
              <a:xfrm>
                <a:off x="377021" y="1731805"/>
                <a:ext cx="4198984" cy="4256728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8C3FF44-2A09-46A4-A4FF-65062D41E6D4}"/>
                  </a:ext>
                </a:extLst>
              </p:cNvPr>
              <p:cNvSpPr/>
              <p:nvPr/>
            </p:nvSpPr>
            <p:spPr>
              <a:xfrm>
                <a:off x="611059" y="2112111"/>
                <a:ext cx="3371851" cy="723391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795CD74-CEE2-4FD8-B881-7F86DC017362}"/>
                  </a:ext>
                </a:extLst>
              </p:cNvPr>
              <p:cNvSpPr txBox="1"/>
              <p:nvPr/>
            </p:nvSpPr>
            <p:spPr>
              <a:xfrm>
                <a:off x="1996947" y="1800364"/>
                <a:ext cx="1191364" cy="357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buClr>
                    <a:schemeClr val="dk1"/>
                  </a:buClr>
                  <a:buSzPts val="1800"/>
                </a:pPr>
                <a:r>
                  <a:rPr kumimoji="1" lang="en-US" altLang="ko-KR" sz="1800" b="1">
                    <a:solidFill>
                      <a:srgbClr val="00B0F0"/>
                    </a:solidFill>
                    <a:latin typeface="Malgun Gothic"/>
                    <a:ea typeface="Malgun Gothic"/>
                  </a:rPr>
                  <a:t>Mocking</a:t>
                </a:r>
                <a:endParaRPr kumimoji="1" lang="ko-KR" altLang="en-US" sz="1800" b="1" dirty="0">
                  <a:solidFill>
                    <a:srgbClr val="00B0F0"/>
                  </a:solidFill>
                  <a:latin typeface="Malgun Gothic"/>
                  <a:ea typeface="Malgun Gothic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438EA6C-2066-4399-A7DD-9F9569951C77}"/>
                  </a:ext>
                </a:extLst>
              </p:cNvPr>
              <p:cNvSpPr/>
              <p:nvPr/>
            </p:nvSpPr>
            <p:spPr>
              <a:xfrm>
                <a:off x="929476" y="3585407"/>
                <a:ext cx="2281910" cy="27426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7A61248-F67A-4F58-A46F-115A9822CB33}"/>
                  </a:ext>
                </a:extLst>
              </p:cNvPr>
              <p:cNvSpPr/>
              <p:nvPr/>
            </p:nvSpPr>
            <p:spPr>
              <a:xfrm>
                <a:off x="929476" y="4609579"/>
                <a:ext cx="2281910" cy="27426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15B84C2-8CC8-4913-AD79-696538403355}"/>
                  </a:ext>
                </a:extLst>
              </p:cNvPr>
              <p:cNvSpPr/>
              <p:nvPr/>
            </p:nvSpPr>
            <p:spPr>
              <a:xfrm>
                <a:off x="929476" y="5679404"/>
                <a:ext cx="2281910" cy="27426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24D6018-28D7-49DE-A604-0288D2AB5729}"/>
                  </a:ext>
                </a:extLst>
              </p:cNvPr>
              <p:cNvSpPr txBox="1"/>
              <p:nvPr/>
            </p:nvSpPr>
            <p:spPr>
              <a:xfrm>
                <a:off x="2133260" y="3934539"/>
                <a:ext cx="2488182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buClr>
                    <a:schemeClr val="dk1"/>
                  </a:buClr>
                  <a:buSzPts val="1800"/>
                </a:pPr>
                <a:r>
                  <a:rPr kumimoji="1" lang="en-US" altLang="ko-KR" sz="1800" b="1" dirty="0">
                    <a:solidFill>
                      <a:srgbClr val="FF0000"/>
                    </a:solidFill>
                    <a:latin typeface="Malgun Gothic"/>
                    <a:ea typeface="Malgun Gothic"/>
                  </a:rPr>
                  <a:t>Behavior Verification</a:t>
                </a:r>
                <a:endParaRPr kumimoji="1" lang="ko-KR" altLang="en-US" sz="1800" b="1" dirty="0">
                  <a:solidFill>
                    <a:srgbClr val="FF0000"/>
                  </a:solidFill>
                  <a:latin typeface="Malgun Gothic"/>
                  <a:ea typeface="Malgun Gothic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0C6EDB7-1415-4946-844A-1C528D2CE257}"/>
                </a:ext>
              </a:extLst>
            </p:cNvPr>
            <p:cNvGrpSpPr/>
            <p:nvPr/>
          </p:nvGrpSpPr>
          <p:grpSpPr>
            <a:xfrm>
              <a:off x="377021" y="6041805"/>
              <a:ext cx="4852204" cy="727332"/>
              <a:chOff x="377021" y="6130668"/>
              <a:chExt cx="4852204" cy="727332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FAC4A815-FCD8-4D89-9F18-9AB29780B0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021" y="6131657"/>
                <a:ext cx="4852204" cy="726343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224A3D7-979C-4541-A992-A50CD86D7A71}"/>
                  </a:ext>
                </a:extLst>
              </p:cNvPr>
              <p:cNvSpPr txBox="1"/>
              <p:nvPr/>
            </p:nvSpPr>
            <p:spPr>
              <a:xfrm>
                <a:off x="4104589" y="6130668"/>
                <a:ext cx="1033705" cy="309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buClr>
                    <a:schemeClr val="dk1"/>
                  </a:buClr>
                  <a:buSzPts val="1800"/>
                </a:pPr>
                <a:r>
                  <a:rPr kumimoji="1" lang="en-US" altLang="ko-KR" sz="1800" b="1" dirty="0">
                    <a:solidFill>
                      <a:srgbClr val="92D050"/>
                    </a:solidFill>
                    <a:latin typeface="Malgun Gothic"/>
                    <a:ea typeface="Malgun Gothic"/>
                  </a:rPr>
                  <a:t>Patching</a:t>
                </a:r>
                <a:endParaRPr kumimoji="1" lang="ko-KR" altLang="en-US" sz="1800" b="1" dirty="0">
                  <a:solidFill>
                    <a:srgbClr val="92D050"/>
                  </a:solidFill>
                  <a:latin typeface="Malgun Gothic"/>
                  <a:ea typeface="Malgun Gothic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730DB6D-37CA-4A31-A0CE-382A6B181227}"/>
                </a:ext>
              </a:extLst>
            </p:cNvPr>
            <p:cNvSpPr txBox="1"/>
            <p:nvPr/>
          </p:nvSpPr>
          <p:spPr>
            <a:xfrm>
              <a:off x="377021" y="1079517"/>
              <a:ext cx="2861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Shell Application Test</a:t>
              </a:r>
              <a:endParaRPr lang="ko-KR" altLang="en-US" sz="2000" b="1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D9D81A0-EC8E-457D-9394-821646251987}"/>
                </a:ext>
              </a:extLst>
            </p:cNvPr>
            <p:cNvSpPr txBox="1"/>
            <p:nvPr/>
          </p:nvSpPr>
          <p:spPr>
            <a:xfrm>
              <a:off x="377021" y="1508334"/>
              <a:ext cx="5990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미완성</a:t>
              </a:r>
              <a:r>
                <a:rPr lang="en-US" altLang="ko-KR" sz="1600" dirty="0"/>
                <a:t> SSD API Mocking &amp; </a:t>
              </a:r>
              <a:r>
                <a:rPr lang="ko-KR" altLang="en-US" sz="1600" dirty="0"/>
                <a:t>개발 후 의존성 생략한 </a:t>
              </a:r>
              <a:r>
                <a:rPr lang="en-US" altLang="ko-KR" sz="1600" dirty="0"/>
                <a:t>Dummy </a:t>
              </a:r>
              <a:r>
                <a:rPr lang="ko-KR" altLang="en-US" sz="1600" dirty="0"/>
                <a:t>활용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C430430-87B2-49B9-A768-7C0524C35555}"/>
              </a:ext>
            </a:extLst>
          </p:cNvPr>
          <p:cNvGrpSpPr/>
          <p:nvPr/>
        </p:nvGrpSpPr>
        <p:grpSpPr>
          <a:xfrm>
            <a:off x="6447469" y="1079517"/>
            <a:ext cx="5661626" cy="5722300"/>
            <a:chOff x="6447469" y="1079517"/>
            <a:chExt cx="5661626" cy="57223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C9D13B0-A760-4C03-9466-F9943CFD0274}"/>
                </a:ext>
              </a:extLst>
            </p:cNvPr>
            <p:cNvGrpSpPr/>
            <p:nvPr/>
          </p:nvGrpSpPr>
          <p:grpSpPr>
            <a:xfrm>
              <a:off x="6447469" y="6035911"/>
              <a:ext cx="5589046" cy="765906"/>
              <a:chOff x="5863780" y="4750014"/>
              <a:chExt cx="6172735" cy="845893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170CFE60-B071-4F3A-96B1-3E6ECF0FE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3780" y="4750014"/>
                <a:ext cx="6172735" cy="845893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731E1A-4EF6-483E-81A8-5664347454BF}"/>
                  </a:ext>
                </a:extLst>
              </p:cNvPr>
              <p:cNvSpPr txBox="1"/>
              <p:nvPr/>
            </p:nvSpPr>
            <p:spPr>
              <a:xfrm>
                <a:off x="10853793" y="4760482"/>
                <a:ext cx="114165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buClr>
                    <a:schemeClr val="dk1"/>
                  </a:buClr>
                  <a:buSzPts val="1800"/>
                </a:pPr>
                <a:r>
                  <a:rPr kumimoji="1" lang="en-US" altLang="ko-KR" sz="1800" b="1" dirty="0">
                    <a:solidFill>
                      <a:srgbClr val="92D050"/>
                    </a:solidFill>
                    <a:latin typeface="Malgun Gothic"/>
                    <a:ea typeface="Malgun Gothic"/>
                  </a:rPr>
                  <a:t>Patching</a:t>
                </a:r>
                <a:endParaRPr kumimoji="1" lang="ko-KR" altLang="en-US" sz="1800" b="1" dirty="0">
                  <a:solidFill>
                    <a:srgbClr val="92D050"/>
                  </a:solidFill>
                  <a:latin typeface="Malgun Gothic"/>
                  <a:ea typeface="Malgun Gothic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4E6B041-8DBC-43D1-B44D-02883A33DC78}"/>
                </a:ext>
              </a:extLst>
            </p:cNvPr>
            <p:cNvGrpSpPr/>
            <p:nvPr/>
          </p:nvGrpSpPr>
          <p:grpSpPr>
            <a:xfrm>
              <a:off x="6447469" y="3347588"/>
              <a:ext cx="5395428" cy="876376"/>
              <a:chOff x="6447470" y="2710920"/>
              <a:chExt cx="5395428" cy="876376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22FDA029-C329-47C6-A872-FA2497987D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7470" y="2710920"/>
                <a:ext cx="5395428" cy="876376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976B8D-08CC-4D19-BAC7-7FA1C35D6BE9}"/>
                  </a:ext>
                </a:extLst>
              </p:cNvPr>
              <p:cNvSpPr txBox="1"/>
              <p:nvPr/>
            </p:nvSpPr>
            <p:spPr>
              <a:xfrm>
                <a:off x="9265343" y="2971095"/>
                <a:ext cx="2488182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buClr>
                    <a:schemeClr val="dk1"/>
                  </a:buClr>
                  <a:buSzPts val="1800"/>
                </a:pPr>
                <a:r>
                  <a:rPr kumimoji="1" lang="en-US" altLang="ko-KR" sz="1800" b="1" dirty="0">
                    <a:solidFill>
                      <a:srgbClr val="FF0000"/>
                    </a:solidFill>
                    <a:latin typeface="Malgun Gothic"/>
                    <a:ea typeface="Malgun Gothic"/>
                  </a:rPr>
                  <a:t>Behavior Verification</a:t>
                </a:r>
                <a:endParaRPr kumimoji="1" lang="ko-KR" altLang="en-US" sz="1800" b="1" dirty="0">
                  <a:solidFill>
                    <a:srgbClr val="FF0000"/>
                  </a:solidFill>
                  <a:latin typeface="Malgun Gothic"/>
                  <a:ea typeface="Malgun Gothic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C36708B-3585-4B53-AA5D-C8BF6776C607}"/>
                  </a:ext>
                </a:extLst>
              </p:cNvPr>
              <p:cNvSpPr/>
              <p:nvPr/>
            </p:nvSpPr>
            <p:spPr>
              <a:xfrm>
                <a:off x="6677024" y="2906838"/>
                <a:ext cx="5165873" cy="6194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2E97E5D-D67A-4089-A013-B7C2F0B49504}"/>
                </a:ext>
              </a:extLst>
            </p:cNvPr>
            <p:cNvGrpSpPr/>
            <p:nvPr/>
          </p:nvGrpSpPr>
          <p:grpSpPr>
            <a:xfrm>
              <a:off x="6447469" y="4381394"/>
              <a:ext cx="5547983" cy="1510680"/>
              <a:chOff x="6447469" y="3881472"/>
              <a:chExt cx="5547983" cy="151068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2BBA8401-A2F7-4A09-B93F-EDC9B64071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47469" y="3947158"/>
                <a:ext cx="5350605" cy="1444994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1EBED6-7B99-4407-84AF-7F1C4165C319}"/>
                  </a:ext>
                </a:extLst>
              </p:cNvPr>
              <p:cNvSpPr txBox="1"/>
              <p:nvPr/>
            </p:nvSpPr>
            <p:spPr>
              <a:xfrm>
                <a:off x="10616338" y="3881472"/>
                <a:ext cx="1280425" cy="346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buClr>
                    <a:schemeClr val="dk1"/>
                  </a:buClr>
                  <a:buSzPts val="1800"/>
                </a:pPr>
                <a:r>
                  <a:rPr kumimoji="1" lang="en-US" altLang="ko-KR" sz="1800" b="1" dirty="0">
                    <a:solidFill>
                      <a:srgbClr val="FFFF00"/>
                    </a:solidFill>
                    <a:latin typeface="Malgun Gothic"/>
                    <a:ea typeface="Malgun Gothic"/>
                  </a:rPr>
                  <a:t>Stubbing</a:t>
                </a:r>
                <a:endParaRPr kumimoji="1" lang="ko-KR" altLang="en-US" sz="1800" b="1" dirty="0">
                  <a:solidFill>
                    <a:srgbClr val="FFFF00"/>
                  </a:solidFill>
                  <a:latin typeface="Malgun Gothic"/>
                  <a:ea typeface="Malgun Gothic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631380-2DED-447E-AA75-1783F5E72CB5}"/>
                  </a:ext>
                </a:extLst>
              </p:cNvPr>
              <p:cNvSpPr txBox="1"/>
              <p:nvPr/>
            </p:nvSpPr>
            <p:spPr>
              <a:xfrm>
                <a:off x="9735429" y="4725580"/>
                <a:ext cx="2260023" cy="346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buClr>
                    <a:schemeClr val="dk1"/>
                  </a:buClr>
                  <a:buSzPts val="1800"/>
                </a:pPr>
                <a:r>
                  <a:rPr kumimoji="1" lang="en-US" altLang="ko-KR" sz="1800" b="1" dirty="0">
                    <a:solidFill>
                      <a:srgbClr val="FFC000"/>
                    </a:solidFill>
                    <a:latin typeface="Malgun Gothic"/>
                    <a:ea typeface="Malgun Gothic"/>
                  </a:rPr>
                  <a:t>State Verification</a:t>
                </a:r>
                <a:endParaRPr kumimoji="1" lang="ko-KR" altLang="en-US" sz="1800" b="1" dirty="0">
                  <a:solidFill>
                    <a:srgbClr val="FFC000"/>
                  </a:solidFill>
                  <a:latin typeface="Malgun Gothic"/>
                  <a:ea typeface="Malgun Gothic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60A9521-B6AC-4FB1-B907-AE692A162E9E}"/>
                  </a:ext>
                </a:extLst>
              </p:cNvPr>
              <p:cNvSpPr/>
              <p:nvPr/>
            </p:nvSpPr>
            <p:spPr>
              <a:xfrm>
                <a:off x="6735229" y="4167711"/>
                <a:ext cx="4521741" cy="474199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719D693-69EC-47B8-B131-456F33A5BC0F}"/>
                  </a:ext>
                </a:extLst>
              </p:cNvPr>
              <p:cNvSpPr/>
              <p:nvPr/>
            </p:nvSpPr>
            <p:spPr>
              <a:xfrm>
                <a:off x="6963954" y="5078364"/>
                <a:ext cx="4839662" cy="24097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55D8174-BE7A-4E6A-B095-606055075884}"/>
                </a:ext>
              </a:extLst>
            </p:cNvPr>
            <p:cNvSpPr txBox="1"/>
            <p:nvPr/>
          </p:nvSpPr>
          <p:spPr>
            <a:xfrm>
              <a:off x="6447469" y="1079517"/>
              <a:ext cx="18101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SSD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API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Test</a:t>
              </a:r>
              <a:endParaRPr lang="ko-KR" altLang="en-US" sz="2000" b="1" dirty="0"/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2F0E50F1-FD66-415B-8EBE-F215772422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2365" b="45068"/>
            <a:stretch/>
          </p:blipFill>
          <p:spPr>
            <a:xfrm>
              <a:off x="6447469" y="2058207"/>
              <a:ext cx="3020380" cy="1075846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9E14BC-F737-41AD-B1D6-DEF72FF4D89E}"/>
                </a:ext>
              </a:extLst>
            </p:cNvPr>
            <p:cNvSpPr txBox="1"/>
            <p:nvPr/>
          </p:nvSpPr>
          <p:spPr>
            <a:xfrm>
              <a:off x="6668958" y="2197757"/>
              <a:ext cx="1140056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buClr>
                  <a:schemeClr val="dk1"/>
                </a:buClr>
                <a:buSzPts val="1800"/>
              </a:pPr>
              <a:r>
                <a:rPr kumimoji="1" lang="en-US" altLang="ko-KR" sz="1800" b="1" dirty="0">
                  <a:solidFill>
                    <a:srgbClr val="00B0F0"/>
                  </a:solidFill>
                  <a:latin typeface="Malgun Gothic"/>
                  <a:ea typeface="Malgun Gothic"/>
                </a:rPr>
                <a:t>Mocking</a:t>
              </a:r>
              <a:endParaRPr kumimoji="1" lang="ko-KR" altLang="en-US" sz="1800" b="1" dirty="0">
                <a:solidFill>
                  <a:srgbClr val="00B0F0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37D82C-CDC2-4D05-BD37-8B619ACBE8C2}"/>
                </a:ext>
              </a:extLst>
            </p:cNvPr>
            <p:cNvSpPr txBox="1"/>
            <p:nvPr/>
          </p:nvSpPr>
          <p:spPr>
            <a:xfrm>
              <a:off x="6447469" y="1508334"/>
              <a:ext cx="41120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result.txt </a:t>
              </a:r>
              <a:r>
                <a:rPr lang="ko-KR" altLang="en-US" sz="1600" dirty="0"/>
                <a:t>읽는 모듈 </a:t>
              </a:r>
              <a:r>
                <a:rPr lang="en-US" altLang="ko-KR" sz="1600" dirty="0"/>
                <a:t> Mocking &amp; </a:t>
              </a:r>
              <a:r>
                <a:rPr lang="ko-KR" altLang="en-US" sz="1600" dirty="0"/>
                <a:t>의존성 주입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33C6FACA-2E17-44FB-9FDF-432D5BE69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40429" y="2431673"/>
              <a:ext cx="2568666" cy="704197"/>
            </a:xfrm>
            <a:prstGeom prst="rect">
              <a:avLst/>
            </a:prstGeom>
          </p:spPr>
        </p:pic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542C28A-1EDE-4951-B2B3-091BFC0884E9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 flipV="1">
              <a:off x="8424292" y="2783772"/>
              <a:ext cx="1116137" cy="949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1098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B5C7D-1449-812D-CDE7-3854409F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err="1"/>
              <a:t>리팩토링</a:t>
            </a:r>
            <a:r>
              <a:rPr kumimoji="1" lang="ko-KR" altLang="en-US" dirty="0"/>
              <a:t> 전후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497CF6-9418-6485-2684-3ADDE9E1F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가독성을 위한 메소드 추출 예시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65523F-8DF8-7AE8-C413-A1E8E7AE0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133" y="3429000"/>
            <a:ext cx="5411294" cy="16025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F63E0E-9DDF-05D1-CD27-F865A8DA12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06"/>
          <a:stretch/>
        </p:blipFill>
        <p:spPr>
          <a:xfrm>
            <a:off x="571660" y="2314363"/>
            <a:ext cx="11014360" cy="8828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1FFBEA-B493-9982-9057-36DE5FE7F5D0}"/>
              </a:ext>
            </a:extLst>
          </p:cNvPr>
          <p:cNvSpPr txBox="1"/>
          <p:nvPr/>
        </p:nvSpPr>
        <p:spPr>
          <a:xfrm>
            <a:off x="2150679" y="5330020"/>
            <a:ext cx="7890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github.com</a:t>
            </a:r>
            <a:r>
              <a:rPr lang="ko-KR" altLang="en-US" dirty="0"/>
              <a:t>/</a:t>
            </a:r>
            <a:r>
              <a:rPr lang="ko-KR" altLang="en-US" dirty="0" err="1"/>
              <a:t>demianmedich</a:t>
            </a:r>
            <a:r>
              <a:rPr lang="ko-KR" altLang="en-US" dirty="0"/>
              <a:t>/SSD/</a:t>
            </a:r>
            <a:r>
              <a:rPr lang="ko-KR" altLang="en-US" dirty="0" err="1"/>
              <a:t>commit</a:t>
            </a:r>
            <a:r>
              <a:rPr lang="ko-KR" altLang="en-US" dirty="0"/>
              <a:t>/3dd798d57e27df2ef07b725fb8b037f01cbba61d</a:t>
            </a:r>
          </a:p>
        </p:txBody>
      </p:sp>
    </p:spTree>
    <p:extLst>
      <p:ext uri="{BB962C8B-B14F-4D97-AF65-F5344CB8AC3E}">
        <p14:creationId xmlns:p14="http://schemas.microsoft.com/office/powerpoint/2010/main" val="188493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</a:t>
            </a:r>
            <a:r>
              <a:rPr lang="ko-KR" altLang="en-US" dirty="0"/>
              <a:t>조원 소개 및 역할 담당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</a:t>
            </a:r>
            <a:r>
              <a:rPr lang="ko-KR" altLang="en-US" dirty="0"/>
              <a:t> 기능 구현 소개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리팩토링</a:t>
            </a:r>
            <a:r>
              <a:rPr lang="ko-KR" altLang="en-US" dirty="0"/>
              <a:t> 전후 비교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</a:t>
            </a:r>
            <a:r>
              <a:rPr lang="ko-KR" altLang="en-US" dirty="0"/>
              <a:t> 소감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B5C7D-1449-812D-CDE7-3854409F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err="1"/>
              <a:t>리팩토링</a:t>
            </a:r>
            <a:r>
              <a:rPr kumimoji="1" lang="ko-KR" altLang="en-US" dirty="0"/>
              <a:t> 전후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497CF6-9418-6485-2684-3ADDE9E1F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구문 </a:t>
            </a:r>
            <a:r>
              <a:rPr kumimoji="1" lang="ko-KR" altLang="en-US" dirty="0" err="1"/>
              <a:t>리팩토링을</a:t>
            </a:r>
            <a:r>
              <a:rPr kumimoji="1" lang="ko-KR" altLang="en-US" dirty="0"/>
              <a:t> 통한 가독성 증대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FFBEA-B493-9982-9057-36DE5FE7F5D0}"/>
              </a:ext>
            </a:extLst>
          </p:cNvPr>
          <p:cNvSpPr txBox="1"/>
          <p:nvPr/>
        </p:nvSpPr>
        <p:spPr>
          <a:xfrm>
            <a:off x="2150679" y="5330020"/>
            <a:ext cx="7890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github.com</a:t>
            </a:r>
            <a:r>
              <a:rPr lang="ko-KR" altLang="en-US" dirty="0"/>
              <a:t>/</a:t>
            </a:r>
            <a:r>
              <a:rPr lang="ko-KR" altLang="en-US" dirty="0" err="1"/>
              <a:t>demianmedich</a:t>
            </a:r>
            <a:r>
              <a:rPr lang="ko-KR" altLang="en-US" dirty="0"/>
              <a:t>/SSD/</a:t>
            </a:r>
            <a:r>
              <a:rPr lang="ko-KR" altLang="en-US" dirty="0" err="1"/>
              <a:t>commit</a:t>
            </a:r>
            <a:r>
              <a:rPr lang="ko-KR" altLang="en-US" dirty="0"/>
              <a:t>/3dd798d57e27df2ef07b725fb8b037f01cbba61d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0D9D2F-4843-C400-739E-0FCDF77D2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298116"/>
            <a:ext cx="7772400" cy="20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87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F9D80-C576-8891-B026-2C6B534F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err="1"/>
              <a:t>리팩토링</a:t>
            </a:r>
            <a:r>
              <a:rPr kumimoji="1" lang="ko-KR" altLang="en-US" dirty="0"/>
              <a:t> 전후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AAB9A-F924-1E65-D8AF-77F6681EA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1800" dirty="0"/>
              <a:t>중복 코드 제거를 위한 메서드 추출 및 상수 추출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58FEF7-D910-86ED-D54D-1C3E8FD8E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75" y="2580598"/>
            <a:ext cx="7330452" cy="23992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E50F98-0144-FA31-1260-F30529C11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000" y="310143"/>
            <a:ext cx="3781883" cy="614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09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1EC719D-497C-5E19-1944-4FD3B814F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549" y="1093075"/>
            <a:ext cx="6101878" cy="5670331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 err="1"/>
              <a:t>리팩토링</a:t>
            </a:r>
            <a:r>
              <a:rPr lang="en-US" dirty="0"/>
              <a:t> </a:t>
            </a:r>
            <a:r>
              <a:rPr lang="en-US" altLang="ko-KR" dirty="0"/>
              <a:t>– Adapter </a:t>
            </a:r>
            <a:r>
              <a:rPr lang="ko-KR" altLang="en-US" dirty="0"/>
              <a:t>및 </a:t>
            </a:r>
            <a:r>
              <a:rPr lang="en-US" altLang="ko-KR" dirty="0"/>
              <a:t>Decorator </a:t>
            </a:r>
            <a:r>
              <a:rPr lang="ko-KR" altLang="en-US" dirty="0"/>
              <a:t>패턴 적용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 dirty="0"/>
              <a:t>- </a:t>
            </a:r>
            <a:r>
              <a:rPr lang="en-US" sz="1600" dirty="0" err="1"/>
              <a:t>기존</a:t>
            </a:r>
            <a:r>
              <a:rPr lang="en-US" sz="1600" dirty="0"/>
              <a:t> </a:t>
            </a:r>
            <a:r>
              <a:rPr lang="en-US" sz="1600" dirty="0" err="1"/>
              <a:t>인터페이스를</a:t>
            </a:r>
            <a:r>
              <a:rPr lang="en-US" sz="1600" dirty="0"/>
              <a:t> </a:t>
            </a:r>
            <a:r>
              <a:rPr lang="en-US" sz="1600" dirty="0" err="1"/>
              <a:t>수정</a:t>
            </a:r>
            <a:r>
              <a:rPr lang="en-US" altLang="ko-KR" sz="1600" dirty="0"/>
              <a:t>?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처음에는 </a:t>
            </a:r>
            <a:r>
              <a:rPr lang="en-US" altLang="ko-KR" sz="1600" dirty="0" err="1"/>
              <a:t>SSDInterface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직접 수정해서 </a:t>
            </a:r>
            <a:r>
              <a:rPr lang="en-US" altLang="ko-KR" sz="1600" dirty="0"/>
              <a:t>flush(), erase() </a:t>
            </a:r>
            <a:r>
              <a:rPr lang="ko-KR" altLang="en-US" sz="1600" dirty="0"/>
              <a:t>추가</a:t>
            </a:r>
            <a:endParaRPr lang="en-US" altLang="ko-KR" sz="16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아래와 같이 구현체가 많다고 한다면</a:t>
            </a:r>
            <a:r>
              <a:rPr lang="en-US" altLang="ko-KR" sz="1600" dirty="0"/>
              <a:t>..?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600" dirty="0"/>
              <a:t>- Adapter </a:t>
            </a:r>
            <a:r>
              <a:rPr lang="ko-KR" altLang="en-US" sz="1600" dirty="0"/>
              <a:t>패턴 적용 </a:t>
            </a:r>
            <a:r>
              <a:rPr lang="en-US" altLang="ko-KR" sz="1600" dirty="0"/>
              <a:t>-&gt; </a:t>
            </a:r>
            <a:r>
              <a:rPr lang="ko-KR" altLang="en-US" sz="1600" dirty="0"/>
              <a:t>기존 코드 수정 최소화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3D7A2C-0BF8-6F7E-FBC6-E8EC9EB31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36" y="2420877"/>
            <a:ext cx="5571851" cy="36551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FA129B-E11B-910F-CCD4-A533B29FACA0}"/>
              </a:ext>
            </a:extLst>
          </p:cNvPr>
          <p:cNvSpPr txBox="1"/>
          <p:nvPr/>
        </p:nvSpPr>
        <p:spPr>
          <a:xfrm>
            <a:off x="605980" y="6244176"/>
            <a:ext cx="61012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github.com</a:t>
            </a:r>
            <a:r>
              <a:rPr lang="ko-KR" altLang="en-US" dirty="0"/>
              <a:t>/</a:t>
            </a:r>
            <a:r>
              <a:rPr lang="ko-KR" altLang="en-US" dirty="0" err="1"/>
              <a:t>demianmedich</a:t>
            </a:r>
            <a:r>
              <a:rPr lang="ko-KR" altLang="en-US" dirty="0"/>
              <a:t>/SSD/</a:t>
            </a:r>
            <a:r>
              <a:rPr lang="ko-KR" altLang="en-US" dirty="0" err="1"/>
              <a:t>pull</a:t>
            </a:r>
            <a:r>
              <a:rPr lang="ko-KR" altLang="en-US" dirty="0"/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319348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 err="1"/>
              <a:t>리팩토링</a:t>
            </a:r>
            <a:r>
              <a:rPr lang="en-US" dirty="0"/>
              <a:t> </a:t>
            </a:r>
            <a:r>
              <a:rPr lang="en-US" altLang="ko-KR" dirty="0"/>
              <a:t>– Adapter </a:t>
            </a:r>
            <a:r>
              <a:rPr lang="ko-KR" altLang="en-US" dirty="0"/>
              <a:t>및 </a:t>
            </a:r>
            <a:r>
              <a:rPr lang="en-US" altLang="ko-KR" dirty="0"/>
              <a:t>Decorator </a:t>
            </a:r>
            <a:r>
              <a:rPr lang="ko-KR" altLang="en-US" dirty="0"/>
              <a:t>패턴 적용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- </a:t>
            </a:r>
            <a:r>
              <a:rPr lang="en-US" dirty="0" err="1"/>
              <a:t>입력값을</a:t>
            </a:r>
            <a:r>
              <a:rPr lang="en-US" dirty="0"/>
              <a:t> </a:t>
            </a:r>
            <a:r>
              <a:rPr lang="en-US" dirty="0" err="1"/>
              <a:t>체크하기</a:t>
            </a:r>
            <a:r>
              <a:rPr lang="en-US" dirty="0"/>
              <a:t> </a:t>
            </a:r>
            <a:r>
              <a:rPr lang="en-US" dirty="0" err="1"/>
              <a:t>위한</a:t>
            </a:r>
            <a:r>
              <a:rPr lang="en-US" dirty="0"/>
              <a:t> </a:t>
            </a:r>
            <a:r>
              <a:rPr lang="en-US" dirty="0" err="1"/>
              <a:t>기능</a:t>
            </a:r>
            <a:r>
              <a:rPr lang="en-US" dirty="0"/>
              <a:t> </a:t>
            </a:r>
            <a:r>
              <a:rPr lang="en-US" dirty="0" err="1"/>
              <a:t>확장</a:t>
            </a:r>
            <a:r>
              <a:rPr lang="en-US" dirty="0"/>
              <a:t> </a:t>
            </a:r>
            <a:r>
              <a:rPr lang="en-US" altLang="ko-KR" dirty="0"/>
              <a:t>(Decorator </a:t>
            </a:r>
            <a:r>
              <a:rPr lang="ko-KR" altLang="en-US" dirty="0"/>
              <a:t>패턴 적용</a:t>
            </a:r>
            <a:r>
              <a:rPr lang="en-US" altLang="ko-KR" dirty="0"/>
              <a:t>)</a:t>
            </a:r>
            <a:endParaRPr lang="en-US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n-US" altLang="ko-KR" sz="1400" dirty="0"/>
              <a:t>(</a:t>
            </a:r>
            <a:r>
              <a:rPr lang="ko-KR" altLang="en-US" sz="1400" dirty="0"/>
              <a:t>반복되는 메서드 </a:t>
            </a:r>
            <a:r>
              <a:rPr lang="ko-KR" altLang="en-US" sz="1400" dirty="0" err="1"/>
              <a:t>시그니처는</a:t>
            </a:r>
            <a:r>
              <a:rPr lang="ko-KR" altLang="en-US" sz="1400" dirty="0"/>
              <a:t> 생략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3A0BA3-92BD-E337-B38F-3D8B46B1B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2243676"/>
            <a:ext cx="6121400" cy="4000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1D25CE-7457-EBAA-A0FF-8725B67B11BA}"/>
              </a:ext>
            </a:extLst>
          </p:cNvPr>
          <p:cNvSpPr txBox="1"/>
          <p:nvPr/>
        </p:nvSpPr>
        <p:spPr>
          <a:xfrm>
            <a:off x="3933497" y="6292832"/>
            <a:ext cx="61012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github.com</a:t>
            </a:r>
            <a:r>
              <a:rPr lang="ko-KR" altLang="en-US" dirty="0"/>
              <a:t>/</a:t>
            </a:r>
            <a:r>
              <a:rPr lang="ko-KR" altLang="en-US" dirty="0" err="1"/>
              <a:t>demianmedich</a:t>
            </a:r>
            <a:r>
              <a:rPr lang="ko-KR" altLang="en-US" dirty="0"/>
              <a:t>/SSD/</a:t>
            </a:r>
            <a:r>
              <a:rPr lang="ko-KR" altLang="en-US" dirty="0" err="1"/>
              <a:t>pull</a:t>
            </a:r>
            <a:r>
              <a:rPr lang="ko-KR" altLang="en-US" dirty="0"/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3710070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000" dirty="0" err="1"/>
              <a:t>리팩토링</a:t>
            </a:r>
            <a:r>
              <a:rPr lang="en-US" sz="3000" dirty="0"/>
              <a:t> </a:t>
            </a:r>
            <a:r>
              <a:rPr lang="en-US" altLang="ko-KR" sz="3000" dirty="0"/>
              <a:t>– Command </a:t>
            </a:r>
            <a:r>
              <a:rPr lang="ko-KR" altLang="en-US" sz="3000" dirty="0"/>
              <a:t>패턴</a:t>
            </a:r>
            <a:r>
              <a:rPr lang="en-US" altLang="ko-KR" sz="3000" dirty="0"/>
              <a:t> </a:t>
            </a:r>
            <a:r>
              <a:rPr lang="ko-KR" altLang="en-US" sz="3000" dirty="0"/>
              <a:t>및 </a:t>
            </a:r>
            <a:r>
              <a:rPr lang="en-US" altLang="ko-KR" sz="3000" dirty="0"/>
              <a:t>simple factory</a:t>
            </a:r>
            <a:r>
              <a:rPr lang="ko-KR" altLang="en-US" sz="3000" dirty="0"/>
              <a:t> 적용</a:t>
            </a:r>
            <a:endParaRPr sz="3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B66983-BC40-0198-1607-11CFAC2CD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669" y="1246679"/>
            <a:ext cx="2877292" cy="506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19EBB03-1581-53D9-3170-EEE8FE4E4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804" y="1013460"/>
            <a:ext cx="5399881" cy="553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DB31CD-FCCC-D03F-E55D-EC2A850C1123}"/>
              </a:ext>
            </a:extLst>
          </p:cNvPr>
          <p:cNvSpPr txBox="1"/>
          <p:nvPr/>
        </p:nvSpPr>
        <p:spPr>
          <a:xfrm>
            <a:off x="3996559" y="6526816"/>
            <a:ext cx="61012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github.com</a:t>
            </a:r>
            <a:r>
              <a:rPr lang="ko-KR" altLang="en-US" dirty="0"/>
              <a:t>/</a:t>
            </a:r>
            <a:r>
              <a:rPr lang="ko-KR" altLang="en-US" dirty="0" err="1"/>
              <a:t>demianmedich</a:t>
            </a:r>
            <a:r>
              <a:rPr lang="ko-KR" altLang="en-US" dirty="0"/>
              <a:t>/SSD/</a:t>
            </a:r>
            <a:r>
              <a:rPr lang="ko-KR" altLang="en-US" dirty="0" err="1"/>
              <a:t>pull</a:t>
            </a:r>
            <a:r>
              <a:rPr lang="ko-KR" altLang="en-US" dirty="0"/>
              <a:t>/62</a:t>
            </a:r>
          </a:p>
        </p:txBody>
      </p:sp>
    </p:spTree>
    <p:extLst>
      <p:ext uri="{BB962C8B-B14F-4D97-AF65-F5344CB8AC3E}">
        <p14:creationId xmlns:p14="http://schemas.microsoft.com/office/powerpoint/2010/main" val="2052831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A193-9BCD-F84D-A385-DBAE7257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소감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2DAE5-7EBC-9E9C-490C-25CA95796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kumimoji="1" lang="ko-KR" altLang="en-US" sz="1600" dirty="0" err="1"/>
              <a:t>강대원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현업에서 </a:t>
            </a:r>
            <a:r>
              <a:rPr kumimoji="1" lang="en-US" altLang="ko-KR" sz="1600" dirty="0"/>
              <a:t>SW</a:t>
            </a:r>
            <a:r>
              <a:rPr kumimoji="1" lang="ko-KR" altLang="en-US" sz="1600" dirty="0"/>
              <a:t>와 동떨어져 이번 교육에서 정말 많은 걸 배우고 갑니다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특히나 조원을 잘 만나서 정말 재밌게 배우고 가요</a:t>
            </a:r>
            <a:r>
              <a:rPr kumimoji="1" lang="en-US" altLang="ko-KR" sz="1600" dirty="0"/>
              <a:t>!</a:t>
            </a:r>
          </a:p>
          <a:p>
            <a:pPr marL="114300" indent="0">
              <a:buNone/>
            </a:pPr>
            <a:r>
              <a:rPr kumimoji="1" lang="ko-KR" altLang="en-US" sz="1600" dirty="0"/>
              <a:t>김정수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훌륭한 팀장님과 좋은 팀원들과 함께해서 영광이었습니다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저만 잘하면 팀원들 모두 무난하게 </a:t>
            </a:r>
            <a:r>
              <a:rPr kumimoji="1" lang="en-US" altLang="ko-KR" sz="1600" dirty="0"/>
              <a:t>Best </a:t>
            </a:r>
            <a:r>
              <a:rPr kumimoji="1" lang="en-US" altLang="ko-KR" sz="1600" dirty="0" err="1"/>
              <a:t>Reviwer</a:t>
            </a:r>
            <a:r>
              <a:rPr kumimoji="1" lang="ko-KR" altLang="en-US" sz="1600" dirty="0"/>
              <a:t>가 될 것 같습니다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수고하셨습니다</a:t>
            </a:r>
            <a:r>
              <a:rPr kumimoji="1" lang="en-US" altLang="ko-KR" sz="1600" dirty="0"/>
              <a:t>. </a:t>
            </a:r>
            <a:endParaRPr kumimoji="1" lang="ko-KR" altLang="en-US" sz="1600" dirty="0"/>
          </a:p>
          <a:p>
            <a:pPr marL="114300" indent="0">
              <a:buNone/>
            </a:pPr>
            <a:r>
              <a:rPr kumimoji="1" lang="ko-KR" altLang="en-US" sz="1600" dirty="0" err="1"/>
              <a:t>진기단</a:t>
            </a:r>
            <a:r>
              <a:rPr kumimoji="1" lang="en-US" altLang="ko-KR" sz="1600" dirty="0"/>
              <a:t>: </a:t>
            </a:r>
            <a:r>
              <a:rPr lang="ko-KR" altLang="en-US" sz="1600" dirty="0"/>
              <a:t>현업에서 개발자 분들과 협업할 일이 많이 없었는데 좋은 팀원 분들 만나 많이 배웠습니다</a:t>
            </a:r>
            <a:r>
              <a:rPr lang="en-US" altLang="ko-KR" sz="1600" dirty="0"/>
              <a:t>. </a:t>
            </a:r>
            <a:r>
              <a:rPr lang="en" altLang="ko-KR" sz="1600" dirty="0"/>
              <a:t>Test</a:t>
            </a:r>
            <a:r>
              <a:rPr lang="ko-KR" altLang="en-US" sz="1600" dirty="0"/>
              <a:t>가 있는 상황에서 </a:t>
            </a:r>
            <a:r>
              <a:rPr lang="en" altLang="ko-KR" sz="1600" dirty="0"/>
              <a:t>refactoring</a:t>
            </a:r>
            <a:r>
              <a:rPr lang="ko-KR" altLang="en-US" sz="1600" dirty="0"/>
              <a:t>할 때 확실히 심리적 안정감이 들어 좋았고 배운 점 실무에 잘 도입 및 활용하겠습니다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114300" indent="0">
              <a:buNone/>
            </a:pPr>
            <a:r>
              <a:rPr kumimoji="1" lang="ko-KR" altLang="en-US" sz="1600" dirty="0"/>
              <a:t>정보라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비전공자라서 이런 수업을 들어본 적도 없고 </a:t>
            </a:r>
            <a:r>
              <a:rPr kumimoji="1" lang="en-US" altLang="ko-KR" sz="1600" dirty="0"/>
              <a:t>unit test</a:t>
            </a:r>
            <a:r>
              <a:rPr kumimoji="1" lang="ko-KR" altLang="en-US" sz="1600" dirty="0"/>
              <a:t>도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처음 작성해 봤는데 너무 유익한 수업이라서 주변에 벌써 추천했어요</a:t>
            </a:r>
            <a:r>
              <a:rPr kumimoji="1" lang="en-US" altLang="ko-KR" sz="1600" dirty="0"/>
              <a:t>!</a:t>
            </a:r>
            <a:r>
              <a:rPr kumimoji="1" lang="ko-KR" altLang="en-US" sz="1600" dirty="0"/>
              <a:t> 팀원분들도 똑똑하셔서 팀프로젝트에서도 많이 배운 것 같아요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모두 수고하셨습니다 </a:t>
            </a:r>
            <a:r>
              <a:rPr kumimoji="1" lang="en-US" altLang="ko-KR" sz="1600" dirty="0">
                <a:sym typeface="Wingdings" panose="05000000000000000000" pitchFamily="2" charset="2"/>
              </a:rPr>
              <a:t></a:t>
            </a:r>
          </a:p>
          <a:p>
            <a:pPr marL="114300" indent="0">
              <a:buNone/>
            </a:pPr>
            <a:r>
              <a:rPr kumimoji="1" lang="ko-KR" altLang="en-US" sz="1600" dirty="0" err="1"/>
              <a:t>류대하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협업이 어려우면서도 재밌게 진행되어서 즐거웠습니다</a:t>
            </a:r>
            <a:r>
              <a:rPr kumimoji="1" lang="en-US" altLang="ko-KR" sz="1600" dirty="0"/>
              <a:t>.</a:t>
            </a:r>
          </a:p>
          <a:p>
            <a:pPr marL="114300" indent="0">
              <a:buNone/>
            </a:pPr>
            <a:r>
              <a:rPr kumimoji="1" lang="ko-KR" altLang="en-US" sz="1600" dirty="0"/>
              <a:t>이선우</a:t>
            </a:r>
            <a:r>
              <a:rPr kumimoji="1" lang="en-US" altLang="ko-KR" sz="1600" dirty="0"/>
              <a:t>: 64,000</a:t>
            </a:r>
            <a:r>
              <a:rPr kumimoji="1" lang="ko-KR" altLang="en-US" sz="1600" dirty="0"/>
              <a:t>원의 추억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0834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조원 소개 및 역할 담당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</a:t>
            </a:r>
            <a:r>
              <a:rPr lang="ko-KR" altLang="en-US" dirty="0"/>
              <a:t>이선우</a:t>
            </a:r>
            <a:r>
              <a:rPr lang="en-US" altLang="ko-KR" dirty="0"/>
              <a:t>: </a:t>
            </a:r>
            <a:r>
              <a:rPr lang="ko-KR" altLang="en-US" dirty="0"/>
              <a:t>조장</a:t>
            </a:r>
            <a:r>
              <a:rPr lang="en-US" altLang="ko-KR" dirty="0"/>
              <a:t>. </a:t>
            </a:r>
            <a:r>
              <a:rPr lang="ko-KR" altLang="en-US" dirty="0"/>
              <a:t>프로젝트 셋업</a:t>
            </a:r>
            <a:r>
              <a:rPr lang="en-US" altLang="ko-KR" dirty="0"/>
              <a:t>, SSD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강대원</a:t>
            </a:r>
            <a:r>
              <a:rPr lang="en-US" altLang="ko-KR" dirty="0"/>
              <a:t>: Shell, TC </a:t>
            </a:r>
            <a:r>
              <a:rPr lang="ko-KR" altLang="en-US" dirty="0"/>
              <a:t>시나리오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</a:t>
            </a:r>
            <a:r>
              <a:rPr lang="ko-KR" altLang="en-US" dirty="0"/>
              <a:t>김정수</a:t>
            </a:r>
            <a:r>
              <a:rPr lang="en-US" altLang="ko-KR" dirty="0"/>
              <a:t>: SSD, </a:t>
            </a:r>
            <a:r>
              <a:rPr lang="en-US" altLang="ko-KR" dirty="0" err="1"/>
              <a:t>CommandBuffer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류대하</a:t>
            </a:r>
            <a:r>
              <a:rPr lang="en-US" altLang="ko-KR" dirty="0"/>
              <a:t>: Shell, Logger, TC </a:t>
            </a:r>
            <a:r>
              <a:rPr lang="ko-KR" altLang="en-US" dirty="0"/>
              <a:t>시나리오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</a:t>
            </a:r>
            <a:r>
              <a:rPr lang="ko-KR" altLang="en-US" dirty="0"/>
              <a:t>정보라</a:t>
            </a:r>
            <a:r>
              <a:rPr lang="en-US" altLang="ko-KR" dirty="0"/>
              <a:t>: Shell, SSD, </a:t>
            </a:r>
            <a:r>
              <a:rPr lang="en-US" altLang="ko-KR" dirty="0" err="1"/>
              <a:t>CommandBuffer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진기단</a:t>
            </a:r>
            <a:r>
              <a:rPr lang="en-US" altLang="ko-KR" dirty="0"/>
              <a:t>: Shell, TC Runner</a:t>
            </a:r>
          </a:p>
        </p:txBody>
      </p:sp>
    </p:spTree>
    <p:extLst>
      <p:ext uri="{BB962C8B-B14F-4D97-AF65-F5344CB8AC3E}">
        <p14:creationId xmlns:p14="http://schemas.microsoft.com/office/powerpoint/2010/main" val="60488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 err="1"/>
              <a:t>기능</a:t>
            </a:r>
            <a:r>
              <a:rPr lang="en-US" dirty="0"/>
              <a:t> </a:t>
            </a:r>
            <a:r>
              <a:rPr lang="en-US" dirty="0" err="1"/>
              <a:t>구현</a:t>
            </a:r>
            <a:r>
              <a:rPr lang="en-US" dirty="0"/>
              <a:t> </a:t>
            </a:r>
            <a:r>
              <a:rPr lang="en-US" dirty="0" err="1"/>
              <a:t>소개</a:t>
            </a:r>
            <a:r>
              <a:rPr lang="en-US" dirty="0"/>
              <a:t> </a:t>
            </a:r>
            <a:r>
              <a:rPr lang="en-US" altLang="ko-KR" dirty="0"/>
              <a:t>– Project setup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1212666" y="1365804"/>
            <a:ext cx="9513497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114300" indent="0">
              <a:buNone/>
            </a:pPr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├── LICENSE</a:t>
            </a:r>
          </a:p>
          <a:p>
            <a:pPr marL="114300" indent="0">
              <a:buNone/>
            </a:pPr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├── </a:t>
            </a:r>
            <a:r>
              <a:rPr lang="en" altLang="ko-KR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README.md</a:t>
            </a:r>
            <a:endParaRPr lang="en" altLang="ko-KR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marL="114300" indent="0">
              <a:buNone/>
            </a:pPr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├── </a:t>
            </a:r>
            <a:r>
              <a:rPr lang="en" altLang="ko-KR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pyproject.toml</a:t>
            </a:r>
            <a:endParaRPr lang="en" altLang="ko-KR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marL="114300" indent="0">
              <a:buNone/>
            </a:pPr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├── .pre-commit-</a:t>
            </a:r>
            <a:r>
              <a:rPr lang="en" altLang="ko-KR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config.yaml</a:t>
            </a:r>
            <a:endParaRPr lang="en" altLang="ko-KR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marL="114300" indent="0">
              <a:buNone/>
            </a:pPr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├── .</a:t>
            </a:r>
            <a:r>
              <a:rPr lang="en-US" altLang="ko-KR" dirty="0" err="1">
                <a:solidFill>
                  <a:schemeClr val="tx1"/>
                </a:solidFill>
                <a:latin typeface="Menlo" panose="020B0609030804020204" pitchFamily="49" charset="0"/>
              </a:rPr>
              <a:t>github</a:t>
            </a:r>
            <a:r>
              <a:rPr lang="en-US" altLang="ko-KR" dirty="0">
                <a:solidFill>
                  <a:schemeClr val="tx1"/>
                </a:solidFill>
                <a:latin typeface="Menlo" panose="020B0609030804020204" pitchFamily="49" charset="0"/>
              </a:rPr>
              <a:t>/</a:t>
            </a:r>
          </a:p>
          <a:p>
            <a:pPr marL="114300" indent="0">
              <a:buNone/>
            </a:pPr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├── script/</a:t>
            </a:r>
          </a:p>
          <a:p>
            <a:pPr marL="114300" indent="0">
              <a:buNone/>
            </a:pPr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├── </a:t>
            </a:r>
            <a:r>
              <a:rPr lang="en" altLang="ko-KR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/</a:t>
            </a:r>
          </a:p>
          <a:p>
            <a:pPr marL="114300" indent="0">
              <a:buNone/>
            </a:pPr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│   ├── </a:t>
            </a:r>
            <a:r>
              <a:rPr lang="en" altLang="ko-KR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ssd</a:t>
            </a:r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/</a:t>
            </a:r>
          </a:p>
          <a:p>
            <a:pPr marL="114300" indent="0">
              <a:buNone/>
            </a:pPr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│   │   ├── driver/</a:t>
            </a:r>
          </a:p>
          <a:p>
            <a:pPr marL="114300" indent="0">
              <a:buNone/>
            </a:pPr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│   │   ├── shell/</a:t>
            </a:r>
          </a:p>
          <a:p>
            <a:pPr marL="114300" indent="0">
              <a:buNone/>
            </a:pPr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│   │   │   └── app/</a:t>
            </a:r>
          </a:p>
          <a:p>
            <a:pPr marL="114300" indent="0">
              <a:buNone/>
            </a:pPr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│   │   └── util/</a:t>
            </a:r>
          </a:p>
          <a:p>
            <a:pPr marL="114300" indent="0">
              <a:buNone/>
            </a:pPr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└── tests/</a:t>
            </a:r>
          </a:p>
          <a:p>
            <a:pPr marL="114300" indent="0">
              <a:buNone/>
            </a:pPr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    ├── benchmark/</a:t>
            </a:r>
          </a:p>
          <a:p>
            <a:pPr marL="114300" indent="0">
              <a:buNone/>
            </a:pPr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    └── </a:t>
            </a:r>
            <a:r>
              <a:rPr lang="en" altLang="ko-KR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unittest</a:t>
            </a:r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/</a:t>
            </a:r>
          </a:p>
          <a:p>
            <a:pPr marL="114300" indent="0">
              <a:buNone/>
            </a:pPr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       ├── driver/</a:t>
            </a:r>
          </a:p>
          <a:p>
            <a:pPr marL="114300" indent="0">
              <a:buNone/>
            </a:pPr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        └── shell/</a:t>
            </a:r>
          </a:p>
          <a:p>
            <a:pPr marL="114300" indent="0">
              <a:buNone/>
            </a:pPr>
            <a:b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</a:br>
            <a:endParaRPr lang="en" altLang="ko-KR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BCC41-AC1F-8B67-3277-2FC16E63325D}"/>
              </a:ext>
            </a:extLst>
          </p:cNvPr>
          <p:cNvSpPr txBox="1"/>
          <p:nvPr/>
        </p:nvSpPr>
        <p:spPr>
          <a:xfrm>
            <a:off x="7886399" y="1675828"/>
            <a:ext cx="32351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일관된 개발 환경 사용 목적</a:t>
            </a:r>
            <a:endParaRPr kumimoji="1" lang="en-US" altLang="ko-KR" dirty="0"/>
          </a:p>
          <a:p>
            <a:r>
              <a:rPr kumimoji="1" lang="en-US" altLang="ko-KR" dirty="0"/>
              <a:t>- </a:t>
            </a:r>
            <a:r>
              <a:rPr kumimoji="1" lang="ko-KR" altLang="en-US" dirty="0"/>
              <a:t>빠른 배포 가능</a:t>
            </a:r>
            <a:endParaRPr kumimoji="1" lang="en-US" altLang="ko-KR" dirty="0"/>
          </a:p>
          <a:p>
            <a:r>
              <a:rPr kumimoji="1" lang="en-US" altLang="ko-KR" dirty="0"/>
              <a:t>- </a:t>
            </a:r>
            <a:r>
              <a:rPr kumimoji="1" lang="ko-KR" altLang="en-US" dirty="0"/>
              <a:t>개발 환경에 사용할 패키지 사용 강제</a:t>
            </a:r>
            <a:endParaRPr kumimoji="1"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4D97E6-07C7-3465-F261-C5F460490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071"/>
          <a:stretch/>
        </p:blipFill>
        <p:spPr>
          <a:xfrm>
            <a:off x="4584411" y="3127158"/>
            <a:ext cx="5418739" cy="10589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396DDEB-DE74-5327-81D5-9C40FEA4E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758" y="1442597"/>
            <a:ext cx="2690149" cy="14981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51CE686-EBE3-73B9-C3B3-43A7E30F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758" y="5287175"/>
            <a:ext cx="6059214" cy="11645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3FD596B-80E1-4BEB-6E50-6E0DA2921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8758" y="4344226"/>
            <a:ext cx="6611394" cy="74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0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 err="1"/>
              <a:t>기능</a:t>
            </a:r>
            <a:r>
              <a:rPr lang="en-US" dirty="0"/>
              <a:t> </a:t>
            </a:r>
            <a:r>
              <a:rPr lang="en-US" dirty="0" err="1"/>
              <a:t>구현</a:t>
            </a:r>
            <a:r>
              <a:rPr lang="en-US" dirty="0"/>
              <a:t> </a:t>
            </a:r>
            <a:r>
              <a:rPr lang="en-US" dirty="0" err="1"/>
              <a:t>소개</a:t>
            </a:r>
            <a:r>
              <a:rPr lang="en-US" dirty="0"/>
              <a:t> </a:t>
            </a:r>
            <a:r>
              <a:rPr lang="en-US" altLang="ko-KR" dirty="0"/>
              <a:t>– Project setup</a:t>
            </a:r>
            <a:endParaRPr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17B27C0-4673-265F-B14C-914E795EE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030" y="2120810"/>
            <a:ext cx="5708961" cy="28382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4D215F-31D4-3374-6A80-959F9BCFC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030" y="5177877"/>
            <a:ext cx="4508500" cy="622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FF13A7-F50D-A5B4-1E69-082025E1D894}"/>
              </a:ext>
            </a:extLst>
          </p:cNvPr>
          <p:cNvSpPr txBox="1"/>
          <p:nvPr/>
        </p:nvSpPr>
        <p:spPr>
          <a:xfrm>
            <a:off x="2802030" y="1594197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간단하게 패키지 빌드</a:t>
            </a:r>
          </a:p>
        </p:txBody>
      </p:sp>
    </p:spTree>
    <p:extLst>
      <p:ext uri="{BB962C8B-B14F-4D97-AF65-F5344CB8AC3E}">
        <p14:creationId xmlns:p14="http://schemas.microsoft.com/office/powerpoint/2010/main" val="219019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BE613-60A2-E84C-F905-04A759AB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기능 구현 소개 </a:t>
            </a:r>
            <a:r>
              <a:rPr kumimoji="1" lang="en-US" altLang="ko-KR" dirty="0"/>
              <a:t>– GitHub </a:t>
            </a:r>
            <a:r>
              <a:rPr kumimoji="1" lang="ko-KR" altLang="en-US" dirty="0"/>
              <a:t>설정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37F76-36CA-470E-40B2-B615F4862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316376"/>
            <a:ext cx="4385061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kumimoji="1" lang="en-US" altLang="ko-KR" sz="2000" dirty="0"/>
              <a:t>.</a:t>
            </a:r>
            <a:r>
              <a:rPr kumimoji="1" lang="en-US" altLang="ko-KR" sz="2000" dirty="0" err="1"/>
              <a:t>github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설정 디렉토리를 통해 </a:t>
            </a:r>
            <a:r>
              <a:rPr kumimoji="1" lang="en-US" altLang="ko-KR" sz="2000" dirty="0"/>
              <a:t>PR template </a:t>
            </a:r>
            <a:r>
              <a:rPr kumimoji="1" lang="ko-KR" altLang="en-US" sz="2000" dirty="0"/>
              <a:t>및 </a:t>
            </a:r>
            <a:r>
              <a:rPr kumimoji="1" lang="ko-KR" altLang="en-US" sz="2000" dirty="0" err="1"/>
              <a:t>리뷰어</a:t>
            </a:r>
            <a:r>
              <a:rPr kumimoji="1" lang="ko-KR" altLang="en-US" sz="2000" dirty="0"/>
              <a:t> 등록 자동화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883AC9-5E6F-497C-A78B-FCCD37998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3" y="2826844"/>
            <a:ext cx="2984500" cy="1498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C0FE57-FB8F-4321-04B6-860513AC3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897" y="1139106"/>
            <a:ext cx="6893532" cy="52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4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2CC5E77-3DFF-F377-8B97-9F1D05EA1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151" y="1316376"/>
            <a:ext cx="7772400" cy="51875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70412B7-AA60-F4A0-C1AB-6A58B67E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기능 구현 소개 </a:t>
            </a:r>
            <a:r>
              <a:rPr kumimoji="1" lang="en-US" altLang="ko-KR" dirty="0"/>
              <a:t>– SSD Driver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3FE2B0-9BF8-DAA1-1170-3AAAA1DA4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316376"/>
            <a:ext cx="6101254" cy="4927686"/>
          </a:xfrm>
        </p:spPr>
        <p:txBody>
          <a:bodyPr/>
          <a:lstStyle/>
          <a:p>
            <a:r>
              <a:rPr kumimoji="1" lang="en-US" altLang="ko-KR" sz="1600" dirty="0">
                <a:hlinkClick r:id="rId3"/>
              </a:rPr>
              <a:t>https://</a:t>
            </a:r>
            <a:r>
              <a:rPr kumimoji="1" lang="en-US" altLang="ko-KR" sz="1600" dirty="0" err="1">
                <a:hlinkClick r:id="rId3"/>
              </a:rPr>
              <a:t>github.com</a:t>
            </a:r>
            <a:r>
              <a:rPr kumimoji="1" lang="en-US" altLang="ko-KR" sz="1600" dirty="0">
                <a:hlinkClick r:id="rId3"/>
              </a:rPr>
              <a:t>/</a:t>
            </a:r>
            <a:r>
              <a:rPr kumimoji="1" lang="en-US" altLang="ko-KR" sz="1600" dirty="0" err="1">
                <a:hlinkClick r:id="rId3"/>
              </a:rPr>
              <a:t>demianmedich</a:t>
            </a:r>
            <a:r>
              <a:rPr kumimoji="1" lang="en-US" altLang="ko-KR" sz="1600" dirty="0">
                <a:hlinkClick r:id="rId3"/>
              </a:rPr>
              <a:t>/SSD/tree/main/</a:t>
            </a:r>
            <a:r>
              <a:rPr kumimoji="1" lang="en-US" altLang="ko-KR" sz="1600" dirty="0" err="1">
                <a:hlinkClick r:id="rId3"/>
              </a:rPr>
              <a:t>src</a:t>
            </a:r>
            <a:r>
              <a:rPr kumimoji="1" lang="en-US" altLang="ko-KR" sz="1600" dirty="0">
                <a:hlinkClick r:id="rId3"/>
              </a:rPr>
              <a:t>/</a:t>
            </a:r>
            <a:r>
              <a:rPr kumimoji="1" lang="en-US" altLang="ko-KR" sz="1600" dirty="0" err="1">
                <a:hlinkClick r:id="rId3"/>
              </a:rPr>
              <a:t>ssd</a:t>
            </a:r>
            <a:endParaRPr kumimoji="1" lang="en-US" altLang="ko-KR" sz="1600" dirty="0"/>
          </a:p>
          <a:p>
            <a:r>
              <a:rPr kumimoji="1" lang="ko-KR" altLang="en-US" sz="1600" dirty="0"/>
              <a:t>실행 커맨드</a:t>
            </a:r>
            <a:endParaRPr kumimoji="1" lang="en-US" altLang="ko-KR" sz="1600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FE1B5D-7D41-5876-0745-4B3F5D607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905" y="2244743"/>
            <a:ext cx="4199875" cy="1632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32A820-746B-1537-5982-CBBD7E76C7E0}"/>
              </a:ext>
            </a:extLst>
          </p:cNvPr>
          <p:cNvSpPr txBox="1"/>
          <p:nvPr/>
        </p:nvSpPr>
        <p:spPr>
          <a:xfrm>
            <a:off x="605980" y="4055589"/>
            <a:ext cx="61012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" altLang="ko-KR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ssd</a:t>
            </a:r>
            <a:endParaRPr lang="en" altLang="ko-KR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├── __</a:t>
            </a:r>
            <a:r>
              <a:rPr lang="en" altLang="ko-KR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__.</a:t>
            </a:r>
            <a:r>
              <a:rPr lang="en" altLang="ko-KR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py</a:t>
            </a:r>
            <a:endParaRPr lang="en" altLang="ko-KR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├── __main__.</a:t>
            </a:r>
            <a:r>
              <a:rPr lang="en" altLang="ko-KR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py</a:t>
            </a:r>
            <a:endParaRPr lang="en" altLang="ko-KR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├── driver</a:t>
            </a:r>
          </a:p>
          <a:p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│   ├── __</a:t>
            </a:r>
            <a:r>
              <a:rPr lang="en" altLang="ko-KR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__.</a:t>
            </a:r>
            <a:r>
              <a:rPr lang="en" altLang="ko-KR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py</a:t>
            </a:r>
            <a:endParaRPr lang="en" altLang="ko-KR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│   ├── </a:t>
            </a:r>
            <a:r>
              <a:rPr lang="en" altLang="ko-KR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base.py</a:t>
            </a:r>
            <a:endParaRPr lang="en" altLang="ko-KR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│   ├── </a:t>
            </a:r>
            <a:r>
              <a:rPr lang="en" altLang="ko-KR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buffered_ssd.py</a:t>
            </a:r>
            <a:endParaRPr lang="en" altLang="ko-KR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│   ├── </a:t>
            </a:r>
            <a:r>
              <a:rPr lang="en" altLang="ko-KR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erasable_ssd.py</a:t>
            </a:r>
            <a:endParaRPr lang="en" altLang="ko-KR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│   ├── </a:t>
            </a:r>
            <a:r>
              <a:rPr lang="en" altLang="ko-KR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range_valid_decorator.py</a:t>
            </a:r>
            <a:endParaRPr lang="en" altLang="ko-KR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│   └── </a:t>
            </a:r>
            <a:r>
              <a:rPr lang="en" altLang="ko-KR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virtual.py</a:t>
            </a:r>
            <a:endParaRPr lang="en" altLang="ko-KR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7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25948-DD0E-C93A-CA7B-8F538947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기능 구현 소개 </a:t>
            </a:r>
            <a:r>
              <a:rPr kumimoji="1" lang="en-US" altLang="ko-KR" dirty="0"/>
              <a:t>- </a:t>
            </a:r>
            <a:r>
              <a:rPr kumimoji="1" lang="en-US" altLang="ko-KR" dirty="0" err="1"/>
              <a:t>CommandBuffer</a:t>
            </a:r>
            <a:endParaRPr kumimoji="1" lang="ko-KR" altLang="en-US" dirty="0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427E3B02-15A0-41EA-895D-20A2E1B8D23D}"/>
              </a:ext>
            </a:extLst>
          </p:cNvPr>
          <p:cNvSpPr/>
          <p:nvPr/>
        </p:nvSpPr>
        <p:spPr>
          <a:xfrm>
            <a:off x="802195" y="2562225"/>
            <a:ext cx="1798320" cy="655320"/>
          </a:xfrm>
          <a:prstGeom prst="flowChartTerminator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B697A518-68CF-4E86-8966-C216D3A951F9}"/>
              </a:ext>
            </a:extLst>
          </p:cNvPr>
          <p:cNvSpPr/>
          <p:nvPr/>
        </p:nvSpPr>
        <p:spPr>
          <a:xfrm>
            <a:off x="558355" y="3639927"/>
            <a:ext cx="1920240" cy="853440"/>
          </a:xfrm>
          <a:prstGeom prst="flowChartInputOutpu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shell</a:t>
            </a:r>
            <a:r>
              <a:rPr lang="ko-KR" altLang="en-US" dirty="0"/>
              <a:t>에 </a:t>
            </a:r>
            <a:r>
              <a:rPr lang="en-US" altLang="ko-KR" dirty="0"/>
              <a:t>Command </a:t>
            </a:r>
            <a:r>
              <a:rPr lang="ko-KR" altLang="en-US" dirty="0"/>
              <a:t>입력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1DE24DA6-E7CC-40B7-BC6F-276982675677}"/>
              </a:ext>
            </a:extLst>
          </p:cNvPr>
          <p:cNvSpPr/>
          <p:nvPr/>
        </p:nvSpPr>
        <p:spPr>
          <a:xfrm>
            <a:off x="2644170" y="3584134"/>
            <a:ext cx="1588580" cy="990600"/>
          </a:xfrm>
          <a:prstGeom prst="flowChartDecision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Write?</a:t>
            </a:r>
            <a:endParaRPr lang="ko-KR" altLang="en-US" dirty="0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2AE73A2E-067B-42F4-BD76-78D58DBF47E1}"/>
              </a:ext>
            </a:extLst>
          </p:cNvPr>
          <p:cNvSpPr/>
          <p:nvPr/>
        </p:nvSpPr>
        <p:spPr>
          <a:xfrm>
            <a:off x="4490975" y="3593954"/>
            <a:ext cx="1588580" cy="990600"/>
          </a:xfrm>
          <a:prstGeom prst="flowChartDecision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erase?</a:t>
            </a:r>
            <a:endParaRPr lang="ko-KR" altLang="en-US" dirty="0"/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B7258D33-04AF-4DD8-A36E-5BDD650FA6A2}"/>
              </a:ext>
            </a:extLst>
          </p:cNvPr>
          <p:cNvSpPr/>
          <p:nvPr/>
        </p:nvSpPr>
        <p:spPr>
          <a:xfrm>
            <a:off x="6337780" y="3593954"/>
            <a:ext cx="1588580" cy="990600"/>
          </a:xfrm>
          <a:prstGeom prst="flowChartDecision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read?</a:t>
            </a:r>
            <a:endParaRPr lang="ko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5B5FA125-67E1-4DA2-9DFA-FC2A7CAC2139}"/>
              </a:ext>
            </a:extLst>
          </p:cNvPr>
          <p:cNvSpPr/>
          <p:nvPr/>
        </p:nvSpPr>
        <p:spPr>
          <a:xfrm>
            <a:off x="9929240" y="3770292"/>
            <a:ext cx="1569720" cy="649859"/>
          </a:xfrm>
          <a:prstGeom prst="flowChartTerminator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E5CC7FB1-9AD3-4F65-8E78-50B161102B15}"/>
              </a:ext>
            </a:extLst>
          </p:cNvPr>
          <p:cNvSpPr/>
          <p:nvPr/>
        </p:nvSpPr>
        <p:spPr>
          <a:xfrm>
            <a:off x="6272120" y="2241270"/>
            <a:ext cx="1724400" cy="990600"/>
          </a:xfrm>
          <a:prstGeom prst="flowChartDecision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Buffer</a:t>
            </a:r>
            <a:r>
              <a:rPr lang="ko-KR" altLang="en-US" dirty="0"/>
              <a:t>에 있는 </a:t>
            </a:r>
            <a:r>
              <a:rPr lang="en-US" altLang="ko-KR" dirty="0"/>
              <a:t>address?</a:t>
            </a:r>
            <a:endParaRPr lang="ko-KR" altLang="en-US" dirty="0"/>
          </a:p>
        </p:txBody>
      </p:sp>
      <p:sp>
        <p:nvSpPr>
          <p:cNvPr id="15" name="순서도: 데이터 14">
            <a:extLst>
              <a:ext uri="{FF2B5EF4-FFF2-40B4-BE49-F238E27FC236}">
                <a16:creationId xmlns:a16="http://schemas.microsoft.com/office/drawing/2014/main" id="{C1BFCA69-3936-4462-931D-54FF7B56F011}"/>
              </a:ext>
            </a:extLst>
          </p:cNvPr>
          <p:cNvSpPr/>
          <p:nvPr/>
        </p:nvSpPr>
        <p:spPr>
          <a:xfrm>
            <a:off x="6273075" y="1231490"/>
            <a:ext cx="1724400" cy="613938"/>
          </a:xfrm>
          <a:prstGeom prst="flowChartInputOutpu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Buffer</a:t>
            </a:r>
            <a:r>
              <a:rPr lang="ko-KR" altLang="en-US" dirty="0"/>
              <a:t>에 저장된 값 출력</a:t>
            </a:r>
          </a:p>
        </p:txBody>
      </p:sp>
      <p:sp>
        <p:nvSpPr>
          <p:cNvPr id="16" name="순서도: 데이터 15">
            <a:extLst>
              <a:ext uri="{FF2B5EF4-FFF2-40B4-BE49-F238E27FC236}">
                <a16:creationId xmlns:a16="http://schemas.microsoft.com/office/drawing/2014/main" id="{BCFFBC4C-D27C-4026-949A-B083044FC30F}"/>
              </a:ext>
            </a:extLst>
          </p:cNvPr>
          <p:cNvSpPr/>
          <p:nvPr/>
        </p:nvSpPr>
        <p:spPr>
          <a:xfrm>
            <a:off x="9825995" y="2453053"/>
            <a:ext cx="1724400" cy="613938"/>
          </a:xfrm>
          <a:prstGeom prst="flowChartInputOutpu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nand</a:t>
            </a:r>
            <a:r>
              <a:rPr lang="ko-KR" altLang="en-US" dirty="0"/>
              <a:t>에 저장된 값 출력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37E1170-B58A-4847-8403-BF2517C283F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701355" y="3217545"/>
            <a:ext cx="9144" cy="4223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E972D6-082A-47A5-99F5-17B0A4F74144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2286571" y="4066647"/>
            <a:ext cx="357599" cy="127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917BD14-AE05-42B3-AD8C-04E2D31D928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232750" y="4079434"/>
            <a:ext cx="258225" cy="982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4CC21DC-98BC-4438-B254-26596D9088D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079555" y="4089254"/>
            <a:ext cx="2582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6A082F8-573D-421E-8D88-518042257E0E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flipV="1">
            <a:off x="7132070" y="3231870"/>
            <a:ext cx="2250" cy="36208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6EC7C60-76EB-4F7D-B47C-25AEB6B5A4FD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V="1">
            <a:off x="7134320" y="1845428"/>
            <a:ext cx="955" cy="39584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A10F2D0-4CA8-4986-A1C8-4A713B1D4535}"/>
              </a:ext>
            </a:extLst>
          </p:cNvPr>
          <p:cNvCxnSpPr>
            <a:cxnSpLocks/>
            <a:stCxn id="13" idx="3"/>
            <a:endCxn id="16" idx="2"/>
          </p:cNvCxnSpPr>
          <p:nvPr/>
        </p:nvCxnSpPr>
        <p:spPr>
          <a:xfrm>
            <a:off x="7996520" y="2736570"/>
            <a:ext cx="2001915" cy="234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1EE8A4B-D8C4-40BA-B5DF-2E0B065A3029}"/>
              </a:ext>
            </a:extLst>
          </p:cNvPr>
          <p:cNvCxnSpPr>
            <a:cxnSpLocks/>
            <a:stCxn id="16" idx="4"/>
            <a:endCxn id="9" idx="0"/>
          </p:cNvCxnSpPr>
          <p:nvPr/>
        </p:nvCxnSpPr>
        <p:spPr>
          <a:xfrm>
            <a:off x="10688195" y="3066991"/>
            <a:ext cx="25905" cy="7033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8F7FB95E-FD17-4BB3-BCDC-192A7ACF5B10}"/>
              </a:ext>
            </a:extLst>
          </p:cNvPr>
          <p:cNvCxnSpPr>
            <a:cxnSpLocks/>
            <a:stCxn id="15" idx="5"/>
            <a:endCxn id="9" idx="3"/>
          </p:cNvCxnSpPr>
          <p:nvPr/>
        </p:nvCxnSpPr>
        <p:spPr>
          <a:xfrm>
            <a:off x="7825035" y="1538459"/>
            <a:ext cx="3673925" cy="2556763"/>
          </a:xfrm>
          <a:prstGeom prst="curvedConnector3">
            <a:avLst>
              <a:gd name="adj1" fmla="val 10881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순서도: 내부 저장소 50">
            <a:extLst>
              <a:ext uri="{FF2B5EF4-FFF2-40B4-BE49-F238E27FC236}">
                <a16:creationId xmlns:a16="http://schemas.microsoft.com/office/drawing/2014/main" id="{3EEE4806-91EC-4132-AEBD-261781BAFC4F}"/>
              </a:ext>
            </a:extLst>
          </p:cNvPr>
          <p:cNvSpPr/>
          <p:nvPr/>
        </p:nvSpPr>
        <p:spPr>
          <a:xfrm>
            <a:off x="2679274" y="4936818"/>
            <a:ext cx="3764280" cy="1432558"/>
          </a:xfrm>
          <a:prstGeom prst="flowChartInternalStorag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Buffer </a:t>
            </a:r>
            <a:r>
              <a:rPr lang="ko-KR" altLang="en-US" dirty="0"/>
              <a:t>순환 </a:t>
            </a:r>
            <a:r>
              <a:rPr lang="en-US" altLang="ko-KR" dirty="0"/>
              <a:t>optimize </a:t>
            </a:r>
            <a:r>
              <a:rPr lang="ko-KR" altLang="en-US" dirty="0"/>
              <a:t>알고리즘</a:t>
            </a:r>
            <a:endParaRPr lang="en-US" altLang="ko-KR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3FAD8AC-A2D3-4A1F-B409-BE4C06EED9B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438460" y="4574734"/>
            <a:ext cx="0" cy="35471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2D29FE5-EDA0-4258-A675-0C5EFE99A4F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285265" y="4584554"/>
            <a:ext cx="0" cy="35471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8F5223A-F774-444F-9D63-11B8FE2E95C5}"/>
              </a:ext>
            </a:extLst>
          </p:cNvPr>
          <p:cNvSpPr txBox="1"/>
          <p:nvPr/>
        </p:nvSpPr>
        <p:spPr>
          <a:xfrm>
            <a:off x="3988690" y="3791033"/>
            <a:ext cx="74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30E90E-FF65-427E-9B72-626FB4C2E784}"/>
              </a:ext>
            </a:extLst>
          </p:cNvPr>
          <p:cNvSpPr txBox="1"/>
          <p:nvPr/>
        </p:nvSpPr>
        <p:spPr>
          <a:xfrm>
            <a:off x="5836239" y="3795128"/>
            <a:ext cx="74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4E5CD9E-E795-4A62-AB43-892E42A4105E}"/>
              </a:ext>
            </a:extLst>
          </p:cNvPr>
          <p:cNvCxnSpPr>
            <a:cxnSpLocks/>
            <a:stCxn id="47" idx="3"/>
            <a:endCxn id="9" idx="1"/>
          </p:cNvCxnSpPr>
          <p:nvPr/>
        </p:nvCxnSpPr>
        <p:spPr>
          <a:xfrm>
            <a:off x="9730635" y="4092090"/>
            <a:ext cx="198605" cy="31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EEE5285-72E2-443C-B4B7-184480E47178}"/>
              </a:ext>
            </a:extLst>
          </p:cNvPr>
          <p:cNvSpPr txBox="1"/>
          <p:nvPr/>
        </p:nvSpPr>
        <p:spPr>
          <a:xfrm>
            <a:off x="9453014" y="3791033"/>
            <a:ext cx="74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2A84249-C62E-47F8-B42D-8DA81C8A0FD8}"/>
              </a:ext>
            </a:extLst>
          </p:cNvPr>
          <p:cNvSpPr txBox="1"/>
          <p:nvPr/>
        </p:nvSpPr>
        <p:spPr>
          <a:xfrm>
            <a:off x="7987677" y="2451841"/>
            <a:ext cx="74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CDFBBB-8452-4C95-A170-687BDBDDE576}"/>
              </a:ext>
            </a:extLst>
          </p:cNvPr>
          <p:cNvSpPr txBox="1"/>
          <p:nvPr/>
        </p:nvSpPr>
        <p:spPr>
          <a:xfrm>
            <a:off x="3510031" y="4595833"/>
            <a:ext cx="74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9FE8C2-FB58-44E1-B9F9-08079D3B435E}"/>
              </a:ext>
            </a:extLst>
          </p:cNvPr>
          <p:cNvSpPr txBox="1"/>
          <p:nvPr/>
        </p:nvSpPr>
        <p:spPr>
          <a:xfrm>
            <a:off x="5289017" y="4598204"/>
            <a:ext cx="74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6B02AAB-FFF0-4CD4-BA5A-F344D5CC2F53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6443554" y="5653097"/>
            <a:ext cx="42595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순서도: 판단 71">
            <a:extLst>
              <a:ext uri="{FF2B5EF4-FFF2-40B4-BE49-F238E27FC236}">
                <a16:creationId xmlns:a16="http://schemas.microsoft.com/office/drawing/2014/main" id="{4BEFA7F2-76A6-441C-8145-AE77B95150E6}"/>
              </a:ext>
            </a:extLst>
          </p:cNvPr>
          <p:cNvSpPr/>
          <p:nvPr/>
        </p:nvSpPr>
        <p:spPr>
          <a:xfrm>
            <a:off x="6853104" y="5157797"/>
            <a:ext cx="2058162" cy="990600"/>
          </a:xfrm>
          <a:prstGeom prst="flowChartDecision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Optimized command size&gt;10?</a:t>
            </a:r>
            <a:endParaRPr lang="ko-KR" altLang="en-US" dirty="0"/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F823FCC2-4BD8-4446-B005-29E4E1746941}"/>
              </a:ext>
            </a:extLst>
          </p:cNvPr>
          <p:cNvSpPr/>
          <p:nvPr/>
        </p:nvSpPr>
        <p:spPr>
          <a:xfrm>
            <a:off x="9577389" y="5772723"/>
            <a:ext cx="1037081" cy="605075"/>
          </a:xfrm>
          <a:prstGeom prst="flowChartProcess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Buffer</a:t>
            </a:r>
            <a:r>
              <a:rPr lang="ko-KR" altLang="en-US" dirty="0"/>
              <a:t>에</a:t>
            </a:r>
            <a:r>
              <a:rPr lang="en-US" altLang="ko-KR" dirty="0"/>
              <a:t> write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AA86788-58C4-47F6-903B-ADC7F43C2F46}"/>
              </a:ext>
            </a:extLst>
          </p:cNvPr>
          <p:cNvSpPr txBox="1"/>
          <p:nvPr/>
        </p:nvSpPr>
        <p:spPr>
          <a:xfrm>
            <a:off x="8128734" y="6103192"/>
            <a:ext cx="74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3E15F130-9384-44C2-80A9-257C129619E9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10614470" y="4095222"/>
            <a:ext cx="884490" cy="1961561"/>
          </a:xfrm>
          <a:prstGeom prst="bentConnector3">
            <a:avLst>
              <a:gd name="adj1" fmla="val 12584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6451D80-871B-4AFC-99CB-ED76FB76D6AD}"/>
              </a:ext>
            </a:extLst>
          </p:cNvPr>
          <p:cNvCxnSpPr>
            <a:cxnSpLocks/>
            <a:stCxn id="72" idx="2"/>
            <a:endCxn id="74" idx="1"/>
          </p:cNvCxnSpPr>
          <p:nvPr/>
        </p:nvCxnSpPr>
        <p:spPr>
          <a:xfrm rot="5400000" flipH="1" flipV="1">
            <a:off x="8693219" y="5264227"/>
            <a:ext cx="73136" cy="1695204"/>
          </a:xfrm>
          <a:prstGeom prst="bentConnector4">
            <a:avLst>
              <a:gd name="adj1" fmla="val -312568"/>
              <a:gd name="adj2" fmla="val 8035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C1CD1AC4-AD76-4436-9392-396EEAD0F10B}"/>
              </a:ext>
            </a:extLst>
          </p:cNvPr>
          <p:cNvCxnSpPr>
            <a:cxnSpLocks/>
            <a:stCxn id="72" idx="3"/>
            <a:endCxn id="43" idx="1"/>
          </p:cNvCxnSpPr>
          <p:nvPr/>
        </p:nvCxnSpPr>
        <p:spPr>
          <a:xfrm flipV="1">
            <a:off x="8911266" y="5170666"/>
            <a:ext cx="639643" cy="482431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A6A8D62-D88D-46C3-9CB6-8DDBA7FCE3E4}"/>
              </a:ext>
            </a:extLst>
          </p:cNvPr>
          <p:cNvCxnSpPr>
            <a:cxnSpLocks/>
            <a:stCxn id="43" idx="3"/>
            <a:endCxn id="9" idx="2"/>
          </p:cNvCxnSpPr>
          <p:nvPr/>
        </p:nvCxnSpPr>
        <p:spPr>
          <a:xfrm flipV="1">
            <a:off x="10587990" y="4420151"/>
            <a:ext cx="126110" cy="7505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746FD8E7-F066-40D1-97A2-64592F5124DC}"/>
              </a:ext>
            </a:extLst>
          </p:cNvPr>
          <p:cNvSpPr/>
          <p:nvPr/>
        </p:nvSpPr>
        <p:spPr>
          <a:xfrm>
            <a:off x="9550909" y="4868128"/>
            <a:ext cx="1037081" cy="605075"/>
          </a:xfrm>
          <a:prstGeom prst="flowChartProcess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flush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525CF1-6373-4BC0-A175-EE58AF81863A}"/>
              </a:ext>
            </a:extLst>
          </p:cNvPr>
          <p:cNvSpPr txBox="1"/>
          <p:nvPr/>
        </p:nvSpPr>
        <p:spPr>
          <a:xfrm>
            <a:off x="8594780" y="5270269"/>
            <a:ext cx="74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47" name="순서도: 판단 46">
            <a:extLst>
              <a:ext uri="{FF2B5EF4-FFF2-40B4-BE49-F238E27FC236}">
                <a16:creationId xmlns:a16="http://schemas.microsoft.com/office/drawing/2014/main" id="{BDCECB94-8BBA-4646-A975-703BF2065C82}"/>
              </a:ext>
            </a:extLst>
          </p:cNvPr>
          <p:cNvSpPr/>
          <p:nvPr/>
        </p:nvSpPr>
        <p:spPr>
          <a:xfrm>
            <a:off x="8142055" y="3596790"/>
            <a:ext cx="1588580" cy="990600"/>
          </a:xfrm>
          <a:prstGeom prst="flowChartDecision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flush?</a:t>
            </a:r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14364ED-742A-41D9-805F-9BEA8B01D024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>
            <a:off x="7926360" y="4089254"/>
            <a:ext cx="215695" cy="283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8D830F0-6F25-4CF4-902F-39D603646C95}"/>
              </a:ext>
            </a:extLst>
          </p:cNvPr>
          <p:cNvSpPr txBox="1"/>
          <p:nvPr/>
        </p:nvSpPr>
        <p:spPr>
          <a:xfrm>
            <a:off x="7681484" y="3802277"/>
            <a:ext cx="74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105205-8C06-4919-9C6B-776B412A9881}"/>
              </a:ext>
            </a:extLst>
          </p:cNvPr>
          <p:cNvSpPr txBox="1"/>
          <p:nvPr/>
        </p:nvSpPr>
        <p:spPr>
          <a:xfrm>
            <a:off x="7056250" y="1922245"/>
            <a:ext cx="74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6DAC41-D98E-4999-BF2B-83742D5927B8}"/>
              </a:ext>
            </a:extLst>
          </p:cNvPr>
          <p:cNvSpPr txBox="1"/>
          <p:nvPr/>
        </p:nvSpPr>
        <p:spPr>
          <a:xfrm>
            <a:off x="7047553" y="3274847"/>
            <a:ext cx="74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BF850786-649E-4FCE-89D0-95E645FF93C4}"/>
              </a:ext>
            </a:extLst>
          </p:cNvPr>
          <p:cNvCxnSpPr>
            <a:cxnSpLocks/>
            <a:stCxn id="47" idx="2"/>
            <a:endCxn id="43" idx="1"/>
          </p:cNvCxnSpPr>
          <p:nvPr/>
        </p:nvCxnSpPr>
        <p:spPr>
          <a:xfrm rot="16200000" flipH="1">
            <a:off x="8951989" y="4571746"/>
            <a:ext cx="583276" cy="61456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D30CC95-9B21-4DAA-8231-C57B711EFBD7}"/>
              </a:ext>
            </a:extLst>
          </p:cNvPr>
          <p:cNvSpPr txBox="1"/>
          <p:nvPr/>
        </p:nvSpPr>
        <p:spPr>
          <a:xfrm>
            <a:off x="8831987" y="4622300"/>
            <a:ext cx="74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97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25948-DD0E-C93A-CA7B-8F538947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기능 구현 소개 </a:t>
            </a:r>
            <a:r>
              <a:rPr kumimoji="1" lang="en-US" altLang="ko-KR" dirty="0"/>
              <a:t>- </a:t>
            </a:r>
            <a:r>
              <a:rPr kumimoji="1" lang="en-US" altLang="ko-KR" dirty="0" err="1"/>
              <a:t>CommandBuffer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3E9B14-E8D5-15C2-394B-B8DE069C0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CommandBuffer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 구조</a:t>
            </a:r>
            <a:endParaRPr kumimoji="1" lang="en-US" altLang="ko-KR" dirty="0"/>
          </a:p>
          <a:p>
            <a:pPr lvl="1"/>
            <a:r>
              <a:rPr kumimoji="1" lang="en-US" altLang="ko-KR" sz="2000" dirty="0">
                <a:latin typeface="Book Antiqua" panose="02040602050305030304" pitchFamily="18" charset="0"/>
              </a:rPr>
              <a:t>Buffer.txt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SSD</a:t>
            </a:r>
            <a:r>
              <a:rPr kumimoji="1" lang="ko-KR" altLang="en-US" dirty="0"/>
              <a:t>에 명령어가 입력되면 </a:t>
            </a:r>
            <a:br>
              <a:rPr kumimoji="1" lang="en-US" altLang="ko-KR" dirty="0"/>
            </a:br>
            <a:r>
              <a:rPr kumimoji="1" lang="en-US" altLang="ko-KR" dirty="0" err="1"/>
              <a:t>CommandBuffer</a:t>
            </a:r>
            <a:r>
              <a:rPr kumimoji="1" lang="en-US" altLang="ko-KR" dirty="0"/>
              <a:t> Later </a:t>
            </a:r>
            <a:r>
              <a:rPr kumimoji="1" lang="ko-KR" altLang="en-US" dirty="0"/>
              <a:t>방향 추가</a:t>
            </a:r>
            <a:endParaRPr kumimoji="1" lang="en-US" altLang="ko-KR" dirty="0"/>
          </a:p>
          <a:p>
            <a:pPr lvl="1"/>
            <a:r>
              <a:rPr kumimoji="1" lang="en-US" altLang="ko-KR" sz="2000" dirty="0" err="1">
                <a:latin typeface="Book Antiqua" panose="02040602050305030304" pitchFamily="18" charset="0"/>
              </a:rPr>
              <a:t>CommandBuffer.append</a:t>
            </a:r>
            <a:r>
              <a:rPr kumimoji="1" lang="en-US" altLang="ko-KR" sz="2000" dirty="0">
                <a:latin typeface="Book Antiqua" panose="02040602050305030304" pitchFamily="18" charset="0"/>
              </a:rPr>
              <a:t>(</a:t>
            </a:r>
            <a:r>
              <a:rPr kumimoji="1" lang="en-US" altLang="ko-KR" sz="2000" dirty="0" err="1">
                <a:latin typeface="Book Antiqua" panose="02040602050305030304" pitchFamily="18" charset="0"/>
              </a:rPr>
              <a:t>new_cmd</a:t>
            </a:r>
            <a:r>
              <a:rPr kumimoji="1" lang="en-US" altLang="ko-KR" sz="2000" dirty="0">
                <a:latin typeface="Book Antiqua" panose="02040602050305030304" pitchFamily="18" charset="0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DDFB1A6-9793-4893-BA31-14D003290EAD}"/>
              </a:ext>
            </a:extLst>
          </p:cNvPr>
          <p:cNvGrpSpPr/>
          <p:nvPr/>
        </p:nvGrpSpPr>
        <p:grpSpPr>
          <a:xfrm>
            <a:off x="7787830" y="1316376"/>
            <a:ext cx="3333750" cy="3600450"/>
            <a:chOff x="2641198" y="2858216"/>
            <a:chExt cx="3333750" cy="360045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50FA35E-0A10-4E40-BE26-8777A0141A34}"/>
                </a:ext>
              </a:extLst>
            </p:cNvPr>
            <p:cNvGrpSpPr/>
            <p:nvPr/>
          </p:nvGrpSpPr>
          <p:grpSpPr>
            <a:xfrm>
              <a:off x="2641198" y="2858216"/>
              <a:ext cx="3333750" cy="3600450"/>
              <a:chOff x="2647294" y="2858216"/>
              <a:chExt cx="3333750" cy="360045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EBA69C08-790E-40AC-AFB2-D66BDFC41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47294" y="2858216"/>
                <a:ext cx="3333750" cy="360045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CDB4BA-9AC8-4DA7-893F-0300D913A3B8}"/>
                  </a:ext>
                </a:extLst>
              </p:cNvPr>
              <p:cNvSpPr txBox="1"/>
              <p:nvPr/>
            </p:nvSpPr>
            <p:spPr>
              <a:xfrm>
                <a:off x="4394718" y="3407695"/>
                <a:ext cx="119431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FF0000"/>
                    </a:solidFill>
                  </a:rPr>
                  <a:t>Older</a:t>
                </a:r>
              </a:p>
              <a:p>
                <a:pPr algn="ctr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ko-KR" b="1" dirty="0">
                    <a:solidFill>
                      <a:srgbClr val="FF0000"/>
                    </a:solidFill>
                  </a:rPr>
                  <a:t>Later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947D163-BA7C-42A0-8356-0387EC7061D5}"/>
                </a:ext>
              </a:extLst>
            </p:cNvPr>
            <p:cNvCxnSpPr/>
            <p:nvPr/>
          </p:nvCxnSpPr>
          <p:spPr>
            <a:xfrm>
              <a:off x="4968240" y="3736848"/>
              <a:ext cx="0" cy="1560576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171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1174</Words>
  <Application>Microsoft Macintosh PowerPoint</Application>
  <PresentationFormat>와이드스크린</PresentationFormat>
  <Paragraphs>227</Paragraphs>
  <Slides>25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Malgun Gothic</vt:lpstr>
      <vt:lpstr>Arial</vt:lpstr>
      <vt:lpstr>Book Antiqua</vt:lpstr>
      <vt:lpstr>Menlo</vt:lpstr>
      <vt:lpstr>Office 테마</vt:lpstr>
      <vt:lpstr>PowerPoint 프레젠테이션</vt:lpstr>
      <vt:lpstr>목차</vt:lpstr>
      <vt:lpstr>조원 소개 및 역할 담당</vt:lpstr>
      <vt:lpstr>기능 구현 소개 – Project setup</vt:lpstr>
      <vt:lpstr>기능 구현 소개 – Project setup</vt:lpstr>
      <vt:lpstr>기능 구현 소개 – GitHub 설정</vt:lpstr>
      <vt:lpstr>기능 구현 소개 – SSD Driver</vt:lpstr>
      <vt:lpstr>기능 구현 소개 - CommandBuffer</vt:lpstr>
      <vt:lpstr>기능 구현 소개 - CommandBuffer</vt:lpstr>
      <vt:lpstr>기능 구현 소개 - CommandBuffer</vt:lpstr>
      <vt:lpstr>기능 구현 소개 – Shell</vt:lpstr>
      <vt:lpstr>기능 구현 소개 - Shell Application</vt:lpstr>
      <vt:lpstr>Script Runner</vt:lpstr>
      <vt:lpstr>Script Runner</vt:lpstr>
      <vt:lpstr>기능 구현 소개 - Logger</vt:lpstr>
      <vt:lpstr>기능 구현 소개 – 재빌드 이슈</vt:lpstr>
      <vt:lpstr>TDD 활용 예시</vt:lpstr>
      <vt:lpstr>Mocking 활용 예시</vt:lpstr>
      <vt:lpstr>리팩토링 전후 비교</vt:lpstr>
      <vt:lpstr>리팩토링 전후 비교</vt:lpstr>
      <vt:lpstr>리팩토링 전후 비교</vt:lpstr>
      <vt:lpstr>리팩토링 – Adapter 및 Decorator 패턴 적용</vt:lpstr>
      <vt:lpstr>리팩토링 – Adapter 및 Decorator 패턴 적용</vt:lpstr>
      <vt:lpstr>리팩토링 – Command 패턴 및 simple factory 적용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선우 이</cp:lastModifiedBy>
  <cp:revision>73</cp:revision>
  <dcterms:created xsi:type="dcterms:W3CDTF">2024-04-15T01:50:35Z</dcterms:created>
  <dcterms:modified xsi:type="dcterms:W3CDTF">2024-06-25T02:33:35Z</dcterms:modified>
</cp:coreProperties>
</file>