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6" r:id="rId1"/>
  </p:sldMasterIdLst>
  <p:notesMasterIdLst>
    <p:notesMasterId r:id="rId23"/>
  </p:notesMasterIdLst>
  <p:sldIdLst>
    <p:sldId id="256" r:id="rId2"/>
    <p:sldId id="307" r:id="rId3"/>
    <p:sldId id="301" r:id="rId4"/>
    <p:sldId id="288" r:id="rId5"/>
    <p:sldId id="302" r:id="rId6"/>
    <p:sldId id="300" r:id="rId7"/>
    <p:sldId id="306" r:id="rId8"/>
    <p:sldId id="303" r:id="rId9"/>
    <p:sldId id="292" r:id="rId10"/>
    <p:sldId id="294" r:id="rId11"/>
    <p:sldId id="311" r:id="rId12"/>
    <p:sldId id="296" r:id="rId13"/>
    <p:sldId id="304" r:id="rId14"/>
    <p:sldId id="310" r:id="rId15"/>
    <p:sldId id="297" r:id="rId16"/>
    <p:sldId id="312" r:id="rId17"/>
    <p:sldId id="299" r:id="rId18"/>
    <p:sldId id="291" r:id="rId19"/>
    <p:sldId id="305" r:id="rId20"/>
    <p:sldId id="309" r:id="rId21"/>
    <p:sldId id="284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>
        <p:scale>
          <a:sx n="72" d="100"/>
          <a:sy n="72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74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BB85D-6E9D-4D0F-B995-9F6933E9AD3F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2CAF3-3D5A-45A3-B3B5-CAECC52DE8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248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2CAF3-3D5A-45A3-B3B5-CAECC52DE88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497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轉換成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：轉成陣列的第一個元素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=&gt;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：取出所有的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protected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會被取出來）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2CAF3-3D5A-45A3-B3B5-CAECC52DE88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249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先判定進來的資料是不是</a:t>
            </a:r>
            <a:r>
              <a:rPr lang="en-US" altLang="zh-TW" dirty="0" err="1" smtClean="0"/>
              <a:t>Config</a:t>
            </a:r>
            <a:r>
              <a:rPr lang="zh-TW" altLang="en-US" dirty="0" smtClean="0"/>
              <a:t>物件，如果不是，先給</a:t>
            </a:r>
            <a:r>
              <a:rPr lang="en-US" altLang="zh-TW" dirty="0" err="1" smtClean="0"/>
              <a:t>Config</a:t>
            </a:r>
            <a:r>
              <a:rPr lang="zh-TW" altLang="en-US" dirty="0" smtClean="0"/>
              <a:t>做物件處理</a:t>
            </a:r>
            <a:endParaRPr lang="en-US" altLang="zh-TW" dirty="0" smtClean="0"/>
          </a:p>
          <a:p>
            <a:r>
              <a:rPr lang="en-US" altLang="zh-TW" dirty="0" smtClean="0"/>
              <a:t>=&gt;</a:t>
            </a:r>
            <a:r>
              <a:rPr lang="zh-TW" altLang="en-US" dirty="0" smtClean="0"/>
              <a:t>自動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判斷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‘driver’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是否存在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2CAF3-3D5A-45A3-B3B5-CAECC52DE88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249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有例外狀況</a:t>
            </a:r>
            <a:r>
              <a:rPr lang="en-US" altLang="zh-TW" dirty="0" smtClean="0"/>
              <a:t>(error)</a:t>
            </a:r>
            <a:r>
              <a:rPr lang="zh-TW" altLang="en-US" dirty="0" smtClean="0"/>
              <a:t>時可以回應給管理者，使用者不會看到錯誤訊息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2CAF3-3D5A-45A3-B3B5-CAECC52DE88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339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盡可能多做幾次檢查機制，若是出錯，盡可能還原，再不能還原，才會報出錯誤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2CAF3-3D5A-45A3-B3B5-CAECC52DE88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515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還原機制，常搭配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try-catch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2CAF3-3D5A-45A3-B3B5-CAECC52DE88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515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欺騙系統讓其維持正常運行的一種手段，</a:t>
            </a:r>
            <a:r>
              <a:rPr lang="zh-TW" altLang="en-US" sz="1200" b="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使用者也不會知道系統有出現</a:t>
            </a:r>
            <a:r>
              <a:rPr lang="en-US" altLang="zh-TW" sz="1200" b="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error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2CAF3-3D5A-45A3-B3B5-CAECC52DE88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339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b="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大多數寫法強調如何避免錯誤，讓系統自我還原</a:t>
            </a:r>
            <a:endParaRPr lang="en-US" altLang="zh-TW" sz="1200" b="0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由於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不要讓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使用者察覺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到系統的錯誤，</a:t>
            </a:r>
            <a:r>
              <a:rPr lang="zh-TW" altLang="en-US" sz="1200" b="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對於程式</a:t>
            </a:r>
            <a:r>
              <a:rPr lang="zh-TW" altLang="zh-TW" sz="1200" b="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團隊</a:t>
            </a:r>
            <a:r>
              <a:rPr lang="zh-TW" altLang="en-US" sz="1200" b="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來說，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錯誤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的發生要在第一時間修復就是一件重要的事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2CAF3-3D5A-45A3-B3B5-CAECC52DE88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38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防禦型</a:t>
            </a:r>
            <a:r>
              <a:rPr lang="zh-TW" altLang="en-US" sz="1200" b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雖然程式結構較</a:t>
            </a:r>
            <a:r>
              <a:rPr lang="zh-TW" altLang="en-US" sz="1200" b="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嚴謹周密，但耗效能、程式碼多等缺點不能忽視</a:t>
            </a:r>
            <a:endParaRPr lang="en-US" altLang="zh-TW" sz="1200" b="0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簡單來說程式碼越多，所產生的問題相對也會越多</a:t>
            </a:r>
            <a:r>
              <a:rPr lang="en-US" altLang="zh-TW" sz="1200" b="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(</a:t>
            </a:r>
            <a:r>
              <a:rPr lang="zh-TW" altLang="en-US" sz="1200" b="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維護、除錯</a:t>
            </a:r>
            <a:r>
              <a:rPr lang="en-US" altLang="zh-TW" sz="1200" b="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……)</a:t>
            </a:r>
          </a:p>
          <a:p>
            <a:r>
              <a:rPr lang="zh-TW" altLang="en-US" sz="1200" b="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方法有很多種，也各有優缺點，相互比較之後再來決定是否防禦型程式是最適合自己程式的方法</a:t>
            </a:r>
            <a:endParaRPr lang="en-US" altLang="zh-TW" sz="1200" b="0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r>
              <a:rPr lang="en-US" altLang="zh-TW" sz="1200" b="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(</a:t>
            </a:r>
            <a:r>
              <a:rPr lang="zh-TW" altLang="en-US" sz="1200" b="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像是防禦型程式有判斷值為</a:t>
            </a:r>
            <a:r>
              <a:rPr lang="en-US" altLang="zh-TW" sz="1200" b="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null</a:t>
            </a:r>
            <a:r>
              <a:rPr lang="zh-TW" altLang="en-US" sz="1200" b="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的情況，個人會認為不一定要判斷，只需判斷值是不是自己想要的，不是的話，不動作即可</a:t>
            </a:r>
            <a:r>
              <a:rPr lang="en-US" altLang="zh-TW" sz="1200" b="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)</a:t>
            </a:r>
            <a:endParaRPr lang="zh-TW" alt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2CAF3-3D5A-45A3-B3B5-CAECC52DE88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38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2CAF3-3D5A-45A3-B3B5-CAECC52DE88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38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什麼是防禦型程式？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如果有一位對科技不太熟的使用者，不小心輸入了錯誤的資料，資料在進入系統時，會跑出錯誤資訊？還是程式當掉？防禦型程式就是為了預防這樣的情形發生，先試想各種輸入情況，做相應的處理。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2CAF3-3D5A-45A3-B3B5-CAECC52DE88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497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為什麼要有防禦型程式？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通常我們不用測試輸入的資料來確保功能正常。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我們可以假設大部分的使用者，是可以按照正確的流程無錯誤的執行完程式，但如果是一位對科技不太熟的使用者呢？或者是一位想要搗蛋、玩一玩程式的使用者呢？這時候程式會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發生什麼事呢？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2CAF3-3D5A-45A3-B3B5-CAECC52DE88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85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由於不相信使用者，所以</a:t>
            </a:r>
            <a:r>
              <a:rPr lang="zh-TW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zh-TW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資料</a:t>
            </a:r>
            <a:r>
              <a:rPr lang="zh-TW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輸入</a:t>
            </a:r>
            <a:r>
              <a:rPr lang="zh-TW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</a:t>
            </a:r>
            <a:r>
              <a:rPr lang="zh-TW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</a:t>
            </a:r>
            <a:r>
              <a:rPr lang="zh-TW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入</a:t>
            </a:r>
            <a:r>
              <a:rPr lang="zh-TW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系統時</a:t>
            </a:r>
            <a:r>
              <a:rPr lang="zh-TW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，資料若</a:t>
            </a:r>
            <a:r>
              <a:rPr lang="zh-TW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被檢查過，那</a:t>
            </a:r>
            <a:r>
              <a:rPr lang="zh-TW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我們就</a:t>
            </a:r>
            <a:r>
              <a:rPr lang="zh-TW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應該可以假設它是正確的</a:t>
            </a:r>
            <a:r>
              <a:rPr lang="zh-TW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，可以讓系統正常運作。</a:t>
            </a:r>
            <a:endParaRPr lang="en-US" altLang="zh-TW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r>
              <a:rPr lang="zh-TW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事先預想程式使用前、使用中、使用後分別會發生什麼狀況</a:t>
            </a:r>
            <a:endParaRPr lang="zh-TW" altLang="en-US" i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2CAF3-3D5A-45A3-B3B5-CAECC52DE88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686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無論使用者如何亂搞，系統不容易出錯</a:t>
            </a:r>
            <a:endParaRPr lang="en-US" altLang="zh-TW" b="0" dirty="0" smtClean="0"/>
          </a:p>
          <a:p>
            <a:r>
              <a:rPr lang="zh-TW" altLang="en-US" dirty="0" smtClean="0"/>
              <a:t>不同的環境下，會發生什麼狀況沒人知道，所以先預想情況來做防範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2CAF3-3D5A-45A3-B3B5-CAECC52DE88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137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r>
              <a:rPr lang="zh-TW" altLang="en-US" dirty="0" smtClean="0"/>
              <a:t>、程式碼變多：可讀性降低、出錯機率增高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、我們假設程式流程順利，但是程式還是會判斷是否有使用者輸入錯誤，這一部分的程式碼對於正常執行的程式來說就是多餘的。換句話說每正常執行一次，就消耗了一次多餘的效能。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2CAF3-3D5A-45A3-B3B5-CAECC52DE88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137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的參數前先宣告類別來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判斷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參數區預設值只能設為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2CAF3-3D5A-45A3-B3B5-CAECC52DE88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473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2CAF3-3D5A-45A3-B3B5-CAECC52DE88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936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直接判斷值是否正確</a:t>
            </a:r>
            <a:endParaRPr lang="en-US" altLang="zh-TW" dirty="0" smtClean="0"/>
          </a:p>
          <a:p>
            <a:r>
              <a:rPr lang="en-US" altLang="zh-TW" dirty="0" smtClean="0"/>
              <a:t>==</a:t>
            </a:r>
            <a:r>
              <a:rPr lang="zh-TW" altLang="en-US" dirty="0" smtClean="0"/>
              <a:t>：值相同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===</a:t>
            </a:r>
            <a:r>
              <a:rPr lang="zh-TW" altLang="en-US" dirty="0" smtClean="0"/>
              <a:t>：值相同，類型也相同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2CAF3-3D5A-45A3-B3B5-CAECC52DE88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58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E2BE33B-8B20-4B97-B05A-1BA3D1890D1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">
              <a:srgbClr val="8488C4"/>
            </a:gs>
            <a:gs pos="52000">
              <a:srgbClr val="D4DEFF">
                <a:lumMod val="99000"/>
              </a:srgbClr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E2BE33B-8B20-4B97-B05A-1BA3D1890D1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77" r:id="rId1"/>
    <p:sldLayoutId id="2147484778" r:id="rId2"/>
    <p:sldLayoutId id="2147484779" r:id="rId3"/>
    <p:sldLayoutId id="2147484780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swreflections.blogspot.tw/2012/03/defensive-programming-being-just-enough.html" TargetMode="External"/><Relationship Id="rId3" Type="http://schemas.openxmlformats.org/officeDocument/2006/relationships/hyperlink" Target="http://asika.windspeaker.co/post/3502-strong-php-1-defensive-programming" TargetMode="External"/><Relationship Id="rId7" Type="http://schemas.openxmlformats.org/officeDocument/2006/relationships/hyperlink" Target="https://ihower.tw/blog/archives/7259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anielroop.com/blog/2009/10/15/why-defensive-programming-is-rubbish/" TargetMode="External"/><Relationship Id="rId5" Type="http://schemas.openxmlformats.org/officeDocument/2006/relationships/hyperlink" Target="http://c.learncodethehardway.org/book/ex27.html" TargetMode="External"/><Relationship Id="rId4" Type="http://schemas.openxmlformats.org/officeDocument/2006/relationships/hyperlink" Target="http://blog.ploeh.dk/2013/07/08/defensive-coding/" TargetMode="External"/><Relationship Id="rId9" Type="http://schemas.openxmlformats.org/officeDocument/2006/relationships/hyperlink" Target="https://www.sitepoint.com/more-tips-for-defensive-programming-in-php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43608" y="3789040"/>
            <a:ext cx="6591208" cy="1027544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b="0" dirty="0" smtClean="0">
                <a:ln w="5000" cmpd="sng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Demi </a:t>
            </a:r>
            <a:r>
              <a:rPr lang="en-US" altLang="zh-TW" sz="4800" b="0" dirty="0" err="1" smtClean="0">
                <a:ln w="5000" cmpd="sng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chuang</a:t>
            </a:r>
            <a:endParaRPr lang="zh-TW" altLang="en-US" sz="4800" b="0" dirty="0">
              <a:ln w="5000" cmpd="sng">
                <a:noFill/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6480048" cy="1752600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防禦型程式</a:t>
            </a:r>
            <a:endParaRPr lang="zh-TW" altLang="en-US" sz="6000" b="1" dirty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13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>
                <a:latin typeface="FangSong" pitchFamily="49" charset="-122"/>
                <a:ea typeface="FangSong" pitchFamily="49" charset="-122"/>
              </a:rPr>
              <a:t>檢查</a:t>
            </a:r>
            <a:r>
              <a:rPr lang="zh-TW" altLang="en-US" sz="4800" b="1" dirty="0" smtClean="0">
                <a:latin typeface="FangSong" pitchFamily="49" charset="-122"/>
                <a:ea typeface="FangSong" pitchFamily="49" charset="-122"/>
              </a:rPr>
              <a:t>類別</a:t>
            </a:r>
            <a:endParaRPr lang="zh-TW" altLang="en-US" sz="4800" b="1" dirty="0"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539552" y="1340768"/>
            <a:ext cx="8208912" cy="4857403"/>
          </a:xfrm>
        </p:spPr>
        <p:txBody>
          <a:bodyPr>
            <a:noAutofit/>
          </a:bodyPr>
          <a:lstStyle/>
          <a:p>
            <a:pPr lvl="0"/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在</a:t>
            </a: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function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內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marL="36576" lvl="0" indent="0">
              <a:buNone/>
            </a:pP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  </a:t>
            </a: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-Why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？</a:t>
            </a:r>
            <a:endParaRPr lang="en-US" altLang="zh-TW" sz="4000" b="1" dirty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marL="36576" lvl="0" indent="0">
              <a:buNone/>
            </a:pP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  -string 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、</a:t>
            </a:r>
            <a:r>
              <a:rPr lang="en-US" altLang="zh-TW" sz="4000" b="1" dirty="0" err="1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int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不能</a:t>
            </a:r>
            <a:r>
              <a:rPr lang="zh-TW" altLang="en-US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在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參數</a:t>
            </a:r>
            <a:r>
              <a:rPr lang="zh-TW" altLang="en-US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區宣告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861048"/>
            <a:ext cx="7920880" cy="168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9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>
                <a:latin typeface="FangSong" pitchFamily="49" charset="-122"/>
                <a:ea typeface="FangSong" pitchFamily="49" charset="-122"/>
              </a:rPr>
              <a:t>比較</a:t>
            </a: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539552" y="1340768"/>
            <a:ext cx="8208912" cy="4857403"/>
          </a:xfrm>
        </p:spPr>
        <p:txBody>
          <a:bodyPr>
            <a:noAutofit/>
          </a:bodyPr>
          <a:lstStyle/>
          <a:p>
            <a:pPr lvl="0"/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在</a:t>
            </a: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function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內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marL="36576" lvl="0" indent="0">
              <a:buNone/>
            </a:pP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  </a:t>
            </a: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-</a:t>
            </a:r>
            <a:r>
              <a:rPr lang="zh-TW" altLang="en-US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判斷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參數是否是想要的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marL="36576" lvl="0" indent="0">
              <a:buNone/>
            </a:pPr>
            <a:r>
              <a:rPr lang="zh-TW" altLang="en-US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 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 </a:t>
            </a: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-“==”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 </a:t>
            </a:r>
            <a:r>
              <a:rPr lang="en-US" altLang="zh-TW" sz="4000" b="1" dirty="0" err="1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v.s</a:t>
            </a:r>
            <a:r>
              <a:rPr lang="en-US" altLang="zh-TW" sz="4000" b="1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.“===”</a:t>
            </a:r>
            <a:endParaRPr lang="en-US" altLang="zh-TW" sz="4000" b="1" dirty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724817"/>
            <a:ext cx="5832648" cy="222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1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>
                <a:latin typeface="FangSong" pitchFamily="49" charset="-122"/>
                <a:ea typeface="FangSong" pitchFamily="49" charset="-122"/>
              </a:rPr>
              <a:t>轉換</a:t>
            </a: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683568" y="1340768"/>
            <a:ext cx="8014459" cy="4857403"/>
          </a:xfrm>
        </p:spPr>
        <p:txBody>
          <a:bodyPr>
            <a:noAutofit/>
          </a:bodyPr>
          <a:lstStyle/>
          <a:p>
            <a:pPr lvl="0"/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盡力轉換各種內容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48880"/>
            <a:ext cx="5904656" cy="411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5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>
                <a:latin typeface="FangSong" pitchFamily="49" charset="-122"/>
                <a:ea typeface="FangSong" pitchFamily="49" charset="-122"/>
              </a:rPr>
              <a:t>轉換</a:t>
            </a: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683568" y="1340768"/>
            <a:ext cx="8014459" cy="4857403"/>
          </a:xfrm>
        </p:spPr>
        <p:txBody>
          <a:bodyPr>
            <a:noAutofit/>
          </a:bodyPr>
          <a:lstStyle/>
          <a:p>
            <a:pPr lvl="0"/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盡力轉換各種內容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348880"/>
            <a:ext cx="6617318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8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69776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b="1" dirty="0" smtClean="0">
                <a:latin typeface="FangSong" pitchFamily="49" charset="-122"/>
                <a:ea typeface="FangSong" pitchFamily="49" charset="-122"/>
              </a:rPr>
              <a:t>Try-Catch</a:t>
            </a:r>
            <a:r>
              <a:rPr lang="zh-TW" altLang="en-US" sz="4800" b="1" dirty="0" smtClean="0">
                <a:latin typeface="FangSong" pitchFamily="49" charset="-122"/>
                <a:ea typeface="FangSong" pitchFamily="49" charset="-122"/>
              </a:rPr>
              <a:t>機制</a:t>
            </a:r>
            <a:endParaRPr lang="en-US" altLang="zh-TW" sz="4800" b="1" dirty="0"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683568" y="1340768"/>
            <a:ext cx="8014459" cy="4857403"/>
          </a:xfrm>
        </p:spPr>
        <p:txBody>
          <a:bodyPr>
            <a:noAutofit/>
          </a:bodyPr>
          <a:lstStyle/>
          <a:p>
            <a:pPr lvl="0"/>
            <a:r>
              <a:rPr lang="zh-TW" altLang="en-US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善用</a:t>
            </a: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try-catch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，</a:t>
            </a: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Exception</a:t>
            </a:r>
          </a:p>
          <a:p>
            <a:pPr marL="36576" lvl="0" indent="0">
              <a:buNone/>
            </a:pP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  </a:t>
            </a: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-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可設成只丟</a:t>
            </a: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error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給管理者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128625"/>
            <a:ext cx="6840760" cy="289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341828"/>
            <a:ext cx="7704856" cy="318351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b="1" dirty="0" smtClean="0">
                <a:latin typeface="FangSong" pitchFamily="49" charset="-122"/>
                <a:ea typeface="FangSong" pitchFamily="49" charset="-122"/>
              </a:rPr>
              <a:t>Fallback</a:t>
            </a:r>
            <a:r>
              <a:rPr lang="zh-TW" altLang="en-US" sz="4800" b="1" dirty="0" smtClean="0">
                <a:latin typeface="FangSong" pitchFamily="49" charset="-122"/>
                <a:ea typeface="FangSong" pitchFamily="49" charset="-122"/>
              </a:rPr>
              <a:t>還原機制</a:t>
            </a:r>
            <a:endParaRPr lang="zh-TW" altLang="en-US" sz="4800" b="1" dirty="0"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683568" y="1340768"/>
            <a:ext cx="8014459" cy="4857403"/>
          </a:xfrm>
        </p:spPr>
        <p:txBody>
          <a:bodyPr>
            <a:noAutofit/>
          </a:bodyPr>
          <a:lstStyle/>
          <a:p>
            <a:pPr lvl="0"/>
            <a:r>
              <a:rPr lang="en-US" altLang="zh-TW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Runtime </a:t>
            </a:r>
            <a:r>
              <a:rPr lang="en-US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Error</a:t>
            </a:r>
            <a:r>
              <a:rPr lang="zh-TW" altLang="en-US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：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與</a:t>
            </a:r>
            <a:r>
              <a:rPr lang="zh-TW" altLang="en-US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外部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錯誤無關</a:t>
            </a:r>
            <a:endParaRPr lang="en-US" altLang="zh-TW" sz="36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marL="36576" lvl="0" indent="0">
              <a:buNone/>
            </a:pPr>
            <a:r>
              <a:rPr lang="zh-TW" altLang="en-US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 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 </a:t>
            </a:r>
            <a:r>
              <a:rPr lang="en-US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-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盡可能考慮</a:t>
            </a:r>
            <a:r>
              <a:rPr lang="zh-TW" altLang="en-US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任何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情況做應對</a:t>
            </a:r>
            <a:endParaRPr lang="en-US" altLang="zh-TW" sz="36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marL="36576" lvl="0" indent="0">
              <a:buNone/>
            </a:pPr>
            <a:r>
              <a:rPr lang="zh-TW" altLang="en-US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 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 </a:t>
            </a:r>
            <a:r>
              <a:rPr lang="en-US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-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失敗</a:t>
            </a:r>
            <a:r>
              <a:rPr lang="zh-TW" altLang="en-US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才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報</a:t>
            </a:r>
            <a:r>
              <a:rPr lang="en-US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401436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b="1" dirty="0" smtClean="0">
                <a:latin typeface="FangSong" pitchFamily="49" charset="-122"/>
                <a:ea typeface="FangSong" pitchFamily="49" charset="-122"/>
              </a:rPr>
              <a:t>Fallback</a:t>
            </a:r>
            <a:r>
              <a:rPr lang="zh-TW" altLang="en-US" sz="4800" b="1" dirty="0" smtClean="0">
                <a:latin typeface="FangSong" pitchFamily="49" charset="-122"/>
                <a:ea typeface="FangSong" pitchFamily="49" charset="-122"/>
              </a:rPr>
              <a:t>還原機制</a:t>
            </a:r>
            <a:endParaRPr lang="zh-TW" altLang="en-US" sz="4800" b="1" dirty="0"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683568" y="1196752"/>
            <a:ext cx="8014459" cy="4857403"/>
          </a:xfrm>
        </p:spPr>
        <p:txBody>
          <a:bodyPr>
            <a:noAutofit/>
          </a:bodyPr>
          <a:lstStyle/>
          <a:p>
            <a:pPr lvl="0"/>
            <a:r>
              <a:rPr lang="en-US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Transaction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：</a:t>
            </a:r>
            <a:endParaRPr lang="en-US" altLang="zh-TW" sz="36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marL="36576" lvl="0" indent="0">
              <a:buNone/>
            </a:pPr>
            <a:r>
              <a:rPr lang="zh-TW" altLang="en-US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 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 </a:t>
            </a:r>
            <a:r>
              <a:rPr lang="en-US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-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執行情況中若有出錯 </a:t>
            </a:r>
            <a:r>
              <a:rPr lang="en-US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=&gt;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 還原</a:t>
            </a:r>
            <a:endParaRPr lang="en-US" altLang="zh-TW" sz="36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564904"/>
            <a:ext cx="547260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1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b="1" dirty="0" smtClean="0">
                <a:latin typeface="FangSong" pitchFamily="49" charset="-122"/>
                <a:ea typeface="FangSong" pitchFamily="49" charset="-122"/>
              </a:rPr>
              <a:t>Black Hole</a:t>
            </a:r>
            <a:endParaRPr lang="zh-TW" altLang="en-US" sz="4800" b="1" dirty="0"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683568" y="1340768"/>
            <a:ext cx="8014459" cy="4857403"/>
          </a:xfrm>
        </p:spPr>
        <p:txBody>
          <a:bodyPr>
            <a:noAutofit/>
          </a:bodyPr>
          <a:lstStyle/>
          <a:p>
            <a:pPr lvl="0"/>
            <a:r>
              <a:rPr lang="zh-TW" altLang="en-US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無論如何不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報</a:t>
            </a: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error</a:t>
            </a:r>
          </a:p>
          <a:p>
            <a:pPr marL="36576" lvl="0" indent="0">
              <a:buNone/>
            </a:pP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  </a:t>
            </a: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-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就算有</a:t>
            </a: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error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，系統仍正常運作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996952"/>
            <a:ext cx="5514611" cy="303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8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6768" y="12576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>
                <a:latin typeface="FangSong" pitchFamily="49" charset="-122"/>
                <a:ea typeface="FangSong" pitchFamily="49" charset="-122"/>
              </a:rPr>
              <a:t>總</a:t>
            </a:r>
            <a:r>
              <a:rPr lang="zh-TW" altLang="en-US" sz="4800" b="1" dirty="0" smtClean="0">
                <a:latin typeface="FangSong" pitchFamily="49" charset="-122"/>
                <a:ea typeface="FangSong" pitchFamily="49" charset="-122"/>
              </a:rPr>
              <a:t>結</a:t>
            </a:r>
            <a:endParaRPr lang="zh-TW" altLang="en-US" sz="4800" b="1" dirty="0"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467544" y="1379909"/>
            <a:ext cx="7632847" cy="4857403"/>
          </a:xfrm>
        </p:spPr>
        <p:txBody>
          <a:bodyPr>
            <a:noAutofit/>
          </a:bodyPr>
          <a:lstStyle/>
          <a:p>
            <a:r>
              <a:rPr lang="zh-TW" altLang="en-US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盡量</a:t>
            </a:r>
            <a:r>
              <a:rPr lang="zh-TW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避免錯誤</a:t>
            </a:r>
            <a:endParaRPr lang="en-US" altLang="zh-TW" sz="36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r>
              <a:rPr lang="zh-TW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自我還原</a:t>
            </a:r>
            <a:endParaRPr lang="en-US" altLang="zh-TW" sz="36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endParaRPr lang="en-US" altLang="zh-TW" sz="36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r>
              <a:rPr lang="zh-TW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團隊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：</a:t>
            </a:r>
            <a:r>
              <a:rPr lang="zh-TW" altLang="en-US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盡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早發現</a:t>
            </a:r>
            <a:r>
              <a:rPr lang="zh-TW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錯誤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、</a:t>
            </a:r>
            <a:r>
              <a:rPr lang="zh-TW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並修正</a:t>
            </a:r>
            <a:endParaRPr lang="en-US" altLang="zh-TW" sz="3600" b="1" dirty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r>
              <a:rPr lang="zh-TW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使用者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：未</a:t>
            </a:r>
            <a:r>
              <a:rPr lang="zh-TW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察覺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錯誤</a:t>
            </a:r>
            <a:endParaRPr lang="zh-TW" altLang="zh-TW" sz="3600" b="1" dirty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726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6768" y="12576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 smtClean="0">
                <a:latin typeface="FangSong" pitchFamily="49" charset="-122"/>
                <a:ea typeface="FangSong" pitchFamily="49" charset="-122"/>
              </a:rPr>
              <a:t>個人小結</a:t>
            </a:r>
            <a:endParaRPr lang="zh-TW" altLang="en-US" sz="4800" b="1" dirty="0"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467544" y="1379909"/>
            <a:ext cx="7632847" cy="4857403"/>
          </a:xfrm>
        </p:spPr>
        <p:txBody>
          <a:bodyPr>
            <a:noAutofit/>
          </a:bodyPr>
          <a:lstStyle/>
          <a:p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個人覺得如果我們相信使用</a:t>
            </a:r>
            <a:r>
              <a:rPr lang="zh-TW" altLang="en-US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者的話</a:t>
            </a:r>
            <a:r>
              <a:rPr lang="en-US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(ex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：</a:t>
            </a:r>
            <a:r>
              <a:rPr lang="zh-TW" altLang="en-US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公司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內部系統</a:t>
            </a:r>
            <a:r>
              <a:rPr lang="en-US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)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，其實不一定需要使用到防禦型程式</a:t>
            </a:r>
            <a:endParaRPr lang="en-US" altLang="zh-TW" sz="36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endParaRPr lang="en-US" altLang="zh-TW" sz="3600" b="1" dirty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如果使用者是不能信任的對象，個人認為</a:t>
            </a:r>
            <a:r>
              <a:rPr lang="zh-TW" altLang="en-US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防禦型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程式則是要</a:t>
            </a:r>
            <a:r>
              <a:rPr lang="zh-TW" altLang="en-US" sz="3600" b="1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斟酌使用。</a:t>
            </a:r>
            <a:endParaRPr lang="en-US" altLang="zh-TW" sz="3600" b="1" dirty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endParaRPr lang="en-US" altLang="zh-TW" sz="3600" b="1" dirty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736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b="1" dirty="0">
                <a:latin typeface="FangSong" pitchFamily="49" charset="-122"/>
                <a:ea typeface="FangSong" pitchFamily="49" charset="-122"/>
              </a:rPr>
              <a:t>大綱</a:t>
            </a: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878021" y="1340768"/>
            <a:ext cx="8014459" cy="4857403"/>
          </a:xfrm>
        </p:spPr>
        <p:txBody>
          <a:bodyPr>
            <a:noAutofit/>
          </a:bodyPr>
          <a:lstStyle/>
          <a:p>
            <a:r>
              <a:rPr lang="en-US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What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？</a:t>
            </a:r>
            <a:endParaRPr lang="en-US" altLang="zh-TW" sz="36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r>
              <a:rPr lang="en-US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Why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？</a:t>
            </a:r>
            <a:endParaRPr lang="en-US" altLang="zh-TW" sz="36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r>
              <a:rPr lang="en-US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How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？</a:t>
            </a:r>
            <a:endParaRPr lang="en-US" altLang="zh-TW" sz="36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優缺點</a:t>
            </a:r>
            <a:endParaRPr lang="en-US" altLang="zh-TW" sz="36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r>
              <a:rPr lang="zh-TW" altLang="en-US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實作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方法</a:t>
            </a:r>
            <a:endParaRPr lang="en-US" altLang="zh-TW" sz="36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小結</a:t>
            </a:r>
            <a:endParaRPr lang="en-US" altLang="zh-TW" sz="36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個人總結</a:t>
            </a:r>
            <a:endParaRPr lang="en-US" altLang="zh-TW" sz="36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893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6768" y="12576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 smtClean="0">
                <a:latin typeface="FangSong" pitchFamily="49" charset="-122"/>
                <a:ea typeface="FangSong" pitchFamily="49" charset="-122"/>
              </a:rPr>
              <a:t>參考資料</a:t>
            </a:r>
            <a:endParaRPr lang="zh-TW" altLang="en-US" sz="4800" b="1" dirty="0"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107504" y="1268760"/>
            <a:ext cx="8208912" cy="4857403"/>
          </a:xfrm>
        </p:spPr>
        <p:txBody>
          <a:bodyPr>
            <a:noAutofit/>
          </a:bodyPr>
          <a:lstStyle/>
          <a:p>
            <a:r>
              <a:rPr lang="zh-TW" altLang="en-US" sz="2800" b="1" dirty="0">
                <a:latin typeface="FangSong" pitchFamily="49" charset="-122"/>
                <a:ea typeface="FangSong" pitchFamily="49" charset="-122"/>
                <a:hlinkClick r:id="rId3"/>
              </a:rPr>
              <a:t>寫出健壯的 </a:t>
            </a:r>
            <a:r>
              <a:rPr lang="en-US" altLang="zh-TW" sz="2800" b="1" dirty="0">
                <a:latin typeface="FangSong" pitchFamily="49" charset="-122"/>
                <a:ea typeface="FangSong" pitchFamily="49" charset="-122"/>
                <a:hlinkClick r:id="rId3"/>
              </a:rPr>
              <a:t>PHP </a:t>
            </a:r>
            <a:r>
              <a:rPr lang="zh-TW" altLang="en-US" sz="2800" b="1" dirty="0">
                <a:latin typeface="FangSong" pitchFamily="49" charset="-122"/>
                <a:ea typeface="FangSong" pitchFamily="49" charset="-122"/>
                <a:hlinkClick r:id="rId3"/>
              </a:rPr>
              <a:t>應用程式</a:t>
            </a:r>
            <a:r>
              <a:rPr lang="en-US" altLang="zh-TW" sz="2800" b="1" dirty="0">
                <a:latin typeface="FangSong" pitchFamily="49" charset="-122"/>
                <a:ea typeface="FangSong" pitchFamily="49" charset="-122"/>
                <a:hlinkClick r:id="rId3"/>
              </a:rPr>
              <a:t>(1): </a:t>
            </a:r>
            <a:r>
              <a:rPr lang="zh-TW" altLang="en-US" sz="2800" b="1" dirty="0">
                <a:latin typeface="FangSong" pitchFamily="49" charset="-122"/>
                <a:ea typeface="FangSong" pitchFamily="49" charset="-122"/>
                <a:hlinkClick r:id="rId3"/>
              </a:rPr>
              <a:t>防禦型程式</a:t>
            </a:r>
            <a:r>
              <a:rPr lang="zh-TW" altLang="en-US" sz="2800" b="1" dirty="0" smtClean="0">
                <a:latin typeface="FangSong" pitchFamily="49" charset="-122"/>
                <a:ea typeface="FangSong" pitchFamily="49" charset="-122"/>
                <a:hlinkClick r:id="rId3"/>
              </a:rPr>
              <a:t>寫法</a:t>
            </a:r>
            <a:endParaRPr lang="en-US" altLang="zh-TW" sz="28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  <a:hlinkClick r:id="rId4"/>
            </a:endParaRPr>
          </a:p>
          <a:p>
            <a:r>
              <a:rPr lang="en-US" altLang="zh-TW" sz="28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  <a:hlinkClick r:id="rId4"/>
              </a:rPr>
              <a:t>Defensive coding</a:t>
            </a:r>
            <a:endParaRPr lang="en-US" altLang="zh-TW" sz="28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r>
              <a:rPr lang="en-US" altLang="zh-TW" sz="28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  <a:hlinkClick r:id="rId5"/>
              </a:rPr>
              <a:t>Creative And Defensive Programming</a:t>
            </a:r>
            <a:endParaRPr lang="en-US" altLang="zh-TW" sz="28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fontAlgn="base"/>
            <a:r>
              <a:rPr lang="en-US" altLang="zh-TW" sz="2800" b="1" dirty="0">
                <a:latin typeface="FangSong" pitchFamily="49" charset="-122"/>
                <a:ea typeface="FangSong" pitchFamily="49" charset="-122"/>
                <a:hlinkClick r:id="rId6"/>
              </a:rPr>
              <a:t>Why Defensive Programming is Rubbish</a:t>
            </a:r>
            <a:endParaRPr lang="en-US" altLang="zh-TW" sz="2800" b="1" dirty="0">
              <a:latin typeface="FangSong" pitchFamily="49" charset="-122"/>
              <a:ea typeface="FangSong" pitchFamily="49" charset="-122"/>
            </a:endParaRPr>
          </a:p>
          <a:p>
            <a:r>
              <a:rPr lang="en-US" altLang="zh-TW" sz="2800" b="1" dirty="0">
                <a:latin typeface="FangSong" pitchFamily="49" charset="-122"/>
                <a:ea typeface="FangSong" pitchFamily="49" charset="-122"/>
                <a:hlinkClick r:id="rId7"/>
              </a:rPr>
              <a:t>Defensive </a:t>
            </a:r>
            <a:r>
              <a:rPr lang="en-US" altLang="zh-TW" sz="2800" b="1" dirty="0" smtClean="0">
                <a:latin typeface="FangSong" pitchFamily="49" charset="-122"/>
                <a:ea typeface="FangSong" pitchFamily="49" charset="-122"/>
                <a:hlinkClick r:id="rId7"/>
              </a:rPr>
              <a:t>Programming </a:t>
            </a:r>
            <a:r>
              <a:rPr lang="zh-TW" altLang="en-US" sz="2800" b="1" dirty="0">
                <a:latin typeface="FangSong" pitchFamily="49" charset="-122"/>
                <a:ea typeface="FangSong" pitchFamily="49" charset="-122"/>
                <a:hlinkClick r:id="rId7"/>
              </a:rPr>
              <a:t>防禦性</a:t>
            </a:r>
            <a:r>
              <a:rPr lang="zh-TW" altLang="en-US" sz="2800" b="1" dirty="0" smtClean="0">
                <a:latin typeface="FangSong" pitchFamily="49" charset="-122"/>
                <a:ea typeface="FangSong" pitchFamily="49" charset="-122"/>
                <a:hlinkClick r:id="rId7"/>
              </a:rPr>
              <a:t>程式設計</a:t>
            </a:r>
            <a:endParaRPr lang="en-US" altLang="zh-TW" sz="2800" b="1" dirty="0" smtClean="0">
              <a:latin typeface="FangSong" pitchFamily="49" charset="-122"/>
              <a:ea typeface="FangSong" pitchFamily="49" charset="-122"/>
            </a:endParaRPr>
          </a:p>
          <a:p>
            <a:r>
              <a:rPr lang="en-US" altLang="zh-TW" sz="2800" b="1" dirty="0" smtClean="0">
                <a:latin typeface="FangSong" pitchFamily="49" charset="-122"/>
                <a:ea typeface="FangSong" pitchFamily="49" charset="-122"/>
                <a:hlinkClick r:id="rId8"/>
              </a:rPr>
              <a:t>Defensive Programming: Being Just-Enough Paranoid</a:t>
            </a:r>
            <a:endParaRPr lang="en-US" altLang="zh-TW" sz="2800" b="1" dirty="0" smtClean="0">
              <a:latin typeface="FangSong" pitchFamily="49" charset="-122"/>
              <a:ea typeface="FangSong" pitchFamily="49" charset="-122"/>
            </a:endParaRPr>
          </a:p>
          <a:p>
            <a:r>
              <a:rPr lang="en-US" altLang="zh-TW" sz="2800" b="1" dirty="0" smtClean="0">
                <a:latin typeface="FangSong" pitchFamily="49" charset="-122"/>
                <a:ea typeface="FangSong" pitchFamily="49" charset="-122"/>
                <a:hlinkClick r:id="rId9"/>
              </a:rPr>
              <a:t>More </a:t>
            </a:r>
            <a:r>
              <a:rPr lang="en-US" altLang="zh-TW" sz="2800" b="1" dirty="0">
                <a:latin typeface="FangSong" pitchFamily="49" charset="-122"/>
                <a:ea typeface="FangSong" pitchFamily="49" charset="-122"/>
                <a:hlinkClick r:id="rId9"/>
              </a:rPr>
              <a:t>Tips for Defensive Programming in </a:t>
            </a:r>
            <a:r>
              <a:rPr lang="en-US" altLang="zh-TW" sz="2800" b="1" dirty="0" smtClean="0">
                <a:latin typeface="FangSong" pitchFamily="49" charset="-122"/>
                <a:ea typeface="FangSong" pitchFamily="49" charset="-122"/>
                <a:hlinkClick r:id="rId9"/>
              </a:rPr>
              <a:t>PHP</a:t>
            </a:r>
            <a:endParaRPr lang="en-US" altLang="zh-TW" sz="2800" b="1" dirty="0">
              <a:latin typeface="FangSong" pitchFamily="49" charset="-122"/>
              <a:ea typeface="FangSong" pitchFamily="49" charset="-122"/>
            </a:endParaRPr>
          </a:p>
          <a:p>
            <a:endParaRPr lang="zh-TW" altLang="en-US" sz="2800" b="1" dirty="0">
              <a:latin typeface="FangSong" pitchFamily="49" charset="-122"/>
              <a:ea typeface="FangSong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679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988840"/>
            <a:ext cx="6480048" cy="1752600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END</a:t>
            </a:r>
            <a:endParaRPr lang="zh-TW" altLang="en-US" sz="6000" b="1" dirty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783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2933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b="1" dirty="0" smtClean="0">
                <a:latin typeface="FangSong" pitchFamily="49" charset="-122"/>
                <a:ea typeface="FangSong" pitchFamily="49" charset="-122"/>
              </a:rPr>
              <a:t>What</a:t>
            </a:r>
            <a:r>
              <a:rPr lang="zh-TW" altLang="en-US" sz="5400" b="1" dirty="0" smtClean="0">
                <a:latin typeface="FangSong" pitchFamily="49" charset="-122"/>
                <a:ea typeface="FangSong" pitchFamily="49" charset="-122"/>
              </a:rPr>
              <a:t>？</a:t>
            </a:r>
            <a:endParaRPr lang="zh-TW" altLang="en-US" sz="5400" b="1" dirty="0"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878021" y="1667941"/>
            <a:ext cx="8014459" cy="4857403"/>
          </a:xfrm>
        </p:spPr>
        <p:txBody>
          <a:bodyPr>
            <a:noAutofit/>
          </a:bodyPr>
          <a:lstStyle/>
          <a:p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一種</a:t>
            </a:r>
            <a:r>
              <a:rPr lang="zh-TW" altLang="en-US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軟體防禦的設計概念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目的：</a:t>
            </a:r>
            <a:r>
              <a:rPr lang="zh-TW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讓</a:t>
            </a:r>
            <a:r>
              <a:rPr lang="zh-TW" altLang="zh-TW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系統出現未預期錯誤的機會降到最低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028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2933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b="1" dirty="0" smtClean="0">
                <a:latin typeface="FangSong" pitchFamily="49" charset="-122"/>
                <a:ea typeface="FangSong" pitchFamily="49" charset="-122"/>
              </a:rPr>
              <a:t>Why</a:t>
            </a:r>
            <a:r>
              <a:rPr lang="zh-TW" altLang="en-US" sz="5400" b="1" dirty="0" smtClean="0">
                <a:latin typeface="FangSong" pitchFamily="49" charset="-122"/>
                <a:ea typeface="FangSong" pitchFamily="49" charset="-122"/>
              </a:rPr>
              <a:t>？</a:t>
            </a:r>
            <a:endParaRPr lang="zh-TW" altLang="en-US" sz="5400" b="1" dirty="0"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878021" y="1667941"/>
            <a:ext cx="8014459" cy="4857403"/>
          </a:xfrm>
        </p:spPr>
        <p:txBody>
          <a:bodyPr>
            <a:noAutofit/>
          </a:bodyPr>
          <a:lstStyle/>
          <a:p>
            <a:pPr marL="36576" lvl="0" indent="0">
              <a:buNone/>
            </a:pP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我們不應該</a:t>
            </a:r>
            <a:r>
              <a:rPr lang="zh-TW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相信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marL="36576" lvl="0" indent="0">
              <a:buNone/>
            </a:pPr>
            <a:r>
              <a:rPr lang="zh-TW" altLang="zh-TW" sz="4800" b="1" dirty="0" smtClean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系統</a:t>
            </a:r>
            <a:r>
              <a:rPr lang="zh-TW" altLang="en-US" sz="4800" b="1" dirty="0" smtClean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或使用者</a:t>
            </a:r>
            <a:r>
              <a:rPr lang="zh-TW" altLang="zh-TW" sz="4800" b="1" dirty="0" smtClean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的</a:t>
            </a:r>
            <a:endParaRPr lang="en-US" altLang="zh-TW" sz="4800" b="1" dirty="0" smtClean="0">
              <a:solidFill>
                <a:srgbClr val="FF0000"/>
              </a:solidFill>
              <a:latin typeface="FangSong" pitchFamily="49" charset="-122"/>
              <a:ea typeface="FangSong" pitchFamily="49" charset="-122"/>
            </a:endParaRPr>
          </a:p>
          <a:p>
            <a:pPr marL="36576" lvl="0" indent="0">
              <a:buNone/>
            </a:pPr>
            <a:r>
              <a:rPr lang="zh-TW" altLang="zh-TW" sz="4800" b="1" dirty="0" smtClean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輸入</a:t>
            </a:r>
            <a:r>
              <a:rPr lang="en-US" altLang="zh-TW" sz="4800" b="1" dirty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(input)</a:t>
            </a:r>
            <a:r>
              <a:rPr lang="zh-TW" altLang="zh-TW" sz="4800" b="1" dirty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資料</a:t>
            </a:r>
            <a:endParaRPr lang="en-US" altLang="zh-TW" sz="4800" b="1" dirty="0" smtClean="0">
              <a:solidFill>
                <a:srgbClr val="FF0000"/>
              </a:solidFill>
              <a:latin typeface="FangSong" pitchFamily="49" charset="-122"/>
              <a:ea typeface="FangSong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0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2933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b="1" dirty="0" smtClean="0">
                <a:latin typeface="FangSong" pitchFamily="49" charset="-122"/>
                <a:ea typeface="FangSong" pitchFamily="49" charset="-122"/>
              </a:rPr>
              <a:t>How</a:t>
            </a:r>
            <a:r>
              <a:rPr lang="zh-TW" altLang="en-US" sz="5400" b="1" dirty="0" smtClean="0">
                <a:latin typeface="FangSong" pitchFamily="49" charset="-122"/>
                <a:ea typeface="FangSong" pitchFamily="49" charset="-122"/>
              </a:rPr>
              <a:t>？</a:t>
            </a:r>
            <a:endParaRPr lang="zh-TW" altLang="en-US" sz="5400" b="1" dirty="0"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878021" y="1667941"/>
            <a:ext cx="8014459" cy="4857403"/>
          </a:xfrm>
        </p:spPr>
        <p:txBody>
          <a:bodyPr>
            <a:noAutofit/>
          </a:bodyPr>
          <a:lstStyle/>
          <a:p>
            <a:r>
              <a:rPr lang="zh-TW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原則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：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marL="36576" indent="0">
              <a:buNone/>
            </a:pPr>
            <a:r>
              <a:rPr lang="en-US" altLang="zh-TW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 </a:t>
            </a:r>
            <a:r>
              <a:rPr lang="zh-TW" altLang="en-US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 </a:t>
            </a:r>
            <a:r>
              <a:rPr lang="zh-TW" altLang="zh-TW" sz="4000" b="1" dirty="0" smtClean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不要</a:t>
            </a:r>
            <a:r>
              <a:rPr lang="zh-TW" altLang="zh-TW" sz="4000" b="1" dirty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相信使用者送進來的參</a:t>
            </a:r>
            <a:r>
              <a:rPr lang="zh-TW" altLang="zh-TW" sz="4000" b="1" dirty="0" smtClean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數值</a:t>
            </a:r>
            <a:endParaRPr lang="en-US" altLang="zh-TW" sz="4000" b="1" dirty="0" smtClean="0">
              <a:solidFill>
                <a:srgbClr val="FF0000"/>
              </a:solidFill>
              <a:latin typeface="FangSong" pitchFamily="49" charset="-122"/>
              <a:ea typeface="FangSong" pitchFamily="49" charset="-122"/>
            </a:endParaRPr>
          </a:p>
          <a:p>
            <a:pPr marL="36576" indent="0">
              <a:buNone/>
            </a:pPr>
            <a:endParaRPr lang="zh-TW" altLang="zh-TW" sz="4000" b="1" dirty="0">
              <a:solidFill>
                <a:srgbClr val="FF0000"/>
              </a:solidFill>
              <a:latin typeface="FangSong" pitchFamily="49" charset="-122"/>
              <a:ea typeface="FangSong" pitchFamily="49" charset="-122"/>
            </a:endParaRPr>
          </a:p>
          <a:p>
            <a:r>
              <a:rPr lang="zh-TW" altLang="en-US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在</a:t>
            </a:r>
            <a:r>
              <a:rPr lang="zh-TW" altLang="zh-TW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撰寫</a:t>
            </a:r>
            <a:r>
              <a:rPr lang="zh-TW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時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盡可能</a:t>
            </a:r>
            <a:r>
              <a:rPr lang="zh-TW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考慮</a:t>
            </a:r>
            <a:r>
              <a:rPr lang="zh-TW" altLang="zh-TW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各種情況</a:t>
            </a:r>
            <a:r>
              <a:rPr lang="zh-TW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，事先</a:t>
            </a:r>
            <a:r>
              <a:rPr lang="zh-TW" altLang="zh-TW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加以定義處理</a:t>
            </a:r>
            <a:endParaRPr lang="en-US" altLang="zh-TW" sz="4000" b="1" dirty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471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2933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 smtClean="0">
                <a:latin typeface="FangSong" pitchFamily="49" charset="-122"/>
                <a:ea typeface="FangSong" pitchFamily="49" charset="-122"/>
              </a:rPr>
              <a:t>優點</a:t>
            </a:r>
            <a:endParaRPr lang="zh-TW" altLang="en-US" sz="4800" b="1" dirty="0"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878021" y="1667941"/>
            <a:ext cx="8014459" cy="4857403"/>
          </a:xfrm>
        </p:spPr>
        <p:txBody>
          <a:bodyPr>
            <a:noAutofit/>
          </a:bodyPr>
          <a:lstStyle/>
          <a:p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程式嚴謹</a:t>
            </a:r>
            <a:endParaRPr lang="en-US" altLang="zh-TW" sz="4000" b="1" dirty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適用於不確定環境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r>
              <a:rPr lang="zh-TW" altLang="en-US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防患於未然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marL="36576" lvl="0" indent="0">
              <a:buNone/>
            </a:pP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  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97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2933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 smtClean="0">
                <a:latin typeface="FangSong" pitchFamily="49" charset="-122"/>
                <a:ea typeface="FangSong" pitchFamily="49" charset="-122"/>
              </a:rPr>
              <a:t>缺點</a:t>
            </a:r>
            <a:endParaRPr lang="zh-TW" altLang="en-US" sz="4800" b="1" dirty="0"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878021" y="1667941"/>
            <a:ext cx="8014459" cy="4857403"/>
          </a:xfrm>
        </p:spPr>
        <p:txBody>
          <a:bodyPr>
            <a:noAutofit/>
          </a:bodyPr>
          <a:lstStyle/>
          <a:p>
            <a:pPr lvl="0"/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程式碼變多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lvl="0"/>
            <a:r>
              <a:rPr lang="zh-TW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浪費效能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lvl="0"/>
            <a:r>
              <a:rPr lang="zh-TW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增加維護成本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marL="36576" lvl="0" indent="0">
              <a:buNone/>
            </a:pP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  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810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2933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 smtClean="0">
                <a:latin typeface="FangSong" pitchFamily="49" charset="-122"/>
                <a:ea typeface="FangSong" pitchFamily="49" charset="-122"/>
              </a:rPr>
              <a:t>實作分類</a:t>
            </a:r>
            <a:endParaRPr lang="zh-TW" altLang="en-US" sz="4800" b="1" dirty="0"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878021" y="1667941"/>
            <a:ext cx="8014459" cy="4857403"/>
          </a:xfrm>
        </p:spPr>
        <p:txBody>
          <a:bodyPr>
            <a:noAutofit/>
          </a:bodyPr>
          <a:lstStyle/>
          <a:p>
            <a:pPr lvl="0"/>
            <a:r>
              <a:rPr lang="zh-TW" altLang="en-US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檢查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類別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lvl="0"/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比較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lvl="0"/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轉換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lvl="0"/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Fallback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還原機制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lvl="0"/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Black Hole</a:t>
            </a:r>
          </a:p>
          <a:p>
            <a:pPr lvl="0"/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Try-Catch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機制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lvl="0"/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013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>
                <a:latin typeface="FangSong" pitchFamily="49" charset="-122"/>
                <a:ea typeface="FangSong" pitchFamily="49" charset="-122"/>
              </a:rPr>
              <a:t>檢查類別</a:t>
            </a: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683568" y="1340768"/>
            <a:ext cx="8014459" cy="4857403"/>
          </a:xfrm>
        </p:spPr>
        <p:txBody>
          <a:bodyPr>
            <a:noAutofit/>
          </a:bodyPr>
          <a:lstStyle/>
          <a:p>
            <a:pPr lvl="0"/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在參數區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marL="36576" lvl="0" indent="0">
              <a:buNone/>
            </a:pP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  </a:t>
            </a: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-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丟</a:t>
            </a:r>
            <a:r>
              <a:rPr lang="zh-TW" altLang="en-US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入錯誤變數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就跳 </a:t>
            </a:r>
            <a:r>
              <a:rPr lang="en-US" altLang="zh-TW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e</a:t>
            </a: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rror</a:t>
            </a:r>
            <a:endParaRPr lang="en-US" altLang="zh-TW" sz="4000" b="1" dirty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marL="36576" lvl="0" indent="0">
              <a:buNone/>
            </a:pP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  -</a:t>
            </a:r>
            <a:r>
              <a:rPr lang="zh-TW" altLang="en-US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可搭配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預設值</a:t>
            </a: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(null)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764384"/>
            <a:ext cx="7128792" cy="160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4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科技">
  <a:themeElements>
    <a:clrScheme name="自訂 3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566347"/>
      </a:hlink>
      <a:folHlink>
        <a:srgbClr val="EBCA0C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1755</TotalTime>
  <Words>953</Words>
  <Application>Microsoft Office PowerPoint</Application>
  <PresentationFormat>如螢幕大小 (4:3)</PresentationFormat>
  <Paragraphs>140</Paragraphs>
  <Slides>21</Slides>
  <Notes>18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科技</vt:lpstr>
      <vt:lpstr>Demi chuang</vt:lpstr>
      <vt:lpstr>大綱</vt:lpstr>
      <vt:lpstr>What？</vt:lpstr>
      <vt:lpstr>Why？</vt:lpstr>
      <vt:lpstr>How？</vt:lpstr>
      <vt:lpstr>優點</vt:lpstr>
      <vt:lpstr>缺點</vt:lpstr>
      <vt:lpstr>實作分類</vt:lpstr>
      <vt:lpstr>檢查類別</vt:lpstr>
      <vt:lpstr>檢查類別</vt:lpstr>
      <vt:lpstr>比較</vt:lpstr>
      <vt:lpstr>轉換</vt:lpstr>
      <vt:lpstr>轉換</vt:lpstr>
      <vt:lpstr>Try-Catch機制</vt:lpstr>
      <vt:lpstr>Fallback還原機制</vt:lpstr>
      <vt:lpstr>Fallback還原機制</vt:lpstr>
      <vt:lpstr>Black Hole</vt:lpstr>
      <vt:lpstr>總結</vt:lpstr>
      <vt:lpstr>個人小結</vt:lpstr>
      <vt:lpstr>參考資料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sorcery</dc:creator>
  <cp:lastModifiedBy>Windows 使用者</cp:lastModifiedBy>
  <cp:revision>195</cp:revision>
  <dcterms:created xsi:type="dcterms:W3CDTF">2011-11-20T13:57:24Z</dcterms:created>
  <dcterms:modified xsi:type="dcterms:W3CDTF">2016-08-18T07:59:02Z</dcterms:modified>
</cp:coreProperties>
</file>