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A919-FD2C-4F38-ADBD-8457CC9EC29F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59738-5622-4FBF-A5D6-F07AAAA49D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7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59738-5622-4FBF-A5D6-F07AAAA49D9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2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F97BE-4DD0-C144-E347-F5007A9C8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971C24-A11D-502D-BC2D-7F9AF4D1F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B81947-F967-DBF1-93E2-CA40310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4F1D9C-4112-B002-BBF7-3BC546B3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65FD89-0638-C642-A593-DF8E4479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54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8B3B6-B8CC-94B2-8301-2EC1AB3C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A4A253-ABB5-25F9-B336-328EDAA34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608D77-3C57-C2F3-550F-72F68C3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056DA4-3290-E7B6-885F-D466520B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EBBE17-C6FA-CA45-5D29-60620932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42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1EB0A3-B809-4FD1-E103-3D8707A2B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BEF9CEA-2043-BF4D-2FAD-3E080D2D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C53CB-C549-88AD-F461-56375690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02498D-1808-7294-621E-E25D717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872333-1D90-FEC9-F732-AB75D818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9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E2A6A-A075-8CF8-6A0E-C11A8C7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825BB9-EB9C-B9AA-7C2D-F94CCEE4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68A5D7-C3F6-128D-2397-4689258D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8800EB-9E50-A127-F09C-1C0589AD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6197BE-0DAB-C008-8FDC-2B6EF8FC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05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4FA38C-2ABA-2B2A-DD21-0B473CE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964954-642B-804B-0733-45194B9E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F25CA4-4463-DD31-E9FB-5ACB6FEF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F211BF-6300-8244-D70A-E12529B5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DFF14A-5F90-2C69-5675-E75B1196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5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462F6-8043-8ABC-0149-435DE9EA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472292-4144-ADAF-EBA6-B466AA30D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B12B23-E095-8E07-B8A6-B1F36884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EE6641-3DB3-EACA-E1CD-A4951F33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5DA2CF-D3DD-B7CC-69AA-2B5CC6D2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51E110-8758-1A1C-E78F-B032109C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68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C928A-7F65-4FB8-EDF8-9C2ADB66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CB34EE-98D5-E557-2EDA-1C37A00F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8AC757-70D2-CF4B-5E42-74C1BD605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BDAB737-0248-5C6E-20F5-295831CC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9E0B23-EC1A-8175-DFAC-9B00A3EC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84EC173-7590-24B7-D04A-C07DA4A5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102FB9C-33E7-4D80-64B1-0930B168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F323B58-6439-30E0-CB8C-DEFD84A2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73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7D8C4-BBB9-394B-2EC0-2BAE9BE6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3C477E9-CAB0-A9FE-DC7B-BE4D99BF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975964-F277-2916-2BDD-379DCBC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2C94E8-0AB0-733B-2B8C-EA78F6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4CD1386-1D8F-3F49-A121-2D00080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B4D905B-AD36-7362-9CBF-FC1D577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7EC0FFB-365E-DA7A-1631-055E9CF2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65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577E46-A115-F892-6958-570D873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AEFA0-F9C9-E7A3-60E6-2B23F983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898CA-9848-C823-D117-310B9D69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BE4EEE-6D10-6301-1DDC-D2395DD7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24A896-1A3B-E7B6-2A2A-F0291DC6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954FFA-B137-8A96-84AB-216AD4BA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D9D209-BB01-A136-03C2-F3612231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3320F82-FC49-15ED-5804-947837253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CA9E5E-1C0B-DBE1-AC80-E3D0DB57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641FE6-0B37-D56F-8F5C-C3029C0E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52EB36-F42E-DFEE-6672-5175ADE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9501BF-9990-5889-838C-EA90022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9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CCACCE5-0FA6-7477-4715-530D11A0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70ECB1-AEA7-28AB-93DC-4313388E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9BF351-810D-590E-F5E7-8D6A2640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64FAB-E421-447C-BA8E-915761C19D6A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4D313C-2355-5873-81F5-B1F84C39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0291C6-7BFC-CB6F-B873-232796DE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30E95-0758-47D0-BFA9-168310C97F4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DB14BDB-7919-FD9B-6F11-6990859769D8}"/>
              </a:ext>
            </a:extLst>
          </p:cNvPr>
          <p:cNvSpPr txBox="1"/>
          <p:nvPr/>
        </p:nvSpPr>
        <p:spPr>
          <a:xfrm>
            <a:off x="2182502" y="1176297"/>
            <a:ext cx="9365064" cy="101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Prognozowanie generacji energii fotowoltaicznej z wykorzystaniem modelu N-BEATS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E23776A-36E0-FA76-A2CF-09A20A6259BC}"/>
              </a:ext>
            </a:extLst>
          </p:cNvPr>
          <p:cNvSpPr txBox="1"/>
          <p:nvPr/>
        </p:nvSpPr>
        <p:spPr>
          <a:xfrm>
            <a:off x="7727182" y="5104563"/>
            <a:ext cx="28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Autor: </a:t>
            </a:r>
            <a:r>
              <a:rPr lang="pl-PL" dirty="0" err="1"/>
              <a:t>Danylo</a:t>
            </a:r>
            <a:r>
              <a:rPr lang="pl-PL" dirty="0"/>
              <a:t> </a:t>
            </a:r>
            <a:r>
              <a:rPr lang="pl-PL" dirty="0" err="1"/>
              <a:t>Demianenko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47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28763-A247-536A-1979-13EEFD23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AA47A9-DB4C-C55A-C242-7AD6947D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FD6253-22AE-18F7-E5ED-FC95DF9D8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83BE24-2455-DE84-6AF7-87C4EFC2B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F62213-CD6D-4DFA-9070-F44C65B6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D750080-ECFF-242D-9C7A-539C47000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8F8FBDA-310F-9DD5-628A-4F7E019963B1}"/>
              </a:ext>
            </a:extLst>
          </p:cNvPr>
          <p:cNvSpPr txBox="1"/>
          <p:nvPr/>
        </p:nvSpPr>
        <p:spPr>
          <a:xfrm>
            <a:off x="4806929" y="271706"/>
            <a:ext cx="3431261" cy="806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2800" b="1" dirty="0"/>
              <a:t>Prognoza na 30 dni</a:t>
            </a:r>
            <a:endParaRPr lang="en-US" sz="2800" b="1" dirty="0"/>
          </a:p>
        </p:txBody>
      </p:sp>
      <p:pic>
        <p:nvPicPr>
          <p:cNvPr id="2" name="Obraz 1" descr="Obraz zawierający tekst, linia, zrzut ekranu, Wykres&#10;&#10;Opis wygenerowany automatycznie">
            <a:extLst>
              <a:ext uri="{FF2B5EF4-FFF2-40B4-BE49-F238E27FC236}">
                <a16:creationId xmlns:a16="http://schemas.microsoft.com/office/drawing/2014/main" id="{87437CB7-EDCF-9B93-C6AF-02E3CAF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1992482"/>
            <a:ext cx="5162836" cy="279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 descr="Obraz zawierający tekst, zrzut ekranu, linia, Równolegle&#10;&#10;Opis wygenerowany automatycznie">
            <a:extLst>
              <a:ext uri="{FF2B5EF4-FFF2-40B4-BE49-F238E27FC236}">
                <a16:creationId xmlns:a16="http://schemas.microsoft.com/office/drawing/2014/main" id="{38ECE1ED-5E49-C71E-C372-70752CFB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6" y="1918991"/>
            <a:ext cx="5148041" cy="287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1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8FF2BAC-01AC-A5AC-F814-D3B9CD7EC415}"/>
              </a:ext>
            </a:extLst>
          </p:cNvPr>
          <p:cNvSpPr txBox="1"/>
          <p:nvPr/>
        </p:nvSpPr>
        <p:spPr>
          <a:xfrm>
            <a:off x="5271954" y="398920"/>
            <a:ext cx="1648089" cy="829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Wnioski</a:t>
            </a:r>
            <a:endParaRPr lang="en-US" sz="2800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3911BC0-CD5C-9DA7-506C-1A3EE59FB661}"/>
              </a:ext>
            </a:extLst>
          </p:cNvPr>
          <p:cNvSpPr txBox="1"/>
          <p:nvPr/>
        </p:nvSpPr>
        <p:spPr>
          <a:xfrm>
            <a:off x="1815474" y="2603741"/>
            <a:ext cx="87576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Podsumowanie projektu</a:t>
            </a:r>
          </a:p>
          <a:p>
            <a:endParaRPr lang="pl-PL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Model N-BEATS okazał się skutecznym narzędziem do prognozowania generacji energii fotowoltaicznej.</a:t>
            </a:r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Prognozy wygenerowane przez model wykazują dużą dokładność, odwzorowując rzeczywiste trendy sezonowe i dzienne.</a:t>
            </a:r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Zastosowanie danych meteorologicznych, takich jak zachmurzenie, promieniowanie słoneczne i temperatura powietrza, wzbogaciło prognozy i zwiększyło ich precyzję.</a:t>
            </a:r>
          </a:p>
        </p:txBody>
      </p:sp>
    </p:spTree>
    <p:extLst>
      <p:ext uri="{BB962C8B-B14F-4D97-AF65-F5344CB8AC3E}">
        <p14:creationId xmlns:p14="http://schemas.microsoft.com/office/powerpoint/2010/main" val="3546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46BE5C2-377F-43F9-B6C1-0B02B9EC9FF4}"/>
              </a:ext>
            </a:extLst>
          </p:cNvPr>
          <p:cNvSpPr txBox="1"/>
          <p:nvPr/>
        </p:nvSpPr>
        <p:spPr>
          <a:xfrm>
            <a:off x="1431011" y="720594"/>
            <a:ext cx="2672562" cy="599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Wprowadzenie</a:t>
            </a:r>
            <a:endParaRPr lang="en-US" sz="2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4484C94-F2AF-E577-0D1F-CF244446F155}"/>
              </a:ext>
            </a:extLst>
          </p:cNvPr>
          <p:cNvSpPr txBox="1"/>
          <p:nvPr/>
        </p:nvSpPr>
        <p:spPr>
          <a:xfrm>
            <a:off x="441615" y="2051589"/>
            <a:ext cx="4150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/>
              <a:t>Dlaczego projekt jest ważny?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891E903-A25D-8262-078E-CFC802D77DA6}"/>
              </a:ext>
            </a:extLst>
          </p:cNvPr>
          <p:cNvSpPr txBox="1"/>
          <p:nvPr/>
        </p:nvSpPr>
        <p:spPr>
          <a:xfrm>
            <a:off x="3700450" y="3415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Rosnąca rola energii odnawialnej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0E2C97-4EF2-C375-48E0-424760FD25B2}"/>
              </a:ext>
            </a:extLst>
          </p:cNvPr>
          <p:cNvSpPr txBox="1"/>
          <p:nvPr/>
        </p:nvSpPr>
        <p:spPr>
          <a:xfrm flipV="1">
            <a:off x="5378397" y="8923959"/>
            <a:ext cx="6095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6AB8C36-2F18-8488-3A2C-5FE7E7A3A5F0}"/>
              </a:ext>
            </a:extLst>
          </p:cNvPr>
          <p:cNvSpPr txBox="1"/>
          <p:nvPr/>
        </p:nvSpPr>
        <p:spPr>
          <a:xfrm>
            <a:off x="5220929" y="5350631"/>
            <a:ext cx="681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Projekt ma na celu zastosowanie nowoczesnych technologii w rzeczywistych problemach energetycznych</a:t>
            </a:r>
            <a:endParaRPr lang="pl-PL" dirty="0">
              <a:latin typeface="Aptos" panose="020B00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057AD43-663B-7DDB-3BDD-B4CA9C99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65" y="3935597"/>
            <a:ext cx="70640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Znaczenie precyzyjnego prognozowania energii dla zarządzania infrastrukturą i minimalizowania strat.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1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751471-274C-461C-0C18-17E66C9F5656}"/>
              </a:ext>
            </a:extLst>
          </p:cNvPr>
          <p:cNvSpPr txBox="1"/>
          <p:nvPr/>
        </p:nvSpPr>
        <p:spPr>
          <a:xfrm>
            <a:off x="4077930" y="245963"/>
            <a:ext cx="4036140" cy="115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projektu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C389E11-204F-0A0A-D93D-4F8470E58922}"/>
              </a:ext>
            </a:extLst>
          </p:cNvPr>
          <p:cNvSpPr txBox="1"/>
          <p:nvPr/>
        </p:nvSpPr>
        <p:spPr>
          <a:xfrm>
            <a:off x="3048000" y="1691212"/>
            <a:ext cx="7413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Stworzenie modelu prognozującego generację energii fotowoltaicznej.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8DAB12B-99EB-C300-2474-F7CB9371B3FB}"/>
              </a:ext>
            </a:extLst>
          </p:cNvPr>
          <p:cNvSpPr txBox="1"/>
          <p:nvPr/>
        </p:nvSpPr>
        <p:spPr>
          <a:xfrm>
            <a:off x="3080330" y="28690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Wykorzystanie architektury N-BEATS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8D2F4E4-E325-F5F6-F351-3344769C6AD0}"/>
              </a:ext>
            </a:extLst>
          </p:cNvPr>
          <p:cNvSpPr txBox="1"/>
          <p:nvPr/>
        </p:nvSpPr>
        <p:spPr>
          <a:xfrm>
            <a:off x="3048000" y="40083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Analiza skuteczności modelu i prognoza na 30 dni.</a:t>
            </a:r>
          </a:p>
        </p:txBody>
      </p:sp>
    </p:spTree>
    <p:extLst>
      <p:ext uri="{BB962C8B-B14F-4D97-AF65-F5344CB8AC3E}">
        <p14:creationId xmlns:p14="http://schemas.microsoft.com/office/powerpoint/2010/main" val="41112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81F3A-B926-EE7D-2B79-4AB14F96B9C7}"/>
              </a:ext>
            </a:extLst>
          </p:cNvPr>
          <p:cNvSpPr txBox="1"/>
          <p:nvPr/>
        </p:nvSpPr>
        <p:spPr>
          <a:xfrm>
            <a:off x="4671535" y="1261249"/>
            <a:ext cx="3407340" cy="4595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Opis</a:t>
            </a:r>
            <a:r>
              <a:rPr lang="en-US" sz="2800" b="1" dirty="0"/>
              <a:t> </a:t>
            </a:r>
            <a:r>
              <a:rPr lang="en-US" sz="2800" b="1" dirty="0" err="1"/>
              <a:t>metodologii</a:t>
            </a:r>
            <a:endParaRPr lang="en-US" sz="28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843533D-6001-9C71-A105-060D29829EF8}"/>
              </a:ext>
            </a:extLst>
          </p:cNvPr>
          <p:cNvSpPr txBox="1"/>
          <p:nvPr/>
        </p:nvSpPr>
        <p:spPr>
          <a:xfrm>
            <a:off x="1441219" y="2184611"/>
            <a:ext cx="6460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Przygotowaniu danych (czyszczenie, </a:t>
            </a:r>
            <a:r>
              <a:rPr lang="pl-PL" sz="1600" dirty="0" err="1"/>
              <a:t>resampling</a:t>
            </a:r>
            <a:r>
              <a:rPr lang="pl-PL" sz="1600" dirty="0"/>
              <a:t>)</a:t>
            </a:r>
          </a:p>
          <a:p>
            <a:endParaRPr lang="pl-PL" sz="1600" dirty="0"/>
          </a:p>
          <a:p>
            <a:r>
              <a:rPr lang="pl-PL" sz="1600" dirty="0"/>
              <a:t>(Przygotowane 120 dni danych, z pomiarami co 2 godziny.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9882599-5A5A-2B4B-725B-FBFB7DF4869E}"/>
              </a:ext>
            </a:extLst>
          </p:cNvPr>
          <p:cNvSpPr txBox="1"/>
          <p:nvPr/>
        </p:nvSpPr>
        <p:spPr>
          <a:xfrm>
            <a:off x="1441219" y="346536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Dane pomiarowe (zmienne: PV1_Pd, PV2_Pł, itd.)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38389FA-D821-49B6-DEE5-E703E49B86F6}"/>
              </a:ext>
            </a:extLst>
          </p:cNvPr>
          <p:cNvSpPr txBox="1"/>
          <p:nvPr/>
        </p:nvSpPr>
        <p:spPr>
          <a:xfrm>
            <a:off x="1441219" y="428482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Dane meteorologiczne (</a:t>
            </a:r>
            <a:r>
              <a:rPr lang="pl-PL" sz="1600" dirty="0" err="1"/>
              <a:t>ghi</a:t>
            </a:r>
            <a:r>
              <a:rPr lang="pl-PL" sz="1600" dirty="0"/>
              <a:t>, </a:t>
            </a:r>
            <a:r>
              <a:rPr lang="pl-PL" sz="1600" dirty="0" err="1"/>
              <a:t>cloud_opacity</a:t>
            </a:r>
            <a:r>
              <a:rPr lang="pl-PL" sz="1600" dirty="0"/>
              <a:t>, </a:t>
            </a:r>
            <a:r>
              <a:rPr lang="pl-PL" sz="1600" dirty="0" err="1"/>
              <a:t>air_temp</a:t>
            </a:r>
            <a:r>
              <a:rPr lang="pl-PL" sz="1600" dirty="0"/>
              <a:t>, itd.).</a:t>
            </a:r>
          </a:p>
        </p:txBody>
      </p:sp>
    </p:spTree>
    <p:extLst>
      <p:ext uri="{BB962C8B-B14F-4D97-AF65-F5344CB8AC3E}">
        <p14:creationId xmlns:p14="http://schemas.microsoft.com/office/powerpoint/2010/main" val="306551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EE85673-D54F-3A42-8BB1-FC137A0CD11D}"/>
              </a:ext>
            </a:extLst>
          </p:cNvPr>
          <p:cNvSpPr txBox="1"/>
          <p:nvPr/>
        </p:nvSpPr>
        <p:spPr>
          <a:xfrm>
            <a:off x="2325356" y="3813146"/>
            <a:ext cx="2739013" cy="750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N-BEATS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C049A63-C050-F793-E2FD-CE322D26A856}"/>
              </a:ext>
            </a:extLst>
          </p:cNvPr>
          <p:cNvSpPr txBox="1"/>
          <p:nvPr/>
        </p:nvSpPr>
        <p:spPr>
          <a:xfrm>
            <a:off x="496138" y="565746"/>
            <a:ext cx="6094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l-PL" b="1" dirty="0"/>
              <a:t>N-BEATS (</a:t>
            </a:r>
            <a:r>
              <a:rPr lang="pl-PL" b="1" dirty="0" err="1"/>
              <a:t>Neural</a:t>
            </a:r>
            <a:r>
              <a:rPr lang="pl-PL" b="1" dirty="0"/>
              <a:t> </a:t>
            </a:r>
            <a:r>
              <a:rPr lang="pl-PL" b="1" dirty="0" err="1"/>
              <a:t>Basis</a:t>
            </a:r>
            <a:r>
              <a:rPr lang="pl-PL" b="1" dirty="0"/>
              <a:t> Expansion Analysis for Time Series):</a:t>
            </a: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/>
              <a:t>Nowoczesna architektura sieci neuronowych stworzona specjalnie do prognozowania szeregów czasowych.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/>
              <a:t>Oparta na blokach sieciowych, które iteracyjnie uczą się wzorców w danych.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/>
              <a:t>Działa zarówno dla danych sezonowych, jak i długoterminowych.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1FCD2CF-73D4-B372-4682-480C6E20EC44}"/>
              </a:ext>
            </a:extLst>
          </p:cNvPr>
          <p:cNvSpPr txBox="1"/>
          <p:nvPr/>
        </p:nvSpPr>
        <p:spPr>
          <a:xfrm>
            <a:off x="7389725" y="3151069"/>
            <a:ext cx="4146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b="1" dirty="0"/>
              <a:t>Co wyróżnia N-BEATS?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Brak potrzeby wstępnego przetwarzania danych (np. transformacji Fouriera).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jest uniwersalny i może być zastosowany w różnych dziedzinach (energetyka, finanse, sprzedaż).</a:t>
            </a:r>
          </a:p>
        </p:txBody>
      </p:sp>
    </p:spTree>
    <p:extLst>
      <p:ext uri="{BB962C8B-B14F-4D97-AF65-F5344CB8AC3E}">
        <p14:creationId xmlns:p14="http://schemas.microsoft.com/office/powerpoint/2010/main" val="28723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C4A560-B248-4965-2244-31B287B0CC52}"/>
              </a:ext>
            </a:extLst>
          </p:cNvPr>
          <p:cNvSpPr txBox="1"/>
          <p:nvPr/>
        </p:nvSpPr>
        <p:spPr>
          <a:xfrm>
            <a:off x="4465655" y="733629"/>
            <a:ext cx="3663462" cy="78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Proces</a:t>
            </a:r>
            <a:r>
              <a:rPr lang="en-US" sz="2800" b="1" dirty="0"/>
              <a:t> </a:t>
            </a:r>
            <a:r>
              <a:rPr lang="en-US" sz="2800" b="1" dirty="0" err="1"/>
              <a:t>trenowania</a:t>
            </a:r>
            <a:endParaRPr lang="en-US" sz="28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EBE3E4C-53E7-7909-FB46-5946B5C24F32}"/>
              </a:ext>
            </a:extLst>
          </p:cNvPr>
          <p:cNvSpPr txBox="1"/>
          <p:nvPr/>
        </p:nvSpPr>
        <p:spPr>
          <a:xfrm>
            <a:off x="669037" y="2067144"/>
            <a:ext cx="33523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Opis procesu trenowania:</a:t>
            </a:r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b="1" dirty="0"/>
              <a:t>Podział danych: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Dane zostały podzielone na zbiór treningowy (80%) i testowy (20%).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Trening na podstawie danych rzeczywistych i pogodowych (np. promieniowanie słoneczne, zachmurzenie).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36D95AF-8FEB-9E25-2C86-5F43B999030A}"/>
              </a:ext>
            </a:extLst>
          </p:cNvPr>
          <p:cNvSpPr txBox="1"/>
          <p:nvPr/>
        </p:nvSpPr>
        <p:spPr>
          <a:xfrm>
            <a:off x="4818249" y="2660052"/>
            <a:ext cx="33523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b="1" dirty="0"/>
              <a:t>Parametry trenowania: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Liczba epok: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: 16.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Funkcja strat: 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Squared</a:t>
            </a:r>
            <a:r>
              <a:rPr lang="pl-PL" dirty="0"/>
              <a:t> Error (MSE).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Optymalizator: Adam (learning </a:t>
            </a:r>
            <a:r>
              <a:rPr lang="pl-PL" dirty="0" err="1"/>
              <a:t>rate</a:t>
            </a:r>
            <a:r>
              <a:rPr lang="pl-PL" dirty="0"/>
              <a:t> = 0.001).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F0FF01D-46F3-5E64-D1C8-6FBFBFD1CB4D}"/>
              </a:ext>
            </a:extLst>
          </p:cNvPr>
          <p:cNvSpPr txBox="1"/>
          <p:nvPr/>
        </p:nvSpPr>
        <p:spPr>
          <a:xfrm>
            <a:off x="8524568" y="2330723"/>
            <a:ext cx="34609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pl-P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b="1" dirty="0"/>
              <a:t>Trening modelu: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Model iteracyjnie uczył się prognozowania na podstawie historycznych danych.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Wykres strat (</a:t>
            </a:r>
            <a:r>
              <a:rPr lang="pl-PL" dirty="0" err="1"/>
              <a:t>loss</a:t>
            </a:r>
            <a:r>
              <a:rPr lang="pl-PL" dirty="0"/>
              <a:t>) pokazuje, jak model poprawiał swoje prognozy w kolejnych epokach.</a:t>
            </a:r>
          </a:p>
        </p:txBody>
      </p:sp>
    </p:spTree>
    <p:extLst>
      <p:ext uri="{BB962C8B-B14F-4D97-AF65-F5344CB8AC3E}">
        <p14:creationId xmlns:p14="http://schemas.microsoft.com/office/powerpoint/2010/main" val="5789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1C154C-B8FE-73C6-CEBA-200E0F2FFFD9}"/>
              </a:ext>
            </a:extLst>
          </p:cNvPr>
          <p:cNvSpPr txBox="1"/>
          <p:nvPr/>
        </p:nvSpPr>
        <p:spPr>
          <a:xfrm>
            <a:off x="2153462" y="0"/>
            <a:ext cx="9120787" cy="151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Porównanie</a:t>
            </a:r>
            <a:r>
              <a:rPr lang="en-US" sz="2800" b="1" dirty="0"/>
              <a:t> </a:t>
            </a:r>
            <a:r>
              <a:rPr lang="en-US" sz="2800" b="1" dirty="0" err="1"/>
              <a:t>danych</a:t>
            </a:r>
            <a:r>
              <a:rPr lang="en-US" sz="2800" b="1" dirty="0"/>
              <a:t> </a:t>
            </a:r>
            <a:r>
              <a:rPr lang="en-US" sz="2800" b="1" dirty="0" err="1"/>
              <a:t>rzeczywistych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prognozowanych</a:t>
            </a:r>
            <a:endParaRPr lang="en-US" sz="2800" b="1" dirty="0"/>
          </a:p>
        </p:txBody>
      </p:sp>
      <p:pic>
        <p:nvPicPr>
          <p:cNvPr id="4" name="Obraz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C51EE35D-8B02-ADB7-13A2-3622EA8D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5" y="2050052"/>
            <a:ext cx="5131517" cy="3397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4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71E15214-141A-9512-9C62-702D10AB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96" y="2060876"/>
            <a:ext cx="4869889" cy="338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7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68AE5-E172-DEEC-838A-C60F32AD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3CD9B-BF46-867A-A764-C87690098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E1ABC1-CEDF-87D7-AF04-6B131DF47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35E748-5558-A155-1146-D885452D9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05CA1-D425-8991-32FE-978B1BD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B9EECBE-784C-6CCD-230F-4203FC91F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B03993-2207-14E2-6AEA-A215472DEDAD}"/>
              </a:ext>
            </a:extLst>
          </p:cNvPr>
          <p:cNvSpPr txBox="1"/>
          <p:nvPr/>
        </p:nvSpPr>
        <p:spPr>
          <a:xfrm>
            <a:off x="2153462" y="0"/>
            <a:ext cx="9120787" cy="151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/>
              <a:t>Porównanie</a:t>
            </a:r>
            <a:r>
              <a:rPr lang="en-US" sz="2800" b="1" dirty="0"/>
              <a:t> </a:t>
            </a:r>
            <a:r>
              <a:rPr lang="en-US" sz="2800" b="1" dirty="0" err="1"/>
              <a:t>danych</a:t>
            </a:r>
            <a:r>
              <a:rPr lang="en-US" sz="2800" b="1" dirty="0"/>
              <a:t> </a:t>
            </a:r>
            <a:r>
              <a:rPr lang="en-US" sz="2800" b="1" dirty="0" err="1"/>
              <a:t>rzeczywistych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prognozowanych</a:t>
            </a:r>
            <a:endParaRPr lang="en-US" sz="2800" b="1" dirty="0"/>
          </a:p>
        </p:txBody>
      </p:sp>
      <p:pic>
        <p:nvPicPr>
          <p:cNvPr id="2" name="Obraz 1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4F540FE6-4F8D-4865-2BB6-6211CFF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99" y="1855698"/>
            <a:ext cx="4859624" cy="335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696B5650-C920-5488-5D76-FD98B3E4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21" y="1855698"/>
            <a:ext cx="5015862" cy="3390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84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BF19C-4471-E1FB-472E-B708874A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C58E91-E8BE-2AE6-CCCF-42D907AC9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385935-B71C-94CD-CFD8-48921F69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C8BF3-D1E7-8B71-16A5-730D8888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FE4DEA-5BF8-C915-2FEA-5EB87C36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3C114-1009-4821-C279-03493EFD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8728077-6DDE-AD00-E7E4-9B10A46F1FC5}"/>
              </a:ext>
            </a:extLst>
          </p:cNvPr>
          <p:cNvSpPr txBox="1"/>
          <p:nvPr/>
        </p:nvSpPr>
        <p:spPr>
          <a:xfrm>
            <a:off x="4767343" y="0"/>
            <a:ext cx="3323106" cy="1297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2800" b="1" dirty="0"/>
              <a:t>Prognoza na 30 dni</a:t>
            </a:r>
            <a:endParaRPr lang="en-US" sz="2800" b="1" dirty="0"/>
          </a:p>
        </p:txBody>
      </p:sp>
      <p:pic>
        <p:nvPicPr>
          <p:cNvPr id="2" name="Obraz 1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1C328721-EFC3-B3DE-D7EC-479A82FB0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20" y="2087175"/>
            <a:ext cx="4949198" cy="267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az 5" descr="Obraz zawierający tekst, linia, zrzut ekranu, Równolegle&#10;&#10;Opis wygenerowany automatycznie">
            <a:extLst>
              <a:ext uri="{FF2B5EF4-FFF2-40B4-BE49-F238E27FC236}">
                <a16:creationId xmlns:a16="http://schemas.microsoft.com/office/drawing/2014/main" id="{BCA5B791-9D7C-3F0A-3D5B-F4AB5C34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16" y="2087175"/>
            <a:ext cx="5030728" cy="269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9343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362</Words>
  <Application>Microsoft Office PowerPoint</Application>
  <PresentationFormat>Panoramiczny</PresentationFormat>
  <Paragraphs>56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a.nahybina</dc:creator>
  <cp:lastModifiedBy>a.nahybina</cp:lastModifiedBy>
  <cp:revision>4</cp:revision>
  <dcterms:created xsi:type="dcterms:W3CDTF">2025-01-21T08:20:15Z</dcterms:created>
  <dcterms:modified xsi:type="dcterms:W3CDTF">2025-01-21T10:57:34Z</dcterms:modified>
</cp:coreProperties>
</file>