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14" r:id="rId2"/>
    <p:sldId id="289" r:id="rId3"/>
    <p:sldId id="315" r:id="rId4"/>
    <p:sldId id="316" r:id="rId5"/>
    <p:sldId id="317" r:id="rId6"/>
    <p:sldId id="318"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5938"/>
    <a:srgbClr val="F5EA5A"/>
    <a:srgbClr val="00B99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301" autoAdjust="0"/>
    <p:restoredTop sz="94660"/>
  </p:normalViewPr>
  <p:slideViewPr>
    <p:cSldViewPr snapToGrid="0">
      <p:cViewPr>
        <p:scale>
          <a:sx n="75" d="100"/>
          <a:sy n="75" d="100"/>
        </p:scale>
        <p:origin x="-402" y="3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7F418-D31A-43EE-A0C4-DE0D40923F98}" type="datetimeFigureOut">
              <a:rPr lang="en-CA" smtClean="0"/>
              <a:pPr/>
              <a:t>2019-11-02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7A79B-AE40-4F3A-AC33-553894F26878}" type="slidenum">
              <a:rPr lang="en-CA" smtClean="0"/>
              <a:pPr/>
              <a:t>‹#›</a:t>
            </a:fld>
            <a:endParaRPr lang="en-CA"/>
          </a:p>
        </p:txBody>
      </p:sp>
    </p:spTree>
    <p:extLst>
      <p:ext uri="{BB962C8B-B14F-4D97-AF65-F5344CB8AC3E}">
        <p14:creationId xmlns:p14="http://schemas.microsoft.com/office/powerpoint/2010/main" xmlns="" val="360122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5" name="Нижний колонтитул 4">
            <a:extLst>
              <a:ext uri="{FF2B5EF4-FFF2-40B4-BE49-F238E27FC236}">
                <a16:creationId xmlns=""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203397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5" name="Нижний колонтитул 4">
            <a:extLst>
              <a:ext uri="{FF2B5EF4-FFF2-40B4-BE49-F238E27FC236}">
                <a16:creationId xmlns=""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4582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5" name="Нижний колонтитул 4">
            <a:extLst>
              <a:ext uri="{FF2B5EF4-FFF2-40B4-BE49-F238E27FC236}">
                <a16:creationId xmlns=""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25880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5" name="Нижний колонтитул 4">
            <a:extLst>
              <a:ext uri="{FF2B5EF4-FFF2-40B4-BE49-F238E27FC236}">
                <a16:creationId xmlns=""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6136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5" name="Нижний колонтитул 4">
            <a:extLst>
              <a:ext uri="{FF2B5EF4-FFF2-40B4-BE49-F238E27FC236}">
                <a16:creationId xmlns=""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27053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6" name="Нижний колонтитул 5">
            <a:extLst>
              <a:ext uri="{FF2B5EF4-FFF2-40B4-BE49-F238E27FC236}">
                <a16:creationId xmlns=""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261578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8" name="Нижний колонтитул 7">
            <a:extLst>
              <a:ext uri="{FF2B5EF4-FFF2-40B4-BE49-F238E27FC236}">
                <a16:creationId xmlns=""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20860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4" name="Нижний колонтитул 3">
            <a:extLst>
              <a:ext uri="{FF2B5EF4-FFF2-40B4-BE49-F238E27FC236}">
                <a16:creationId xmlns=""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21023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3" name="Нижний колонтитул 2">
            <a:extLst>
              <a:ext uri="{FF2B5EF4-FFF2-40B4-BE49-F238E27FC236}">
                <a16:creationId xmlns=""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424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6" name="Нижний колонтитул 5">
            <a:extLst>
              <a:ext uri="{FF2B5EF4-FFF2-40B4-BE49-F238E27FC236}">
                <a16:creationId xmlns=""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5074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pPr/>
              <a:t>02.11.2019</a:t>
            </a:fld>
            <a:endParaRPr lang="ru-RU"/>
          </a:p>
        </p:txBody>
      </p:sp>
      <p:sp>
        <p:nvSpPr>
          <p:cNvPr id="6" name="Нижний колонтитул 5">
            <a:extLst>
              <a:ext uri="{FF2B5EF4-FFF2-40B4-BE49-F238E27FC236}">
                <a16:creationId xmlns=""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31577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pPr/>
              <a:t>02.11.2019</a:t>
            </a:fld>
            <a:endParaRPr lang="ru-RU"/>
          </a:p>
        </p:txBody>
      </p:sp>
      <p:sp>
        <p:nvSpPr>
          <p:cNvPr id="5" name="Нижний колонтитул 4">
            <a:extLst>
              <a:ext uri="{FF2B5EF4-FFF2-40B4-BE49-F238E27FC236}">
                <a16:creationId xmlns=""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pPr/>
              <a:t>‹#›</a:t>
            </a:fld>
            <a:endParaRPr lang="ru-RU"/>
          </a:p>
        </p:txBody>
      </p:sp>
    </p:spTree>
    <p:extLst>
      <p:ext uri="{BB962C8B-B14F-4D97-AF65-F5344CB8AC3E}">
        <p14:creationId xmlns:p14="http://schemas.microsoft.com/office/powerpoint/2010/main" xmlns="" val="1979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flickr.com/photos/wfryer/2661730729"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maxpixel.net/Account-Symbol-Web-Icons-User-Rodentia-Icons-1293744"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maxpixel.net/Account-Symbol-Web-Icons-User-Rodentia-Icons-1293744"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 xmlns:a16="http://schemas.microsoft.com/office/drawing/2014/main" id="{97F37BDE-145B-4565-BB11-07710BF7129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28"/>
            <a:ext cx="12192000" cy="6857143"/>
          </a:xfrm>
          <a:prstGeom prst="rect">
            <a:avLst/>
          </a:prstGeom>
        </p:spPr>
      </p:pic>
      <p:sp>
        <p:nvSpPr>
          <p:cNvPr id="4" name="Прямоугольник 3">
            <a:extLst>
              <a:ext uri="{FF2B5EF4-FFF2-40B4-BE49-F238E27FC236}">
                <a16:creationId xmlns="" xmlns:a16="http://schemas.microsoft.com/office/drawing/2014/main" id="{E35DF238-2537-40C6-81D5-D8A257FF4CCD}"/>
              </a:ext>
            </a:extLst>
          </p:cNvPr>
          <p:cNvSpPr/>
          <p:nvPr/>
        </p:nvSpPr>
        <p:spPr>
          <a:xfrm>
            <a:off x="472210" y="568978"/>
            <a:ext cx="5429826" cy="1822294"/>
          </a:xfrm>
          <a:prstGeom prst="rect">
            <a:avLst/>
          </a:prstGeom>
        </p:spPr>
        <p:txBody>
          <a:bodyPr wrap="square">
            <a:spAutoFit/>
          </a:bodyPr>
          <a:lstStyle/>
          <a:p>
            <a:pPr>
              <a:lnSpc>
                <a:spcPts val="4600"/>
              </a:lnSpc>
            </a:pPr>
            <a:r>
              <a:rPr lang="en-US" sz="3400" b="1" dirty="0">
                <a:solidFill>
                  <a:srgbClr val="F5EA5A"/>
                </a:solidFill>
                <a:latin typeface="Montserrat" charset="0"/>
                <a:ea typeface="Montserrat" charset="0"/>
                <a:cs typeface="Montserrat" charset="0"/>
              </a:rPr>
              <a:t>USER-BASED</a:t>
            </a:r>
          </a:p>
          <a:p>
            <a:pPr>
              <a:lnSpc>
                <a:spcPts val="4600"/>
              </a:lnSpc>
            </a:pPr>
            <a:r>
              <a:rPr lang="en-US" sz="3400" b="1" dirty="0">
                <a:solidFill>
                  <a:srgbClr val="F5EA5A"/>
                </a:solidFill>
                <a:latin typeface="Montserrat" charset="0"/>
                <a:ea typeface="Montserrat" charset="0"/>
                <a:cs typeface="Montserrat" charset="0"/>
              </a:rPr>
              <a:t>COLLABORATIVE</a:t>
            </a:r>
          </a:p>
          <a:p>
            <a:pPr>
              <a:lnSpc>
                <a:spcPts val="4600"/>
              </a:lnSpc>
            </a:pPr>
            <a:r>
              <a:rPr lang="en-US" sz="3400" b="1" dirty="0">
                <a:solidFill>
                  <a:srgbClr val="F5EA5A"/>
                </a:solidFill>
                <a:latin typeface="Montserrat" charset="0"/>
                <a:ea typeface="Montserrat" charset="0"/>
                <a:cs typeface="Montserrat" charset="0"/>
              </a:rPr>
              <a:t>FILTERING</a:t>
            </a:r>
            <a:endParaRPr lang="ru-RU" sz="3400" b="1" dirty="0">
              <a:solidFill>
                <a:srgbClr val="F5EA5A"/>
              </a:solidFill>
              <a:latin typeface="Montserrat" charset="0"/>
              <a:ea typeface="Montserrat" charset="0"/>
              <a:cs typeface="Montserrat" charset="0"/>
            </a:endParaRPr>
          </a:p>
        </p:txBody>
      </p:sp>
      <p:sp>
        <p:nvSpPr>
          <p:cNvPr id="5" name="Прямоугольник 4">
            <a:extLst>
              <a:ext uri="{FF2B5EF4-FFF2-40B4-BE49-F238E27FC236}">
                <a16:creationId xmlns="" xmlns:a16="http://schemas.microsoft.com/office/drawing/2014/main" id="{CB96FCD7-7D07-4515-BAC7-CB15396ED122}"/>
              </a:ext>
            </a:extLst>
          </p:cNvPr>
          <p:cNvSpPr/>
          <p:nvPr/>
        </p:nvSpPr>
        <p:spPr>
          <a:xfrm>
            <a:off x="464590" y="2933260"/>
            <a:ext cx="9827492" cy="2575192"/>
          </a:xfrm>
          <a:prstGeom prst="rect">
            <a:avLst/>
          </a:prstGeom>
        </p:spPr>
        <p:txBody>
          <a:bodyPr wrap="square">
            <a:spAutoFit/>
          </a:bodyPr>
          <a:lstStyle/>
          <a:p>
            <a:pPr>
              <a:lnSpc>
                <a:spcPts val="6600"/>
              </a:lnSpc>
            </a:pPr>
            <a:r>
              <a:rPr lang="en-US" sz="4900" b="1" dirty="0">
                <a:solidFill>
                  <a:schemeClr val="bg1"/>
                </a:solidFill>
                <a:latin typeface="Montserrat" charset="0"/>
                <a:ea typeface="Montserrat" charset="0"/>
                <a:cs typeface="Montserrat" charset="0"/>
              </a:rPr>
              <a:t>MOVIE</a:t>
            </a:r>
          </a:p>
          <a:p>
            <a:pPr>
              <a:lnSpc>
                <a:spcPts val="6600"/>
              </a:lnSpc>
            </a:pPr>
            <a:r>
              <a:rPr lang="en-US" sz="4900" b="1" dirty="0">
                <a:solidFill>
                  <a:schemeClr val="bg1"/>
                </a:solidFill>
                <a:latin typeface="Montserrat" charset="0"/>
                <a:ea typeface="Montserrat" charset="0"/>
                <a:cs typeface="Montserrat" charset="0"/>
              </a:rPr>
              <a:t>RECOMMENDER</a:t>
            </a:r>
          </a:p>
          <a:p>
            <a:pPr>
              <a:lnSpc>
                <a:spcPts val="6600"/>
              </a:lnSpc>
            </a:pPr>
            <a:r>
              <a:rPr lang="en-US" sz="4900" b="1" dirty="0">
                <a:solidFill>
                  <a:schemeClr val="bg1"/>
                </a:solidFill>
                <a:latin typeface="Montserrat" charset="0"/>
                <a:ea typeface="Montserrat" charset="0"/>
                <a:cs typeface="Montserrat" charset="0"/>
              </a:rPr>
              <a:t>SYSTEM</a:t>
            </a:r>
            <a:endParaRPr lang="ru-RU" sz="49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xmlns="" val="2223279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554183" y="297659"/>
            <a:ext cx="9827492" cy="553998"/>
          </a:xfrm>
          <a:prstGeom prst="rect">
            <a:avLst/>
          </a:prstGeom>
        </p:spPr>
        <p:txBody>
          <a:bodyPr wrap="square">
            <a:spAutoFit/>
          </a:bodyPr>
          <a:lstStyle/>
          <a:p>
            <a:r>
              <a:rPr lang="en-US" sz="3000" b="1" dirty="0" smtClean="0">
                <a:solidFill>
                  <a:schemeClr val="bg1"/>
                </a:solidFill>
                <a:latin typeface="Montserrat" charset="0"/>
                <a:ea typeface="Montserrat" charset="0"/>
                <a:cs typeface="Montserrat" charset="0"/>
              </a:rPr>
              <a:t>PROJECT OVERVIEW</a:t>
            </a:r>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10611620" cy="238765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Recommender systems are algorithms designed to help users discover movies, products, and songs by predicting the user’s rating of each item and displaying similar items that they might rate high as well.</a:t>
            </a:r>
          </a:p>
          <a:p>
            <a:pPr marL="342900" indent="-342900">
              <a:buFont typeface="Arial" panose="020B0604020202020204" pitchFamily="34" charset="0"/>
              <a:buChar char="•"/>
            </a:pPr>
            <a:r>
              <a:rPr lang="en-CA" sz="2000" dirty="0">
                <a:latin typeface="Montserrat" charset="0"/>
                <a:ea typeface="Montserrat" charset="0"/>
                <a:cs typeface="Montserrat" charset="0"/>
              </a:rPr>
              <a:t> The objective is to show customers content that they would like best based on their historical activity. </a:t>
            </a:r>
          </a:p>
        </p:txBody>
      </p:sp>
      <p:pic>
        <p:nvPicPr>
          <p:cNvPr id="17" name="Picture 2" descr="Image result for netflix movie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99213" y="2933700"/>
            <a:ext cx="4833325" cy="2930204"/>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p:nvSpPr>
        <p:spPr>
          <a:xfrm>
            <a:off x="6743336" y="6247155"/>
            <a:ext cx="3995004" cy="430887"/>
          </a:xfrm>
          <a:prstGeom prst="rect">
            <a:avLst/>
          </a:prstGeom>
        </p:spPr>
        <p:txBody>
          <a:bodyPr wrap="none">
            <a:spAutoFit/>
          </a:bodyPr>
          <a:lstStyle/>
          <a:p>
            <a:r>
              <a:rPr lang="en-CA" sz="1100" b="1" dirty="0" smtClean="0"/>
              <a:t>Photo Credit: </a:t>
            </a:r>
            <a:r>
              <a:rPr lang="en-CA" sz="1100" dirty="0" smtClean="0">
                <a:hlinkClick r:id="rId4"/>
              </a:rPr>
              <a:t>https</a:t>
            </a:r>
            <a:r>
              <a:rPr lang="en-CA" sz="1100" dirty="0">
                <a:hlinkClick r:id="rId4"/>
              </a:rPr>
              <a:t>://</a:t>
            </a:r>
            <a:r>
              <a:rPr lang="en-CA" sz="1100" dirty="0" smtClean="0">
                <a:hlinkClick r:id="rId4"/>
              </a:rPr>
              <a:t>www.flickr.com/photos/wfryer/2661730729</a:t>
            </a:r>
            <a:endParaRPr lang="en-CA" sz="1100" dirty="0" smtClean="0"/>
          </a:p>
          <a:p>
            <a:endParaRPr lang="en-CA" sz="1100" dirty="0"/>
          </a:p>
        </p:txBody>
      </p:sp>
      <p:pic>
        <p:nvPicPr>
          <p:cNvPr id="24" name="Picture 23"/>
          <p:cNvPicPr>
            <a:picLocks noChangeAspect="1"/>
          </p:cNvPicPr>
          <p:nvPr/>
        </p:nvPicPr>
        <p:blipFill>
          <a:blip r:embed="rId5"/>
          <a:stretch>
            <a:fillRect/>
          </a:stretch>
        </p:blipFill>
        <p:spPr>
          <a:xfrm>
            <a:off x="352425" y="2914544"/>
            <a:ext cx="6546739" cy="2949360"/>
          </a:xfrm>
          <a:prstGeom prst="rect">
            <a:avLst/>
          </a:prstGeom>
        </p:spPr>
      </p:pic>
      <p:sp>
        <p:nvSpPr>
          <p:cNvPr id="25" name="Rounded Rectangle 24"/>
          <p:cNvSpPr/>
          <p:nvPr/>
        </p:nvSpPr>
        <p:spPr>
          <a:xfrm>
            <a:off x="352425" y="4686300"/>
            <a:ext cx="19812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ounded Rectangle 25"/>
          <p:cNvSpPr/>
          <p:nvPr/>
        </p:nvSpPr>
        <p:spPr>
          <a:xfrm>
            <a:off x="7210425" y="4361714"/>
            <a:ext cx="12954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xmlns="" val="2021296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30358" y="88109"/>
            <a:ext cx="9647092" cy="1477328"/>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RECOMMENDER </a:t>
            </a:r>
            <a:r>
              <a:rPr lang="en-CA" sz="3000" b="1" dirty="0">
                <a:solidFill>
                  <a:schemeClr val="bg1"/>
                </a:solidFill>
                <a:latin typeface="Montserrat" charset="0"/>
                <a:ea typeface="Montserrat" charset="0"/>
                <a:cs typeface="Montserrat" charset="0"/>
              </a:rPr>
              <a:t>SYSTEMS: USER-BASED COLLABORATIVE FILTER</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433147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User-based collaborative filtering works by building a matrix of every piece of content that users bought or viewed. </a:t>
            </a:r>
          </a:p>
          <a:p>
            <a:pPr marL="342900" indent="-342900">
              <a:buFont typeface="Arial" panose="020B0604020202020204" pitchFamily="34" charset="0"/>
              <a:buChar char="•"/>
            </a:pPr>
            <a:r>
              <a:rPr lang="en-CA" sz="2000" dirty="0">
                <a:latin typeface="Montserrat" charset="0"/>
                <a:ea typeface="Montserrat" charset="0"/>
                <a:cs typeface="Montserrat" charset="0"/>
              </a:rPr>
              <a:t>Similarity scores are then calculated between users to find similar users to each others. </a:t>
            </a:r>
          </a:p>
          <a:p>
            <a:pPr marL="342900" indent="-342900">
              <a:buFont typeface="Arial" panose="020B0604020202020204" pitchFamily="34" charset="0"/>
              <a:buChar char="•"/>
            </a:pPr>
            <a:r>
              <a:rPr lang="en-CA" sz="2000" dirty="0">
                <a:latin typeface="Montserrat" charset="0"/>
                <a:ea typeface="Montserrat" charset="0"/>
                <a:cs typeface="Montserrat" charset="0"/>
              </a:rPr>
              <a:t>For similar users, content that have not been viewed or bought are recommended to users that haven’t seen them before.</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
        <p:nvSpPr>
          <p:cNvPr id="11" name="Rectangle 10"/>
          <p:cNvSpPr/>
          <p:nvPr/>
        </p:nvSpPr>
        <p:spPr>
          <a:xfrm>
            <a:off x="5738727" y="6427113"/>
            <a:ext cx="5902578" cy="430887"/>
          </a:xfrm>
          <a:prstGeom prst="rect">
            <a:avLst/>
          </a:prstGeom>
        </p:spPr>
        <p:txBody>
          <a:bodyPr wrap="none">
            <a:spAutoFit/>
          </a:bodyPr>
          <a:lstStyle/>
          <a:p>
            <a:r>
              <a:rPr lang="en-CA" sz="1100" b="1" dirty="0" smtClean="0"/>
              <a:t>Photo Credit: </a:t>
            </a:r>
            <a:r>
              <a:rPr lang="en-CA" sz="1100" dirty="0">
                <a:hlinkClick r:id="rId3"/>
              </a:rPr>
              <a:t>https://www.maxpixel.net/Account-Symbol-Web-Icons-User-Rodentia-Icons-1293744</a:t>
            </a:r>
            <a:endParaRPr lang="en-CA" sz="1100" dirty="0" smtClean="0"/>
          </a:p>
          <a:p>
            <a:endParaRPr lang="en-CA" sz="1100" dirty="0"/>
          </a:p>
        </p:txBody>
      </p:sp>
      <p:pic>
        <p:nvPicPr>
          <p:cNvPr id="12" name="Picture 8" descr="Image result for titanic movi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786196" y="1462762"/>
            <a:ext cx="1365990" cy="2024149"/>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0" descr="Account, Icons, Rodentia Icons, Symbol, User, Web"/>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93242" y="1716361"/>
            <a:ext cx="1314455" cy="1169849"/>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ight Arrow 13"/>
          <p:cNvSpPr/>
          <p:nvPr/>
        </p:nvSpPr>
        <p:spPr>
          <a:xfrm>
            <a:off x="6646231" y="2194809"/>
            <a:ext cx="2041343" cy="149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6" descr="Image result for walk to remember movie"/>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0356609" y="1471729"/>
            <a:ext cx="1361074" cy="201518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8" descr="Image result for titanic movi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786196" y="4041234"/>
            <a:ext cx="1365990" cy="2024149"/>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10" descr="Account, Icons, Rodentia Icons, Symbol, User, Web"/>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5593241" y="4564497"/>
            <a:ext cx="1314455" cy="1169849"/>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ight Arrow 20"/>
          <p:cNvSpPr/>
          <p:nvPr/>
        </p:nvSpPr>
        <p:spPr>
          <a:xfrm>
            <a:off x="6599613" y="5135011"/>
            <a:ext cx="2041343" cy="149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urved Down Arrow 21"/>
          <p:cNvSpPr/>
          <p:nvPr/>
        </p:nvSpPr>
        <p:spPr>
          <a:xfrm rot="16200000">
            <a:off x="3870788" y="3271630"/>
            <a:ext cx="2991060" cy="76452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TextBox 22"/>
          <p:cNvSpPr txBox="1"/>
          <p:nvPr/>
        </p:nvSpPr>
        <p:spPr>
          <a:xfrm>
            <a:off x="5029200" y="3502398"/>
            <a:ext cx="1658018" cy="369332"/>
          </a:xfrm>
          <a:prstGeom prst="rect">
            <a:avLst/>
          </a:prstGeom>
          <a:noFill/>
        </p:spPr>
        <p:txBody>
          <a:bodyPr wrap="none" rtlCol="0">
            <a:spAutoFit/>
          </a:bodyPr>
          <a:lstStyle/>
          <a:p>
            <a:r>
              <a:rPr lang="en-CA" b="1" dirty="0" smtClean="0">
                <a:solidFill>
                  <a:srgbClr val="FF0000"/>
                </a:solidFill>
              </a:rPr>
              <a:t>SIMILAR USERS</a:t>
            </a:r>
            <a:endParaRPr lang="en-CA" b="1" dirty="0">
              <a:solidFill>
                <a:srgbClr val="FF0000"/>
              </a:solidFill>
            </a:endParaRPr>
          </a:p>
        </p:txBody>
      </p:sp>
    </p:spTree>
    <p:extLst>
      <p:ext uri="{BB962C8B-B14F-4D97-AF65-F5344CB8AC3E}">
        <p14:creationId xmlns:p14="http://schemas.microsoft.com/office/powerpoint/2010/main" xmlns="" val="3209486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30358" y="88109"/>
            <a:ext cx="9647092" cy="1477328"/>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RECOMMENDER SYSTEMS: USER-BASED COLLABORATIVE FILTER LIMITATIONS</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1030682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More users than products, movies..</a:t>
            </a:r>
            <a:r>
              <a:rPr lang="en-CA" sz="2000" dirty="0" err="1">
                <a:latin typeface="Montserrat" charset="0"/>
                <a:ea typeface="Montserrat" charset="0"/>
                <a:cs typeface="Montserrat" charset="0"/>
              </a:rPr>
              <a:t>etc</a:t>
            </a:r>
            <a:r>
              <a:rPr lang="en-CA" sz="2000" dirty="0">
                <a:latin typeface="Montserrat" charset="0"/>
                <a:ea typeface="Montserrat" charset="0"/>
                <a:cs typeface="Montserrat" charset="0"/>
              </a:rPr>
              <a:t> so making the problem more complex (~8 billion people!)</a:t>
            </a:r>
          </a:p>
          <a:p>
            <a:pPr marL="342900" indent="-342900">
              <a:buFont typeface="Arial" panose="020B0604020202020204" pitchFamily="34" charset="0"/>
              <a:buChar char="•"/>
            </a:pPr>
            <a:r>
              <a:rPr lang="en-CA" sz="2000" dirty="0">
                <a:latin typeface="Montserrat" charset="0"/>
                <a:ea typeface="Montserrat" charset="0"/>
                <a:cs typeface="Montserrat" charset="0"/>
              </a:rPr>
              <a:t>Users taste change over time. </a:t>
            </a:r>
          </a:p>
          <a:p>
            <a:pPr marL="342900" indent="-342900">
              <a:buFont typeface="Arial" panose="020B0604020202020204" pitchFamily="34" charset="0"/>
              <a:buChar char="•"/>
            </a:pPr>
            <a:r>
              <a:rPr lang="en-CA" sz="2000" dirty="0">
                <a:latin typeface="Montserrat" charset="0"/>
                <a:ea typeface="Montserrat" charset="0"/>
                <a:cs typeface="Montserrat" charset="0"/>
              </a:rPr>
              <a:t>Let’s explore another strategy that overcomes the limitations of User-based collaborative filtering. This strategy is named item-based collaborative filtering.</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xmlns="" val="2640431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30358" y="88109"/>
            <a:ext cx="9647092" cy="1477328"/>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RECOMMENDER SYSTEMS: ITEM-BASED COLLABORATIVE FILTERING</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1030682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smtClean="0">
                <a:latin typeface="Montserrat" charset="0"/>
                <a:ea typeface="Montserrat" charset="0"/>
                <a:cs typeface="Montserrat" charset="0"/>
              </a:rPr>
              <a:t>Item-based </a:t>
            </a:r>
            <a:r>
              <a:rPr lang="en-CA" sz="2000" dirty="0">
                <a:latin typeface="Montserrat" charset="0"/>
                <a:ea typeface="Montserrat" charset="0"/>
                <a:cs typeface="Montserrat" charset="0"/>
              </a:rPr>
              <a:t>collaborative filters work by recommending elements based on relationship between items and not people. </a:t>
            </a:r>
          </a:p>
          <a:p>
            <a:pPr marL="342900" indent="-342900">
              <a:buFont typeface="Arial" panose="020B0604020202020204" pitchFamily="34" charset="0"/>
              <a:buChar char="•"/>
            </a:pPr>
            <a:r>
              <a:rPr lang="en-CA" sz="2000" dirty="0">
                <a:latin typeface="Montserrat" charset="0"/>
                <a:ea typeface="Montserrat" charset="0"/>
                <a:cs typeface="Montserrat" charset="0"/>
              </a:rPr>
              <a:t>The recommender system is now designed based on items (such as movies) and not users. </a:t>
            </a:r>
          </a:p>
          <a:p>
            <a:pPr marL="342900" indent="-342900">
              <a:buFont typeface="Arial" panose="020B0604020202020204" pitchFamily="34" charset="0"/>
              <a:buChar char="•"/>
            </a:pPr>
            <a:r>
              <a:rPr lang="en-CA" sz="2000" dirty="0">
                <a:latin typeface="Montserrat" charset="0"/>
                <a:ea typeface="Montserrat" charset="0"/>
                <a:cs typeface="Montserrat" charset="0"/>
              </a:rPr>
              <a:t>This reduces the complexity of the problem and overcomes the challenges of user-based collaborative filtering. </a:t>
            </a:r>
          </a:p>
          <a:p>
            <a:pPr marL="342900" indent="-342900">
              <a:buFont typeface="Arial" panose="020B0604020202020204" pitchFamily="34" charset="0"/>
              <a:buChar char="•"/>
            </a:pPr>
            <a:r>
              <a:rPr lang="en-CA" sz="2000" dirty="0">
                <a:latin typeface="Montserrat" charset="0"/>
                <a:ea typeface="Montserrat" charset="0"/>
                <a:cs typeface="Montserrat" charset="0"/>
              </a:rPr>
              <a:t>Unlike humans, movies, songs, and products features and tastes do not change over time. </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xmlns="" val="3188818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 xmlns:a16="http://schemas.microsoft.com/office/drawing/2014/main" id="{5EE88138-48BD-46AA-94F3-3B05DD703F63}"/>
              </a:ext>
            </a:extLst>
          </p:cNvPr>
          <p:cNvSpPr/>
          <p:nvPr/>
        </p:nvSpPr>
        <p:spPr>
          <a:xfrm>
            <a:off x="430358" y="88109"/>
            <a:ext cx="9647092" cy="1477328"/>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RECOMMENDER SYSTEMS: ITEM-BASED COLLABORATIVE FILTERING</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456588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Based on User #1 and #2, they both watched and liked Titanic and a walk to remember.</a:t>
            </a:r>
          </a:p>
          <a:p>
            <a:pPr marL="342900" indent="-342900">
              <a:buFont typeface="Arial" panose="020B0604020202020204" pitchFamily="34" charset="0"/>
              <a:buChar char="•"/>
            </a:pPr>
            <a:r>
              <a:rPr lang="en-CA" sz="2000" dirty="0">
                <a:latin typeface="Montserrat" charset="0"/>
                <a:ea typeface="Montserrat" charset="0"/>
                <a:cs typeface="Montserrat" charset="0"/>
              </a:rPr>
              <a:t>Item-based collaborative filtering will correlate both movies together based on user #1 and #2 behaviour. </a:t>
            </a:r>
          </a:p>
          <a:p>
            <a:pPr marL="342900" indent="-342900">
              <a:buFont typeface="Arial" panose="020B0604020202020204" pitchFamily="34" charset="0"/>
              <a:buChar char="•"/>
            </a:pPr>
            <a:r>
              <a:rPr lang="en-CA" sz="2000" dirty="0">
                <a:latin typeface="Montserrat" charset="0"/>
                <a:ea typeface="Montserrat" charset="0"/>
                <a:cs typeface="Montserrat" charset="0"/>
              </a:rPr>
              <a:t>User #3 watched “Titanic” and did not watch a “Walk to remember”, so the recommender system will recommend it for him/her. </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
        <p:nvSpPr>
          <p:cNvPr id="5" name="Slide Number Placeholder 3"/>
          <p:cNvSpPr>
            <a:spLocks noGrp="1"/>
          </p:cNvSpPr>
          <p:nvPr>
            <p:ph type="sldNum" sz="quarter" idx="12"/>
          </p:nvPr>
        </p:nvSpPr>
        <p:spPr>
          <a:xfrm>
            <a:off x="8737600" y="6356351"/>
            <a:ext cx="2844800" cy="365125"/>
          </a:xfrm>
        </p:spPr>
        <p:txBody>
          <a:bodyPr/>
          <a:lstStyle/>
          <a:p>
            <a:fld id="{B6F15528-21DE-4FAA-801E-634DDDAF4B2B}" type="slidenum">
              <a:rPr lang="en-US" smtClean="0"/>
              <a:pPr/>
              <a:t>6</a:t>
            </a:fld>
            <a:endParaRPr lang="en-US"/>
          </a:p>
        </p:txBody>
      </p:sp>
      <p:sp>
        <p:nvSpPr>
          <p:cNvPr id="7" name="Rectangle 6"/>
          <p:cNvSpPr/>
          <p:nvPr/>
        </p:nvSpPr>
        <p:spPr>
          <a:xfrm>
            <a:off x="5738727" y="6427113"/>
            <a:ext cx="5902578" cy="430887"/>
          </a:xfrm>
          <a:prstGeom prst="rect">
            <a:avLst/>
          </a:prstGeom>
        </p:spPr>
        <p:txBody>
          <a:bodyPr wrap="none">
            <a:spAutoFit/>
          </a:bodyPr>
          <a:lstStyle/>
          <a:p>
            <a:r>
              <a:rPr lang="en-CA" sz="1100" b="1" dirty="0" smtClean="0"/>
              <a:t>Photo Credit: </a:t>
            </a:r>
            <a:r>
              <a:rPr lang="en-CA" sz="1100" dirty="0">
                <a:hlinkClick r:id="rId3"/>
              </a:rPr>
              <a:t>https://www.maxpixel.net/Account-Symbol-Web-Icons-User-Rodentia-Icons-1293744</a:t>
            </a:r>
            <a:endParaRPr lang="en-CA" sz="1100" dirty="0" smtClean="0"/>
          </a:p>
          <a:p>
            <a:endParaRPr lang="en-CA" sz="1100" dirty="0"/>
          </a:p>
        </p:txBody>
      </p:sp>
      <p:pic>
        <p:nvPicPr>
          <p:cNvPr id="8" name="Picture 8" descr="Image result for titanic movi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786196" y="1462762"/>
            <a:ext cx="1365990" cy="202414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10" descr="Account, Icons, Rodentia Icons, Symbol, User, Web"/>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93242" y="1716361"/>
            <a:ext cx="1314455" cy="116984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ight Arrow 10"/>
          <p:cNvSpPr/>
          <p:nvPr/>
        </p:nvSpPr>
        <p:spPr>
          <a:xfrm>
            <a:off x="6646231" y="2194809"/>
            <a:ext cx="2041343" cy="1491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6" descr="Image result for walk to remember movie"/>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794187" y="4113707"/>
            <a:ext cx="1361074" cy="2015182"/>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descr="Account, Icons, Rodentia Icons, Symbol, User, Web"/>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5593241" y="3259350"/>
            <a:ext cx="1314455" cy="1169849"/>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ight Arrow 13"/>
          <p:cNvSpPr/>
          <p:nvPr/>
        </p:nvSpPr>
        <p:spPr>
          <a:xfrm rot="19924454">
            <a:off x="6717936" y="3010968"/>
            <a:ext cx="2172459" cy="203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descr="Account, Icons, Rodentia Icons, Symbol, User, Web"/>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5593240" y="4802339"/>
            <a:ext cx="1314455" cy="1169849"/>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Right Arrow 15"/>
          <p:cNvSpPr/>
          <p:nvPr/>
        </p:nvSpPr>
        <p:spPr>
          <a:xfrm rot="2031655">
            <a:off x="6387087" y="3137967"/>
            <a:ext cx="2969438" cy="1410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ight Arrow 16"/>
          <p:cNvSpPr/>
          <p:nvPr/>
        </p:nvSpPr>
        <p:spPr>
          <a:xfrm rot="2080002">
            <a:off x="6661787" y="4240310"/>
            <a:ext cx="2172459" cy="203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Curved Down Arrow 17"/>
          <p:cNvSpPr/>
          <p:nvPr/>
        </p:nvSpPr>
        <p:spPr>
          <a:xfrm rot="5400000">
            <a:off x="9704609" y="3731446"/>
            <a:ext cx="2991060" cy="76452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0" name="TextBox 19"/>
          <p:cNvSpPr txBox="1"/>
          <p:nvPr/>
        </p:nvSpPr>
        <p:spPr>
          <a:xfrm>
            <a:off x="10002637" y="3734676"/>
            <a:ext cx="1688283" cy="369332"/>
          </a:xfrm>
          <a:prstGeom prst="rect">
            <a:avLst/>
          </a:prstGeom>
          <a:noFill/>
        </p:spPr>
        <p:txBody>
          <a:bodyPr wrap="none" rtlCol="0">
            <a:spAutoFit/>
          </a:bodyPr>
          <a:lstStyle/>
          <a:p>
            <a:r>
              <a:rPr lang="en-CA" b="1" dirty="0" smtClean="0">
                <a:solidFill>
                  <a:srgbClr val="FF0000"/>
                </a:solidFill>
              </a:rPr>
              <a:t>SIMILAR ITEMS</a:t>
            </a:r>
            <a:endParaRPr lang="en-CA" b="1" dirty="0">
              <a:solidFill>
                <a:srgbClr val="FF0000"/>
              </a:solidFill>
            </a:endParaRPr>
          </a:p>
        </p:txBody>
      </p:sp>
      <p:sp>
        <p:nvSpPr>
          <p:cNvPr id="21" name="Right Arrow 20"/>
          <p:cNvSpPr/>
          <p:nvPr/>
        </p:nvSpPr>
        <p:spPr>
          <a:xfrm rot="18763503">
            <a:off x="6199689" y="4025571"/>
            <a:ext cx="3054291" cy="1963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xmlns="" val="44383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327</Words>
  <Application>Microsoft Office PowerPoint</Application>
  <PresentationFormat>Custom</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Тема Office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Siddharth Singh</cp:lastModifiedBy>
  <cp:revision>80</cp:revision>
  <dcterms:created xsi:type="dcterms:W3CDTF">2019-05-23T09:27:58Z</dcterms:created>
  <dcterms:modified xsi:type="dcterms:W3CDTF">2019-11-02T09:26:30Z</dcterms:modified>
</cp:coreProperties>
</file>