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8"/>
  </p:notesMasterIdLst>
  <p:sldIdLst>
    <p:sldId id="401" r:id="rId2"/>
    <p:sldId id="404" r:id="rId3"/>
    <p:sldId id="408" r:id="rId4"/>
    <p:sldId id="409" r:id="rId5"/>
    <p:sldId id="410" r:id="rId6"/>
    <p:sldId id="411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355" autoAdjust="0"/>
    <p:restoredTop sz="85731" autoAdjust="0"/>
  </p:normalViewPr>
  <p:slideViewPr>
    <p:cSldViewPr>
      <p:cViewPr varScale="1">
        <p:scale>
          <a:sx n="58" d="100"/>
          <a:sy n="58" d="100"/>
        </p:scale>
        <p:origin x="-960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pPr/>
              <a:t>2019-09-03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82227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79586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991947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70672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864695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neural-network-thought-mind-mental-3816319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73" y="1613980"/>
            <a:ext cx="10820400" cy="452596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Artificial Intelligence/Machine learning does not only mean robots or Sci-Fi movies!</a:t>
            </a:r>
          </a:p>
          <a:p>
            <a:r>
              <a:rPr lang="en-CA" sz="2000" dirty="0" smtClean="0"/>
              <a:t>Machine and deep learning applications are everywhere!</a:t>
            </a:r>
          </a:p>
          <a:p>
            <a:r>
              <a:rPr lang="en-CA" sz="2000" dirty="0" smtClean="0"/>
              <a:t>Google search engine, amazon recommender systems, Facebook facial recognition (tagging), Siri</a:t>
            </a:r>
          </a:p>
          <a:p>
            <a:pPr marL="0" indent="0">
              <a:buNone/>
            </a:pP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6539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INTRODUCTION</a:t>
            </a:r>
          </a:p>
        </p:txBody>
      </p:sp>
      <p:pic>
        <p:nvPicPr>
          <p:cNvPr id="2052" name="Picture 4" descr="Image result for face recogni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02" y="3026660"/>
            <a:ext cx="1597241" cy="13310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google search en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6" y="3071810"/>
            <a:ext cx="2048976" cy="12144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amaz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834" y="3357562"/>
            <a:ext cx="2365499" cy="7143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siri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769" r="18701"/>
          <a:stretch/>
        </p:blipFill>
        <p:spPr bwMode="auto">
          <a:xfrm>
            <a:off x="2809852" y="3026660"/>
            <a:ext cx="1664592" cy="13310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spam emai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02" y="5214950"/>
            <a:ext cx="1606472" cy="10659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ile:Waymo self-driving car front view.gk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4" y="5214950"/>
            <a:ext cx="1664592" cy="10659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25715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ARTIFICIAL INTELLIGENCE Vs. MACHINE LEARNING Vs. DEEP </a:t>
            </a: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BIG PICTURE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447800"/>
            <a:ext cx="5029200" cy="51909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6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ARTIFICIAL INTELLIGENCE Vs. MACHINE LEARNING Vs. DEEP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1. ARTIFICIAL INTELLIGENCE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7648" y="1905000"/>
            <a:ext cx="101213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Science that empowers computers to mimic human intelligence such as decision making, text processing, and visual perception. </a:t>
            </a:r>
            <a:endParaRPr lang="en-CA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 smtClean="0"/>
              <a:t>AI </a:t>
            </a:r>
            <a:r>
              <a:rPr lang="en-CA" sz="2400" dirty="0"/>
              <a:t>is a broader field (i.e.: the big umbrella) that contains several subfield such as machine learning, robotics, and computer vision. </a:t>
            </a:r>
          </a:p>
        </p:txBody>
      </p:sp>
    </p:spTree>
    <p:extLst>
      <p:ext uri="{BB962C8B-B14F-4D97-AF65-F5344CB8AC3E}">
        <p14:creationId xmlns="" xmlns:p14="http://schemas.microsoft.com/office/powerpoint/2010/main" val="35868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ARTIFICIAL INTELLIGENCE Vs. MACHINE LEARNING Vs. DEEP LEARNING: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2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. MACHINE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7648" y="1905000"/>
            <a:ext cx="105023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 smtClean="0"/>
              <a:t>Machine </a:t>
            </a:r>
            <a:r>
              <a:rPr lang="en-CA" sz="2400" dirty="0"/>
              <a:t>Learning is a subfield of Artificial Intelligence that enables machines to improve </a:t>
            </a:r>
            <a:r>
              <a:rPr lang="en-CA" sz="2400" dirty="0" smtClean="0"/>
              <a:t>at a </a:t>
            </a:r>
            <a:r>
              <a:rPr lang="en-CA" sz="2400" dirty="0"/>
              <a:t>given task with experience. </a:t>
            </a:r>
            <a:endParaRPr lang="en-CA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 smtClean="0"/>
              <a:t>It </a:t>
            </a:r>
            <a:r>
              <a:rPr lang="en-CA" sz="2400" dirty="0"/>
              <a:t>is important to note that all machine learning techniques </a:t>
            </a:r>
            <a:r>
              <a:rPr lang="en-CA" sz="2400" dirty="0" smtClean="0"/>
              <a:t>are classified </a:t>
            </a:r>
            <a:r>
              <a:rPr lang="en-CA" sz="2400" dirty="0"/>
              <a:t>as Artificial Intelligence ones. However, not all Artificial Intelligence could count </a:t>
            </a:r>
            <a:r>
              <a:rPr lang="en-CA" sz="2400" dirty="0" smtClean="0"/>
              <a:t>as Machine </a:t>
            </a:r>
            <a:r>
              <a:rPr lang="en-CA" sz="2400" dirty="0"/>
              <a:t>Learning since some basic </a:t>
            </a:r>
            <a:r>
              <a:rPr lang="en-CA" sz="2400" b="1" dirty="0"/>
              <a:t>Rule-based engines</a:t>
            </a:r>
            <a:r>
              <a:rPr lang="en-CA" sz="2400" dirty="0"/>
              <a:t> could be classified as AI but they </a:t>
            </a:r>
            <a:r>
              <a:rPr lang="en-CA" sz="2400" dirty="0" smtClean="0"/>
              <a:t>do not </a:t>
            </a:r>
            <a:r>
              <a:rPr lang="en-CA" sz="2400" dirty="0"/>
              <a:t>learn from experience therefore they do not belong to the machine learning </a:t>
            </a:r>
            <a:r>
              <a:rPr lang="en-CA" sz="2400" dirty="0" smtClean="0"/>
              <a:t>category.</a:t>
            </a:r>
            <a:endParaRPr lang="en-CA" sz="2400" dirty="0"/>
          </a:p>
        </p:txBody>
      </p:sp>
    </p:spTree>
    <p:extLst>
      <p:ext uri="{BB962C8B-B14F-4D97-AF65-F5344CB8AC3E}">
        <p14:creationId xmlns="" xmlns:p14="http://schemas.microsoft.com/office/powerpoint/2010/main" val="4951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ARTIFICIAL INTELLIGENCE Vs. MACHINE LEARNING Vs. DEEP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3. DEEP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7648" y="1524000"/>
            <a:ext cx="52468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 smtClean="0"/>
              <a:t>Deep </a:t>
            </a:r>
            <a:r>
              <a:rPr lang="en-CA" sz="2400" dirty="0"/>
              <a:t>Learning is a specialized field of Machine Learning that relies on training of </a:t>
            </a:r>
            <a:r>
              <a:rPr lang="en-CA" sz="2400" dirty="0" smtClean="0"/>
              <a:t>Deep Artificial </a:t>
            </a:r>
            <a:r>
              <a:rPr lang="en-CA" sz="2400" dirty="0"/>
              <a:t>Neural Networks (ANNs) </a:t>
            </a:r>
            <a:r>
              <a:rPr lang="en-CA" sz="2400" dirty="0" smtClean="0"/>
              <a:t>using </a:t>
            </a:r>
            <a:r>
              <a:rPr lang="en-CA" sz="2400" dirty="0"/>
              <a:t>large dataset such as </a:t>
            </a:r>
            <a:r>
              <a:rPr lang="en-CA" sz="2400" dirty="0" smtClean="0"/>
              <a:t>images.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 smtClean="0"/>
              <a:t>ANNs are information </a:t>
            </a:r>
            <a:r>
              <a:rPr lang="en-CA" sz="2400" dirty="0"/>
              <a:t>processing models inspired by the human </a:t>
            </a:r>
            <a:r>
              <a:rPr lang="en-CA" sz="2400" dirty="0" smtClean="0"/>
              <a:t>brain.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 smtClean="0"/>
              <a:t>The </a:t>
            </a:r>
            <a:r>
              <a:rPr lang="en-CA" sz="2400" dirty="0"/>
              <a:t>human brain consists </a:t>
            </a:r>
            <a:r>
              <a:rPr lang="en-CA" sz="2400" dirty="0" smtClean="0"/>
              <a:t>of billions </a:t>
            </a:r>
            <a:r>
              <a:rPr lang="en-CA" sz="2400" dirty="0"/>
              <a:t>of neurons that communicate to each other using electrical and chemical signals </a:t>
            </a:r>
            <a:r>
              <a:rPr lang="en-CA" sz="2400" dirty="0" smtClean="0"/>
              <a:t>and enable </a:t>
            </a:r>
            <a:r>
              <a:rPr lang="en-CA" sz="2400" dirty="0"/>
              <a:t>humans to see, feel, and make decision. </a:t>
            </a:r>
            <a:endParaRPr lang="en-CA" sz="2400" dirty="0" smtClean="0"/>
          </a:p>
        </p:txBody>
      </p:sp>
      <p:pic>
        <p:nvPicPr>
          <p:cNvPr id="4" name="Picture 2" descr="Image result for deep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815" y="1469121"/>
            <a:ext cx="3592372" cy="35752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Brace 4"/>
          <p:cNvSpPr/>
          <p:nvPr/>
        </p:nvSpPr>
        <p:spPr>
          <a:xfrm>
            <a:off x="6495873" y="1469121"/>
            <a:ext cx="574159" cy="3653467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Left Brace 5"/>
          <p:cNvSpPr/>
          <p:nvPr/>
        </p:nvSpPr>
        <p:spPr>
          <a:xfrm rot="10800000">
            <a:off x="10465782" y="1524000"/>
            <a:ext cx="574159" cy="3594431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574352" y="5786705"/>
            <a:ext cx="40598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 smtClean="0"/>
              <a:t>Photo Credit: </a:t>
            </a:r>
            <a:r>
              <a:rPr lang="en-CA" sz="1400" dirty="0" smtClean="0">
                <a:hlinkClick r:id="rId4"/>
              </a:rPr>
              <a:t>https</a:t>
            </a:r>
            <a:r>
              <a:rPr lang="en-CA" sz="1400" dirty="0">
                <a:hlinkClick r:id="rId4"/>
              </a:rPr>
              <a:t>://pixabay.com/en/neural-network-thought-mind-mental-3816319</a:t>
            </a:r>
            <a:r>
              <a:rPr lang="en-CA" sz="1400" dirty="0" smtClean="0">
                <a:hlinkClick r:id="rId4"/>
              </a:rPr>
              <a:t>/</a:t>
            </a:r>
            <a:endParaRPr lang="en-CA" sz="1400" dirty="0" smtClean="0"/>
          </a:p>
          <a:p>
            <a:endParaRPr lang="en-CA" sz="1400" dirty="0"/>
          </a:p>
        </p:txBody>
      </p:sp>
      <p:sp>
        <p:nvSpPr>
          <p:cNvPr id="9" name="Rectangle 8"/>
          <p:cNvSpPr/>
          <p:nvPr/>
        </p:nvSpPr>
        <p:spPr>
          <a:xfrm>
            <a:off x="5232359" y="3102877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101082" y="3138375"/>
            <a:ext cx="1221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OUTPUTS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133843" y="5283181"/>
            <a:ext cx="326735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74352" y="4865896"/>
            <a:ext cx="287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DEEP (HIDDEN LAYERS)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784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278043"/>
            <a:ext cx="5895975" cy="326087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ARTIFICIAL INTELLIGENCE Vs. MACHINE LEARNING Vs. DEEP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MACHINE VS. DEEP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836" y="1524000"/>
            <a:ext cx="11187134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n-CA" sz="2000" smtClean="0"/>
              <a:t>What </a:t>
            </a:r>
            <a:r>
              <a:rPr lang="en-CA" sz="2000" dirty="0"/>
              <a:t>differentiates deep learning from machine learning techniques is in their ability to extract </a:t>
            </a:r>
            <a:r>
              <a:rPr lang="en-CA" sz="2000" dirty="0" smtClean="0"/>
              <a:t>features automatically</a:t>
            </a:r>
            <a:r>
              <a:rPr lang="en-CA" sz="2000" dirty="0"/>
              <a:t>: 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sz="2000" dirty="0"/>
              <a:t>Machine learning Process: (1) </a:t>
            </a:r>
            <a:r>
              <a:rPr lang="en-CA" sz="2000" dirty="0" smtClean="0"/>
              <a:t>select </a:t>
            </a:r>
            <a:r>
              <a:rPr lang="en-CA" sz="2000" dirty="0"/>
              <a:t>the model to train, (2) manually </a:t>
            </a:r>
            <a:r>
              <a:rPr lang="en-CA" sz="2000" dirty="0" smtClean="0"/>
              <a:t>perform </a:t>
            </a:r>
            <a:r>
              <a:rPr lang="en-CA" sz="2000" dirty="0"/>
              <a:t>feature extraction.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CA" sz="2000" dirty="0"/>
              <a:t>Deep Learning Process: (1) Select the architecture of the network, (2) features are automatically extracted by feeding in the training data (such as images) along with the target class (label).</a:t>
            </a:r>
          </a:p>
        </p:txBody>
      </p:sp>
    </p:spTree>
    <p:extLst>
      <p:ext uri="{BB962C8B-B14F-4D97-AF65-F5344CB8AC3E}">
        <p14:creationId xmlns="" xmlns:p14="http://schemas.microsoft.com/office/powerpoint/2010/main" val="33534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3116</TotalTime>
  <Words>402</Words>
  <Application>Microsoft Office PowerPoint</Application>
  <PresentationFormat>Custom</PresentationFormat>
  <Paragraphs>31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Siddharth Singh</cp:lastModifiedBy>
  <cp:revision>427</cp:revision>
  <cp:lastPrinted>2015-02-18T03:35:51Z</cp:lastPrinted>
  <dcterms:created xsi:type="dcterms:W3CDTF">2006-08-16T00:00:00Z</dcterms:created>
  <dcterms:modified xsi:type="dcterms:W3CDTF">2019-09-03T10:23:23Z</dcterms:modified>
</cp:coreProperties>
</file>