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6"/>
  </p:notesMasterIdLst>
  <p:sldIdLst>
    <p:sldId id="407" r:id="rId2"/>
    <p:sldId id="402" r:id="rId3"/>
    <p:sldId id="403" r:id="rId4"/>
    <p:sldId id="405" r:id="rId5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8355" autoAdjust="0"/>
    <p:restoredTop sz="85731" autoAdjust="0"/>
  </p:normalViewPr>
  <p:slideViewPr>
    <p:cSldViewPr>
      <p:cViewPr varScale="1">
        <p:scale>
          <a:sx n="58" d="100"/>
          <a:sy n="58" d="100"/>
        </p:scale>
        <p:origin x="-960" y="-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EB26B05-8AC1-4E0B-A3B8-236B9C8A91A0}" type="datetimeFigureOut">
              <a:rPr lang="en-CA" smtClean="0"/>
              <a:pPr/>
              <a:t>2019-09-03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70F4B42-2F75-4BBF-889F-4C6D6FF57056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288531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63983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pPr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065619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594993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67962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A5AA-69D5-4933-A4C2-31B04EBDF0FE}" type="datetime1">
              <a:rPr lang="en-US" smtClean="0"/>
              <a:pPr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98E5-BC60-4CD4-9104-1F07995282A6}" type="datetime1">
              <a:rPr lang="en-US" smtClean="0"/>
              <a:pPr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36BF-9F11-40A1-9525-9D44733D4299}" type="datetime1">
              <a:rPr lang="en-US" smtClean="0"/>
              <a:pPr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08358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9B2C-F822-4B41-BDDD-C06B398C8A0D}" type="datetime1">
              <a:rPr lang="en-US" smtClean="0"/>
              <a:pPr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A7D8-BC2E-4C3C-AD3E-1EC25EC7A93D}" type="datetime1">
              <a:rPr lang="en-US" smtClean="0"/>
              <a:pPr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FBF4-B0A3-4B72-AC23-4A5CD24F3750}" type="datetime1">
              <a:rPr lang="en-US" smtClean="0"/>
              <a:pPr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F765-66F6-4919-A445-096E89A7BAAB}" type="datetime1">
              <a:rPr lang="en-US" smtClean="0"/>
              <a:pPr/>
              <a:t>9/3/2019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1BFB-0BCA-43B7-BD7B-39CEB48F2525}" type="datetime1">
              <a:rPr lang="en-US" smtClean="0"/>
              <a:pPr/>
              <a:t>9/3/2019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43F5-0288-47DD-B910-BC1133EE387E}" type="datetime1">
              <a:rPr lang="en-US" smtClean="0"/>
              <a:pPr/>
              <a:t>9/3/2019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B485-DB6D-4EC3-86C8-B75072A9223B}" type="datetime1">
              <a:rPr lang="en-US" smtClean="0"/>
              <a:pPr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07D9-D71E-483A-93A9-094E0F2BD74E}" type="datetime1">
              <a:rPr lang="en-US" smtClean="0"/>
              <a:pPr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486B8-69E9-40D6-90A8-99105F74591D}" type="datetime1">
              <a:rPr lang="en-US" smtClean="0"/>
              <a:pPr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927648" y="328463"/>
            <a:ext cx="8839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MACHINE LEARNING: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BIG PICTURE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44708" y="1424753"/>
            <a:ext cx="2544521" cy="49530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 smtClean="0">
                <a:solidFill>
                  <a:srgbClr val="FF0000"/>
                </a:solidFill>
              </a:rPr>
              <a:t>ARTIFICIAL INTELLIGENCE</a:t>
            </a:r>
          </a:p>
          <a:p>
            <a:pPr algn="ctr"/>
            <a:r>
              <a:rPr lang="en-CA" sz="1600" dirty="0" smtClean="0"/>
              <a:t>Science that enables computers to mimic human intelligence. Subfields: Machine Learning, robotics, and computer vision</a:t>
            </a:r>
            <a:endParaRPr lang="en-CA" sz="1600" dirty="0"/>
          </a:p>
        </p:txBody>
      </p:sp>
      <p:sp>
        <p:nvSpPr>
          <p:cNvPr id="8" name="Rounded Rectangle 7"/>
          <p:cNvSpPr/>
          <p:nvPr/>
        </p:nvSpPr>
        <p:spPr>
          <a:xfrm>
            <a:off x="3752451" y="1424753"/>
            <a:ext cx="1782927" cy="49530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MACHINE </a:t>
            </a:r>
            <a:r>
              <a:rPr lang="en-CA" sz="1600" b="1" dirty="0" smtClean="0">
                <a:solidFill>
                  <a:srgbClr val="FF0000"/>
                </a:solidFill>
              </a:rPr>
              <a:t>LEARNING</a:t>
            </a:r>
          </a:p>
          <a:p>
            <a:pPr algn="ctr"/>
            <a:r>
              <a:rPr lang="en-CA" sz="1600" dirty="0"/>
              <a:t>Subset </a:t>
            </a:r>
            <a:r>
              <a:rPr lang="en-CA" sz="1600" dirty="0" smtClean="0"/>
              <a:t>of AI that enable </a:t>
            </a:r>
            <a:r>
              <a:rPr lang="en-CA" sz="1600" dirty="0"/>
              <a:t>machines to improve at tasks with experience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499543" y="1372884"/>
            <a:ext cx="3236614" cy="13716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SUPERVISED LEARNING</a:t>
            </a:r>
          </a:p>
          <a:p>
            <a:pPr algn="ctr"/>
            <a:r>
              <a:rPr lang="en-CA" sz="1600" dirty="0" smtClean="0">
                <a:solidFill>
                  <a:schemeClr val="bg1"/>
                </a:solidFill>
              </a:rPr>
              <a:t>Training </a:t>
            </a:r>
            <a:r>
              <a:rPr lang="en-CA" sz="1600" dirty="0">
                <a:solidFill>
                  <a:schemeClr val="bg1"/>
                </a:solidFill>
              </a:rPr>
              <a:t>algorithms using labeled input/output data.</a:t>
            </a:r>
          </a:p>
          <a:p>
            <a:pPr algn="ctr"/>
            <a:endParaRPr lang="en-CA" sz="1600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458928" y="3296279"/>
            <a:ext cx="3277229" cy="13716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UNSUPERVISED LEARNING</a:t>
            </a:r>
          </a:p>
          <a:p>
            <a:pPr algn="ctr"/>
            <a:r>
              <a:rPr lang="en-CA" sz="1600" dirty="0" smtClean="0">
                <a:solidFill>
                  <a:schemeClr val="bg1"/>
                </a:solidFill>
              </a:rPr>
              <a:t>Training algorithms </a:t>
            </a:r>
            <a:r>
              <a:rPr lang="en-CA" sz="1600" dirty="0">
                <a:solidFill>
                  <a:schemeClr val="bg1"/>
                </a:solidFill>
              </a:rPr>
              <a:t>with no labeled data. </a:t>
            </a:r>
            <a:r>
              <a:rPr lang="en-CA" sz="1600" dirty="0" smtClean="0">
                <a:solidFill>
                  <a:schemeClr val="bg1"/>
                </a:solidFill>
              </a:rPr>
              <a:t>It attempts </a:t>
            </a:r>
            <a:r>
              <a:rPr lang="en-CA" sz="1600" dirty="0">
                <a:solidFill>
                  <a:schemeClr val="bg1"/>
                </a:solidFill>
              </a:rPr>
              <a:t>at discovering hidden </a:t>
            </a:r>
            <a:r>
              <a:rPr lang="en-CA" sz="1600" dirty="0" smtClean="0">
                <a:solidFill>
                  <a:schemeClr val="bg1"/>
                </a:solidFill>
              </a:rPr>
              <a:t>patterns on its own.</a:t>
            </a:r>
            <a:endParaRPr lang="en-CA" sz="1600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476245" y="5006153"/>
            <a:ext cx="3242593" cy="13716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REINFORCEMENT </a:t>
            </a:r>
            <a:r>
              <a:rPr lang="en-CA" sz="1600" b="1" dirty="0" smtClean="0">
                <a:solidFill>
                  <a:srgbClr val="FF0000"/>
                </a:solidFill>
              </a:rPr>
              <a:t>LEARNING</a:t>
            </a:r>
          </a:p>
          <a:p>
            <a:pPr algn="ctr"/>
            <a:r>
              <a:rPr lang="en-CA" sz="1600" dirty="0" smtClean="0">
                <a:solidFill>
                  <a:schemeClr val="bg1"/>
                </a:solidFill>
              </a:rPr>
              <a:t>Algorithm take </a:t>
            </a:r>
            <a:r>
              <a:rPr lang="en-CA" sz="1600" dirty="0">
                <a:solidFill>
                  <a:schemeClr val="bg1"/>
                </a:solidFill>
              </a:rPr>
              <a:t>actions </a:t>
            </a:r>
            <a:r>
              <a:rPr lang="en-CA" sz="1600" dirty="0" smtClean="0">
                <a:solidFill>
                  <a:schemeClr val="bg1"/>
                </a:solidFill>
              </a:rPr>
              <a:t>to </a:t>
            </a:r>
            <a:r>
              <a:rPr lang="en-CA" sz="1600" dirty="0">
                <a:solidFill>
                  <a:schemeClr val="bg1"/>
                </a:solidFill>
              </a:rPr>
              <a:t>maximize </a:t>
            </a:r>
            <a:r>
              <a:rPr lang="en-CA" sz="1600" dirty="0" smtClean="0">
                <a:solidFill>
                  <a:schemeClr val="bg1"/>
                </a:solidFill>
              </a:rPr>
              <a:t>cumulative </a:t>
            </a:r>
            <a:r>
              <a:rPr lang="en-CA" sz="1600" dirty="0">
                <a:solidFill>
                  <a:schemeClr val="bg1"/>
                </a:solidFill>
              </a:rPr>
              <a:t>reward.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2974863" y="3562462"/>
            <a:ext cx="752282" cy="685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ight Arrow 13"/>
          <p:cNvSpPr/>
          <p:nvPr/>
        </p:nvSpPr>
        <p:spPr>
          <a:xfrm>
            <a:off x="5617406" y="1673726"/>
            <a:ext cx="752282" cy="685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ounded Rectangle 14"/>
          <p:cNvSpPr/>
          <p:nvPr/>
        </p:nvSpPr>
        <p:spPr>
          <a:xfrm>
            <a:off x="9980002" y="1372797"/>
            <a:ext cx="1944988" cy="53220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CLASSIFICATION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0003522" y="2183553"/>
            <a:ext cx="1944988" cy="53220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REGRESSION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5608756" y="3562462"/>
            <a:ext cx="752282" cy="685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ight Arrow 17"/>
          <p:cNvSpPr/>
          <p:nvPr/>
        </p:nvSpPr>
        <p:spPr>
          <a:xfrm>
            <a:off x="5638330" y="5397543"/>
            <a:ext cx="752282" cy="685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ounded Rectangle 18"/>
          <p:cNvSpPr/>
          <p:nvPr/>
        </p:nvSpPr>
        <p:spPr>
          <a:xfrm>
            <a:off x="9980002" y="3717594"/>
            <a:ext cx="1944988" cy="53220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 smtClean="0">
                <a:solidFill>
                  <a:srgbClr val="FF0000"/>
                </a:solidFill>
              </a:rPr>
              <a:t>CLUSTERING</a:t>
            </a:r>
            <a:endParaRPr lang="en-CA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452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8116469" y="5193536"/>
            <a:ext cx="1178417" cy="260892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 21"/>
          <p:cNvSpPr/>
          <p:nvPr/>
        </p:nvSpPr>
        <p:spPr>
          <a:xfrm>
            <a:off x="8092570" y="3234687"/>
            <a:ext cx="1195852" cy="260892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Rectangle 24"/>
          <p:cNvSpPr/>
          <p:nvPr/>
        </p:nvSpPr>
        <p:spPr>
          <a:xfrm>
            <a:off x="8107221" y="5469129"/>
            <a:ext cx="1187665" cy="260892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/>
          <p:cNvSpPr/>
          <p:nvPr/>
        </p:nvSpPr>
        <p:spPr>
          <a:xfrm>
            <a:off x="8107221" y="5773495"/>
            <a:ext cx="1195852" cy="294200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93221"/>
            <a:ext cx="10820400" cy="4525963"/>
          </a:xfrm>
        </p:spPr>
        <p:txBody>
          <a:bodyPr>
            <a:normAutofit/>
          </a:bodyPr>
          <a:lstStyle/>
          <a:p>
            <a:r>
              <a:rPr lang="en-CA" sz="2000" b="1" dirty="0" smtClean="0"/>
              <a:t>Supervised: </a:t>
            </a:r>
            <a:r>
              <a:rPr lang="en-CA" sz="2000" dirty="0" smtClean="0"/>
              <a:t>used to train </a:t>
            </a:r>
            <a:r>
              <a:rPr lang="en-CA" sz="2000" dirty="0"/>
              <a:t>algorithms </a:t>
            </a:r>
            <a:r>
              <a:rPr lang="en-CA" sz="2000" dirty="0" smtClean="0"/>
              <a:t>using labeled </a:t>
            </a:r>
            <a:r>
              <a:rPr lang="en-CA" sz="2000" dirty="0"/>
              <a:t>input and output </a:t>
            </a:r>
            <a:r>
              <a:rPr lang="en-CA" sz="2000" dirty="0" smtClean="0"/>
              <a:t>data.</a:t>
            </a:r>
          </a:p>
          <a:p>
            <a:r>
              <a:rPr lang="en-CA" sz="2000" dirty="0" smtClean="0"/>
              <a:t>Performance is assessed by comparing trained model prediction vs. real output.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27648" y="328463"/>
            <a:ext cx="8839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MACHINE LEARNING: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SUPERVISED LEARNING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542397" y="4221989"/>
            <a:ext cx="1522557" cy="9108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 smtClean="0"/>
              <a:t>MODEL</a:t>
            </a:r>
            <a:endParaRPr lang="en-CA" sz="1200" b="1" dirty="0"/>
          </a:p>
        </p:txBody>
      </p:sp>
      <p:sp>
        <p:nvSpPr>
          <p:cNvPr id="12" name="Right Arrow 11"/>
          <p:cNvSpPr/>
          <p:nvPr/>
        </p:nvSpPr>
        <p:spPr>
          <a:xfrm rot="10800000">
            <a:off x="7206866" y="4410689"/>
            <a:ext cx="548831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7646283" y="2009333"/>
            <a:ext cx="26944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SzPct val="120000"/>
            </a:pPr>
            <a:r>
              <a:rPr lang="en-US" sz="1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DESIRED OUTPUT</a:t>
            </a:r>
          </a:p>
          <a:p>
            <a:pPr algn="ctr">
              <a:lnSpc>
                <a:spcPct val="100000"/>
              </a:lnSpc>
              <a:buSzPct val="120000"/>
            </a:pPr>
            <a:r>
              <a:rPr lang="en-US" sz="1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TARGET CLASSES (LABELS)</a:t>
            </a:r>
            <a:endParaRPr lang="en-US" sz="1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468581" y="3234687"/>
            <a:ext cx="1962508" cy="2885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 smtClean="0">
                <a:solidFill>
                  <a:schemeClr val="dk1"/>
                </a:solidFill>
              </a:rPr>
              <a:t>T-SHIRT/TOP</a:t>
            </a:r>
            <a:endParaRPr lang="en-CA" sz="1200" b="1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 smtClean="0">
                <a:solidFill>
                  <a:schemeClr val="dk1"/>
                </a:solidFill>
              </a:rPr>
              <a:t>TROUSER</a:t>
            </a:r>
            <a:endParaRPr lang="en-CA" sz="1200" b="1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 smtClean="0">
                <a:solidFill>
                  <a:schemeClr val="dk1"/>
                </a:solidFill>
              </a:rPr>
              <a:t>PULLOVER</a:t>
            </a:r>
            <a:endParaRPr lang="en-CA" sz="1200" b="1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 smtClean="0">
                <a:solidFill>
                  <a:schemeClr val="dk1"/>
                </a:solidFill>
              </a:rPr>
              <a:t>DRESS</a:t>
            </a:r>
            <a:endParaRPr lang="en-CA" sz="1200" b="1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 smtClean="0">
                <a:solidFill>
                  <a:schemeClr val="dk1"/>
                </a:solidFill>
              </a:rPr>
              <a:t>COAT</a:t>
            </a:r>
            <a:endParaRPr lang="en-CA" sz="1200" b="1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 smtClean="0">
                <a:solidFill>
                  <a:schemeClr val="dk1"/>
                </a:solidFill>
              </a:rPr>
              <a:t>SANDAL</a:t>
            </a:r>
            <a:endParaRPr lang="en-CA" sz="1200" b="1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 smtClean="0">
                <a:solidFill>
                  <a:schemeClr val="dk1"/>
                </a:solidFill>
              </a:rPr>
              <a:t>SHIRT</a:t>
            </a:r>
            <a:endParaRPr lang="en-CA" sz="1200" b="1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 smtClean="0">
                <a:solidFill>
                  <a:schemeClr val="dk1"/>
                </a:solidFill>
              </a:rPr>
              <a:t>SNEAKER</a:t>
            </a:r>
            <a:endParaRPr lang="en-CA" sz="1200" b="1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 smtClean="0">
                <a:solidFill>
                  <a:schemeClr val="dk1"/>
                </a:solidFill>
              </a:rPr>
              <a:t>BAG</a:t>
            </a:r>
            <a:endParaRPr lang="en-CA" sz="1200" b="1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 smtClean="0">
                <a:solidFill>
                  <a:schemeClr val="dk1"/>
                </a:solidFill>
              </a:rPr>
              <a:t>ANKLE BOOT</a:t>
            </a:r>
            <a:endParaRPr lang="en-CA" sz="1200" b="1" dirty="0"/>
          </a:p>
        </p:txBody>
      </p:sp>
      <p:sp>
        <p:nvSpPr>
          <p:cNvPr id="15" name="Left Brace 14"/>
          <p:cNvSpPr/>
          <p:nvPr/>
        </p:nvSpPr>
        <p:spPr>
          <a:xfrm>
            <a:off x="7829882" y="2794747"/>
            <a:ext cx="574159" cy="3893939"/>
          </a:xfrm>
          <a:prstGeom prst="leftBrace">
            <a:avLst>
              <a:gd name="adj1" fmla="val 82407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Left Brace 15"/>
          <p:cNvSpPr/>
          <p:nvPr/>
        </p:nvSpPr>
        <p:spPr>
          <a:xfrm rot="10800000">
            <a:off x="8993511" y="2811660"/>
            <a:ext cx="574159" cy="3893939"/>
          </a:xfrm>
          <a:prstGeom prst="leftBrace">
            <a:avLst>
              <a:gd name="adj1" fmla="val 82407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3464258"/>
            <a:ext cx="1344442" cy="127745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4070" y="3431393"/>
            <a:ext cx="1344168" cy="128016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0644" y="4765445"/>
            <a:ext cx="1279478" cy="128409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1394" y="4765445"/>
            <a:ext cx="1333996" cy="1250331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4940161" y="4431520"/>
            <a:ext cx="548039" cy="503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ectangle 27"/>
          <p:cNvSpPr/>
          <p:nvPr/>
        </p:nvSpPr>
        <p:spPr>
          <a:xfrm>
            <a:off x="3062715" y="2856120"/>
            <a:ext cx="12878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INPUT DATA</a:t>
            </a:r>
            <a:endParaRPr lang="en-US" sz="1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9" name="Rectangle 28"/>
              <p:cNvSpPr/>
              <p:nvPr/>
            </p:nvSpPr>
            <p:spPr>
              <a:xfrm>
                <a:off x="3177000" y="3095174"/>
                <a:ext cx="9332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  <a:buSzPct val="12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Arial" charset="0"/>
                          <a:cs typeface="Arial" charset="0"/>
                        </a:rPr>
                        <m:t>𝑿</m:t>
                      </m:r>
                      <m:r>
                        <a:rPr lang="en-US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Arial" charset="0"/>
                          <a:cs typeface="Arial" charset="0"/>
                        </a:rPr>
                        <m:t> _</m:t>
                      </m:r>
                      <m:r>
                        <a:rPr lang="en-US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Arial" charset="0"/>
                          <a:cs typeface="Arial" charset="0"/>
                        </a:rPr>
                        <m:t>𝒕𝒓𝒂𝒊𝒏</m:t>
                      </m:r>
                    </m:oMath>
                  </m:oMathPara>
                </a14:m>
                <a:endParaRPr lang="en-US" sz="1400" b="1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000" y="3095174"/>
                <a:ext cx="933269" cy="30777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/>
          <p:cNvSpPr/>
          <p:nvPr/>
        </p:nvSpPr>
        <p:spPr>
          <a:xfrm>
            <a:off x="8387217" y="2463946"/>
            <a:ext cx="7394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SzPct val="120000"/>
            </a:pPr>
            <a:r>
              <a:rPr lang="en-US" sz="1400" b="1" i="1" dirty="0">
                <a:solidFill>
                  <a:srgbClr val="FF0000"/>
                </a:solidFill>
                <a:latin typeface="Cambria Math" panose="02040503050406030204" pitchFamily="18" charset="0"/>
                <a:ea typeface="Arial" charset="0"/>
                <a:cs typeface="Arial" charset="0"/>
              </a:rPr>
              <a:t>y _train</a:t>
            </a:r>
          </a:p>
        </p:txBody>
      </p:sp>
    </p:spTree>
    <p:extLst>
      <p:ext uri="{BB962C8B-B14F-4D97-AF65-F5344CB8AC3E}">
        <p14:creationId xmlns:p14="http://schemas.microsoft.com/office/powerpoint/2010/main" xmlns="" val="258253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 animBg="1"/>
      <p:bldP spid="25" grpId="0" animBg="1"/>
      <p:bldP spid="20" grpId="0" animBg="1"/>
      <p:bldP spid="9" grpId="0" animBg="1"/>
      <p:bldP spid="12" grpId="0" animBg="1"/>
      <p:bldP spid="13" grpId="0"/>
      <p:bldP spid="14" grpId="0"/>
      <p:bldP spid="15" grpId="0" animBg="1"/>
      <p:bldP spid="16" grpId="0" animBg="1"/>
      <p:bldP spid="26" grpId="0" animBg="1"/>
      <p:bldP spid="28" grpId="0"/>
      <p:bldP spid="29" grpId="0" animBg="1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93221"/>
            <a:ext cx="11353800" cy="4525963"/>
          </a:xfrm>
        </p:spPr>
        <p:txBody>
          <a:bodyPr>
            <a:normAutofit/>
          </a:bodyPr>
          <a:lstStyle/>
          <a:p>
            <a:r>
              <a:rPr lang="en-CA" sz="2000" b="1" dirty="0" smtClean="0"/>
              <a:t>Unsupervised learning: </a:t>
            </a:r>
            <a:r>
              <a:rPr lang="en-CA" sz="2000" dirty="0" smtClean="0"/>
              <a:t>provides </a:t>
            </a:r>
            <a:r>
              <a:rPr lang="en-CA" sz="2000" dirty="0"/>
              <a:t>the algorithm with no labeled </a:t>
            </a:r>
            <a:r>
              <a:rPr lang="en-CA" sz="2000" dirty="0" smtClean="0"/>
              <a:t>data.</a:t>
            </a:r>
          </a:p>
          <a:p>
            <a:r>
              <a:rPr lang="en-CA" sz="2000" dirty="0" smtClean="0"/>
              <a:t>The algorithm attempts at discovering </a:t>
            </a:r>
            <a:r>
              <a:rPr lang="en-CA" sz="2000" dirty="0"/>
              <a:t>hidden patterns within </a:t>
            </a:r>
            <a:r>
              <a:rPr lang="en-CA" sz="2000" dirty="0" smtClean="0"/>
              <a:t>the training data.</a:t>
            </a:r>
          </a:p>
          <a:p>
            <a:r>
              <a:rPr lang="en-CA" sz="2000" dirty="0" smtClean="0"/>
              <a:t>Unsupervised </a:t>
            </a:r>
            <a:r>
              <a:rPr lang="en-CA" sz="2000" dirty="0"/>
              <a:t>learning methods can </a:t>
            </a:r>
            <a:r>
              <a:rPr lang="en-CA" sz="2000" dirty="0" smtClean="0"/>
              <a:t>analyze complex data that humans might find difficult to interpret. </a:t>
            </a:r>
          </a:p>
          <a:p>
            <a:r>
              <a:rPr lang="en-CA" sz="2000" dirty="0" smtClean="0"/>
              <a:t>No feedback!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27648" y="328463"/>
            <a:ext cx="8839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MACHINE LEARNING: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UNSUPERVISED LEARNING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105400" y="4038600"/>
            <a:ext cx="1437927" cy="8709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 smtClean="0"/>
              <a:t>MODEL</a:t>
            </a:r>
            <a:endParaRPr lang="en-CA" sz="1200" b="1" dirty="0"/>
          </a:p>
        </p:txBody>
      </p:sp>
      <p:sp>
        <p:nvSpPr>
          <p:cNvPr id="12" name="Right Arrow 11"/>
          <p:cNvSpPr/>
          <p:nvPr/>
        </p:nvSpPr>
        <p:spPr>
          <a:xfrm>
            <a:off x="6596355" y="4187013"/>
            <a:ext cx="548831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Right Arrow 25"/>
          <p:cNvSpPr/>
          <p:nvPr/>
        </p:nvSpPr>
        <p:spPr>
          <a:xfrm>
            <a:off x="4533169" y="4228197"/>
            <a:ext cx="548039" cy="503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Rounded Rectangle 1"/>
          <p:cNvSpPr/>
          <p:nvPr/>
        </p:nvSpPr>
        <p:spPr>
          <a:xfrm>
            <a:off x="3745718" y="4040387"/>
            <a:ext cx="152400" cy="238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Rounded Rectangle 26"/>
          <p:cNvSpPr/>
          <p:nvPr/>
        </p:nvSpPr>
        <p:spPr>
          <a:xfrm>
            <a:off x="3846163" y="4403996"/>
            <a:ext cx="173970" cy="264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ounded Rectangle 27"/>
          <p:cNvSpPr/>
          <p:nvPr/>
        </p:nvSpPr>
        <p:spPr>
          <a:xfrm>
            <a:off x="3987795" y="4138514"/>
            <a:ext cx="271623" cy="265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Rounded Rectangle 28"/>
          <p:cNvSpPr/>
          <p:nvPr/>
        </p:nvSpPr>
        <p:spPr>
          <a:xfrm>
            <a:off x="3922774" y="4765304"/>
            <a:ext cx="239359" cy="69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Rounded Rectangle 29"/>
          <p:cNvSpPr/>
          <p:nvPr/>
        </p:nvSpPr>
        <p:spPr>
          <a:xfrm>
            <a:off x="3217772" y="4060932"/>
            <a:ext cx="152400" cy="238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ounded Rectangle 30"/>
          <p:cNvSpPr/>
          <p:nvPr/>
        </p:nvSpPr>
        <p:spPr>
          <a:xfrm>
            <a:off x="3478627" y="3905989"/>
            <a:ext cx="228599" cy="143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ounded Rectangle 31"/>
          <p:cNvSpPr/>
          <p:nvPr/>
        </p:nvSpPr>
        <p:spPr>
          <a:xfrm>
            <a:off x="3504821" y="4154396"/>
            <a:ext cx="263245" cy="238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5-Point Star 3"/>
          <p:cNvSpPr/>
          <p:nvPr/>
        </p:nvSpPr>
        <p:spPr>
          <a:xfrm>
            <a:off x="3596565" y="5080977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5-Point Star 32"/>
          <p:cNvSpPr/>
          <p:nvPr/>
        </p:nvSpPr>
        <p:spPr>
          <a:xfrm>
            <a:off x="3898118" y="4992846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5-Point Star 33"/>
          <p:cNvSpPr/>
          <p:nvPr/>
        </p:nvSpPr>
        <p:spPr>
          <a:xfrm>
            <a:off x="3310805" y="3953936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5-Point Star 34"/>
          <p:cNvSpPr/>
          <p:nvPr/>
        </p:nvSpPr>
        <p:spPr>
          <a:xfrm>
            <a:off x="3635221" y="4285919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5-Point Star 35"/>
          <p:cNvSpPr/>
          <p:nvPr/>
        </p:nvSpPr>
        <p:spPr>
          <a:xfrm>
            <a:off x="4168940" y="4101216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5-Point Star 36"/>
          <p:cNvSpPr/>
          <p:nvPr/>
        </p:nvSpPr>
        <p:spPr>
          <a:xfrm>
            <a:off x="2972619" y="4541912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5-Point Star 37"/>
          <p:cNvSpPr/>
          <p:nvPr/>
        </p:nvSpPr>
        <p:spPr>
          <a:xfrm>
            <a:off x="3243441" y="3650282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/>
          <p:cNvSpPr/>
          <p:nvPr/>
        </p:nvSpPr>
        <p:spPr>
          <a:xfrm>
            <a:off x="3440918" y="4403996"/>
            <a:ext cx="155647" cy="26431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Oval 38"/>
          <p:cNvSpPr/>
          <p:nvPr/>
        </p:nvSpPr>
        <p:spPr>
          <a:xfrm>
            <a:off x="3649609" y="4294553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Oval 39"/>
          <p:cNvSpPr/>
          <p:nvPr/>
        </p:nvSpPr>
        <p:spPr>
          <a:xfrm>
            <a:off x="4053938" y="4565458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Oval 40"/>
          <p:cNvSpPr/>
          <p:nvPr/>
        </p:nvSpPr>
        <p:spPr>
          <a:xfrm>
            <a:off x="3489399" y="3744769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Oval 41"/>
          <p:cNvSpPr/>
          <p:nvPr/>
        </p:nvSpPr>
        <p:spPr>
          <a:xfrm>
            <a:off x="3307945" y="4305205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Oval 42"/>
          <p:cNvSpPr/>
          <p:nvPr/>
        </p:nvSpPr>
        <p:spPr>
          <a:xfrm>
            <a:off x="3785612" y="4058535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val 43"/>
          <p:cNvSpPr/>
          <p:nvPr/>
        </p:nvSpPr>
        <p:spPr>
          <a:xfrm>
            <a:off x="2964246" y="4194207"/>
            <a:ext cx="274395" cy="20511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Cross 5"/>
          <p:cNvSpPr/>
          <p:nvPr/>
        </p:nvSpPr>
        <p:spPr>
          <a:xfrm>
            <a:off x="3596565" y="4834532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Cross 44"/>
          <p:cNvSpPr/>
          <p:nvPr/>
        </p:nvSpPr>
        <p:spPr>
          <a:xfrm>
            <a:off x="4210061" y="4781756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Cross 45"/>
          <p:cNvSpPr/>
          <p:nvPr/>
        </p:nvSpPr>
        <p:spPr>
          <a:xfrm>
            <a:off x="3075241" y="3755654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Cross 46"/>
          <p:cNvSpPr/>
          <p:nvPr/>
        </p:nvSpPr>
        <p:spPr>
          <a:xfrm>
            <a:off x="3688737" y="3702878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Cross 47"/>
          <p:cNvSpPr/>
          <p:nvPr/>
        </p:nvSpPr>
        <p:spPr>
          <a:xfrm>
            <a:off x="3293960" y="5282756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Cross 48"/>
          <p:cNvSpPr/>
          <p:nvPr/>
        </p:nvSpPr>
        <p:spPr>
          <a:xfrm>
            <a:off x="3907456" y="5229980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Cross 49"/>
          <p:cNvSpPr/>
          <p:nvPr/>
        </p:nvSpPr>
        <p:spPr>
          <a:xfrm>
            <a:off x="8229261" y="3251762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Cross 50"/>
          <p:cNvSpPr/>
          <p:nvPr/>
        </p:nvSpPr>
        <p:spPr>
          <a:xfrm>
            <a:off x="8842757" y="3198986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Cross 51"/>
          <p:cNvSpPr/>
          <p:nvPr/>
        </p:nvSpPr>
        <p:spPr>
          <a:xfrm>
            <a:off x="7864756" y="3060985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Cross 52"/>
          <p:cNvSpPr/>
          <p:nvPr/>
        </p:nvSpPr>
        <p:spPr>
          <a:xfrm>
            <a:off x="8478252" y="3008209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Cross 53"/>
          <p:cNvSpPr/>
          <p:nvPr/>
        </p:nvSpPr>
        <p:spPr>
          <a:xfrm>
            <a:off x="7926656" y="3699986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Cross 54"/>
          <p:cNvSpPr/>
          <p:nvPr/>
        </p:nvSpPr>
        <p:spPr>
          <a:xfrm>
            <a:off x="8540152" y="3647210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Oval 55"/>
          <p:cNvSpPr/>
          <p:nvPr/>
        </p:nvSpPr>
        <p:spPr>
          <a:xfrm>
            <a:off x="8214818" y="5066820"/>
            <a:ext cx="155647" cy="26431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Oval 56"/>
          <p:cNvSpPr/>
          <p:nvPr/>
        </p:nvSpPr>
        <p:spPr>
          <a:xfrm>
            <a:off x="8423509" y="4957377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Oval 57"/>
          <p:cNvSpPr/>
          <p:nvPr/>
        </p:nvSpPr>
        <p:spPr>
          <a:xfrm>
            <a:off x="8827838" y="5228282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Oval 58"/>
          <p:cNvSpPr/>
          <p:nvPr/>
        </p:nvSpPr>
        <p:spPr>
          <a:xfrm>
            <a:off x="8263299" y="4407593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Oval 59"/>
          <p:cNvSpPr/>
          <p:nvPr/>
        </p:nvSpPr>
        <p:spPr>
          <a:xfrm>
            <a:off x="8081845" y="4968029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Oval 60"/>
          <p:cNvSpPr/>
          <p:nvPr/>
        </p:nvSpPr>
        <p:spPr>
          <a:xfrm>
            <a:off x="8559512" y="4721359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Oval 61"/>
          <p:cNvSpPr/>
          <p:nvPr/>
        </p:nvSpPr>
        <p:spPr>
          <a:xfrm>
            <a:off x="7738146" y="4857031"/>
            <a:ext cx="274395" cy="20511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3" name="5-Point Star 62"/>
          <p:cNvSpPr/>
          <p:nvPr/>
        </p:nvSpPr>
        <p:spPr>
          <a:xfrm>
            <a:off x="7739403" y="6380379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5-Point Star 63"/>
          <p:cNvSpPr/>
          <p:nvPr/>
        </p:nvSpPr>
        <p:spPr>
          <a:xfrm>
            <a:off x="8040956" y="6292248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5-Point Star 64"/>
          <p:cNvSpPr/>
          <p:nvPr/>
        </p:nvSpPr>
        <p:spPr>
          <a:xfrm>
            <a:off x="7432419" y="5781359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5-Point Star 65"/>
          <p:cNvSpPr/>
          <p:nvPr/>
        </p:nvSpPr>
        <p:spPr>
          <a:xfrm>
            <a:off x="7756835" y="6113342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5-Point Star 66"/>
          <p:cNvSpPr/>
          <p:nvPr/>
        </p:nvSpPr>
        <p:spPr>
          <a:xfrm>
            <a:off x="8290554" y="5928639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5-Point Star 67"/>
          <p:cNvSpPr/>
          <p:nvPr/>
        </p:nvSpPr>
        <p:spPr>
          <a:xfrm>
            <a:off x="7115457" y="5841314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5-Point Star 68"/>
          <p:cNvSpPr/>
          <p:nvPr/>
        </p:nvSpPr>
        <p:spPr>
          <a:xfrm>
            <a:off x="7365055" y="5477705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Rounded Rectangle 69"/>
          <p:cNvSpPr/>
          <p:nvPr/>
        </p:nvSpPr>
        <p:spPr>
          <a:xfrm>
            <a:off x="9994446" y="4185172"/>
            <a:ext cx="152400" cy="238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Rounded Rectangle 70"/>
          <p:cNvSpPr/>
          <p:nvPr/>
        </p:nvSpPr>
        <p:spPr>
          <a:xfrm>
            <a:off x="10094891" y="4548781"/>
            <a:ext cx="173970" cy="264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Rounded Rectangle 71"/>
          <p:cNvSpPr/>
          <p:nvPr/>
        </p:nvSpPr>
        <p:spPr>
          <a:xfrm>
            <a:off x="10236523" y="4283299"/>
            <a:ext cx="271623" cy="265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Rounded Rectangle 72"/>
          <p:cNvSpPr/>
          <p:nvPr/>
        </p:nvSpPr>
        <p:spPr>
          <a:xfrm>
            <a:off x="10171502" y="4910089"/>
            <a:ext cx="239359" cy="69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Rounded Rectangle 73"/>
          <p:cNvSpPr/>
          <p:nvPr/>
        </p:nvSpPr>
        <p:spPr>
          <a:xfrm>
            <a:off x="9466500" y="4205717"/>
            <a:ext cx="152400" cy="238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Rounded Rectangle 74"/>
          <p:cNvSpPr/>
          <p:nvPr/>
        </p:nvSpPr>
        <p:spPr>
          <a:xfrm>
            <a:off x="9727355" y="4050774"/>
            <a:ext cx="228599" cy="143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Rounded Rectangle 75"/>
          <p:cNvSpPr/>
          <p:nvPr/>
        </p:nvSpPr>
        <p:spPr>
          <a:xfrm>
            <a:off x="9753549" y="4299181"/>
            <a:ext cx="263245" cy="238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Rectangle 76"/>
          <p:cNvSpPr/>
          <p:nvPr/>
        </p:nvSpPr>
        <p:spPr>
          <a:xfrm>
            <a:off x="2971565" y="3169744"/>
            <a:ext cx="12878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INPUT DATA</a:t>
            </a:r>
            <a:endParaRPr lang="en-US" sz="1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780257" y="2670598"/>
            <a:ext cx="16677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DATA CLUSTERS</a:t>
            </a:r>
            <a:endParaRPr lang="en-US" sz="1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9153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26" grpId="0" animBg="1"/>
      <p:bldP spid="2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4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5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6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/>
      <p:bldP spid="7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339768" y="3144981"/>
            <a:ext cx="5396952" cy="32063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93221"/>
            <a:ext cx="11353800" cy="4525963"/>
          </a:xfrm>
        </p:spPr>
        <p:txBody>
          <a:bodyPr>
            <a:normAutofit/>
          </a:bodyPr>
          <a:lstStyle/>
          <a:p>
            <a:r>
              <a:rPr lang="en-CA" sz="2000" dirty="0"/>
              <a:t>Reinforcement learning allows </a:t>
            </a:r>
            <a:r>
              <a:rPr lang="en-CA" sz="2000" dirty="0" smtClean="0"/>
              <a:t>machines take </a:t>
            </a:r>
            <a:r>
              <a:rPr lang="en-CA" sz="2000" dirty="0"/>
              <a:t>actions to maximize cumulative reward.</a:t>
            </a:r>
          </a:p>
          <a:p>
            <a:r>
              <a:rPr lang="en-CA" sz="2000" dirty="0"/>
              <a:t>Reinforcement algorithms </a:t>
            </a:r>
            <a:r>
              <a:rPr lang="en-CA" sz="2000" dirty="0" smtClean="0"/>
              <a:t>learn by </a:t>
            </a:r>
            <a:r>
              <a:rPr lang="en-CA" sz="2000" dirty="0"/>
              <a:t>trial and </a:t>
            </a:r>
            <a:r>
              <a:rPr lang="en-CA" sz="2000" dirty="0" smtClean="0"/>
              <a:t>error through reward and penalty. </a:t>
            </a:r>
          </a:p>
          <a:p>
            <a:r>
              <a:rPr lang="en-CA" sz="2000" dirty="0" smtClean="0"/>
              <a:t>Two elements: </a:t>
            </a:r>
            <a:r>
              <a:rPr lang="en-CA" sz="2000" b="1" dirty="0" smtClean="0"/>
              <a:t>environment</a:t>
            </a:r>
            <a:r>
              <a:rPr lang="en-CA" sz="2000" dirty="0" smtClean="0"/>
              <a:t> </a:t>
            </a:r>
            <a:r>
              <a:rPr lang="en-CA" sz="2000" dirty="0"/>
              <a:t>and </a:t>
            </a:r>
            <a:r>
              <a:rPr lang="en-CA" sz="2000" b="1" dirty="0" smtClean="0"/>
              <a:t>learning </a:t>
            </a:r>
            <a:r>
              <a:rPr lang="en-CA" sz="2000" b="1" dirty="0"/>
              <a:t>agent</a:t>
            </a:r>
            <a:r>
              <a:rPr lang="en-CA" sz="2000" dirty="0"/>
              <a:t>. </a:t>
            </a:r>
            <a:endParaRPr lang="en-CA" sz="2000" dirty="0" smtClean="0"/>
          </a:p>
          <a:p>
            <a:r>
              <a:rPr lang="en-CA" sz="2000" dirty="0" smtClean="0"/>
              <a:t>The </a:t>
            </a:r>
            <a:r>
              <a:rPr lang="en-CA" sz="2000" dirty="0"/>
              <a:t>environment rewards the agent for correct </a:t>
            </a:r>
            <a:r>
              <a:rPr lang="en-CA" sz="2000" dirty="0" smtClean="0"/>
              <a:t>actions. </a:t>
            </a:r>
          </a:p>
          <a:p>
            <a:r>
              <a:rPr lang="en-CA" sz="2000" dirty="0" smtClean="0"/>
              <a:t>Based on the reward or penalty, agent </a:t>
            </a:r>
            <a:r>
              <a:rPr lang="en-CA" sz="2000" dirty="0"/>
              <a:t>improves its environment knowledge to </a:t>
            </a:r>
            <a:r>
              <a:rPr lang="en-CA" sz="2000" dirty="0" smtClean="0"/>
              <a:t>make better decision.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27648" y="328463"/>
            <a:ext cx="8839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MACHINE LEARNING: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REINFORCEMENT LEARNING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pic>
        <p:nvPicPr>
          <p:cNvPr id="4098" name="Picture 2" descr="Image result for reinforcement learn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96200" y="3274089"/>
            <a:ext cx="4267200" cy="2772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776460" y="5970287"/>
            <a:ext cx="36487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dirty="0"/>
              <a:t>https://commons.wikimedia.org/wiki/File:Rl_agent.png</a:t>
            </a:r>
          </a:p>
        </p:txBody>
      </p:sp>
      <p:pic>
        <p:nvPicPr>
          <p:cNvPr id="4100" name="Picture 4" descr="Image result for bab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1823460" y="4097854"/>
            <a:ext cx="1660719" cy="1105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candle white background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060606"/>
              </a:clrFrom>
              <a:clrTo>
                <a:srgbClr val="06060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1077" r="14101" b="11304"/>
          <a:stretch/>
        </p:blipFill>
        <p:spPr bwMode="auto">
          <a:xfrm>
            <a:off x="4611740" y="3543616"/>
            <a:ext cx="919683" cy="111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2137103" y="3673904"/>
            <a:ext cx="8130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AGENT</a:t>
            </a:r>
            <a:endParaRPr lang="en-US" sz="1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290759" y="3124200"/>
            <a:ext cx="15616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ENVIRONMENT</a:t>
            </a:r>
            <a:endParaRPr lang="en-US" sz="1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Right Arrow 3"/>
          <p:cNvSpPr/>
          <p:nvPr/>
        </p:nvSpPr>
        <p:spPr>
          <a:xfrm rot="19222295">
            <a:off x="3507723" y="4131821"/>
            <a:ext cx="1061042" cy="29888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Right Arrow 26"/>
          <p:cNvSpPr/>
          <p:nvPr/>
        </p:nvSpPr>
        <p:spPr>
          <a:xfrm rot="2841010">
            <a:off x="3468722" y="5065808"/>
            <a:ext cx="1031315" cy="29888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ectangle 27"/>
          <p:cNvSpPr/>
          <p:nvPr/>
        </p:nvSpPr>
        <p:spPr>
          <a:xfrm>
            <a:off x="3160704" y="3674439"/>
            <a:ext cx="10390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-10 Points</a:t>
            </a:r>
            <a:endParaRPr lang="en-US" sz="1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921556" y="4908601"/>
            <a:ext cx="10839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+10 Points</a:t>
            </a:r>
            <a:endParaRPr lang="en-US" sz="1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104" name="Picture 8" descr="Image result for milk bottle baby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510031">
            <a:off x="4202127" y="4831297"/>
            <a:ext cx="1520921" cy="1520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46050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8" grpId="0"/>
      <p:bldP spid="2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3132</TotalTime>
  <Words>264</Words>
  <Application>Microsoft Office PowerPoint</Application>
  <PresentationFormat>Custom</PresentationFormat>
  <Paragraphs>56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Ryan (FCA)</dc:creator>
  <cp:lastModifiedBy>Siddharth Singh</cp:lastModifiedBy>
  <cp:revision>420</cp:revision>
  <cp:lastPrinted>2015-02-18T03:35:51Z</cp:lastPrinted>
  <dcterms:created xsi:type="dcterms:W3CDTF">2006-08-16T00:00:00Z</dcterms:created>
  <dcterms:modified xsi:type="dcterms:W3CDTF">2019-09-03T10:23:12Z</dcterms:modified>
</cp:coreProperties>
</file>