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pPr/>
              <a:t>2019-11-02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2184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7718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9312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8300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3709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196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7232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437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8532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CD59C7F-3E82-4FF6-9463-AE7F27706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5D83B347-A62C-4CF9-88A4-63E9E81EE407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NATURAL LANGUAGE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PROCESSING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10931A4B-B566-4D4B-B3E7-36D127F6E44E}"/>
              </a:ext>
            </a:extLst>
          </p:cNvPr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E-MAIL SPAM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FILTER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88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06302" y="1475731"/>
            <a:ext cx="9838390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Bayes’ </a:t>
            </a:r>
            <a:r>
              <a:rPr lang="en-CA" sz="2000" dirty="0" smtClean="0"/>
              <a:t>Theorem.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Rectangle 56"/>
              <p:cNvSpPr/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probability of customer retiring given his/her features, such as age and savings</a:t>
                </a:r>
                <a:endParaRPr lang="en-CA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6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9" name="Rectangle 58"/>
              <p:cNvSpPr/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likelihood</a:t>
                </a:r>
                <a:endParaRPr lang="en-CA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620000" y="1905000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 smtClean="0"/>
                  <a:t>: New Customer’s features; age and savings</a:t>
                </a:r>
                <a:endParaRPr lang="en-CA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7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>
            <a:off x="6248400" y="3354612"/>
            <a:ext cx="1191291" cy="4439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276600" y="2134896"/>
            <a:ext cx="2019974" cy="4767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Prior probability of retiring, without any prior knowledge </a:t>
                </a:r>
                <a:endParaRPr lang="en-CA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0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Rectangle 17"/>
              <p:cNvSpPr/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Marginal likelihood, the probability of any point added lies into the circle</a:t>
                </a:r>
                <a:endParaRPr lang="en-CA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7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9311902" y="161755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1030" y="194496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0" y="3523296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1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9" grpId="0" animBg="1"/>
      <p:bldP spid="10" grpId="0" animBg="1"/>
      <p:bldP spid="17" grpId="0" animBg="1"/>
      <p:bldP spid="18" grpId="0" animBg="1"/>
      <p:bldP spid="15" grpId="0"/>
      <p:bldP spid="20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9" name="Rectangle 58"/>
              <p:cNvSpPr/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=1/40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  <a:blipFill rotWithShape="0">
                <a:blip r:embed="rId5"/>
                <a:stretch>
                  <a:fillRect l="-642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655395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572370" y="1486206"/>
            <a:ext cx="740608" cy="49360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 40/60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  <a:blipFill rotWithShape="0">
                <a:blip r:embed="rId6"/>
                <a:stretch>
                  <a:fillRect l="-583" b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Rectangle 17"/>
              <p:cNvSpPr/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  <a:blipFill rotWithShape="0">
                <a:blip r:embed="rId7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694544" y="72864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0230" y="127112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2990754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</p:spTree>
    <p:extLst>
      <p:ext uri="{BB962C8B-B14F-4D97-AF65-F5344CB8AC3E}">
        <p14:creationId xmlns:p14="http://schemas.microsoft.com/office/powerpoint/2010/main" xmlns="" val="15153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81000"/>
            <a:ext cx="95250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765" r="-2890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4438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8151" y="304238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9" name="Rectangle 58"/>
              <p:cNvSpPr/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=3/20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  <a:blipFill rotWithShape="0">
                <a:blip r:embed="rId5"/>
                <a:stretch>
                  <a:fillRect l="-584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819400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388010" y="1721116"/>
            <a:ext cx="924968" cy="2586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=20/60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  <a:blipFill rotWithShape="0">
                <a:blip r:embed="rId6"/>
                <a:stretch>
                  <a:fillRect l="-583" b="-3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Rectangle 17"/>
              <p:cNvSpPr/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  <a:blipFill rotWithShape="0">
                <a:blip r:embed="rId7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785829" y="1300368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NO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3106" y="1516568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3154759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𝑵𝑶𝑻𝑬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𝑵𝒐𝒏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𝑹𝒆𝒕𝒊𝒓𝒆</m:t>
                          </m:r>
                        </m:e>
                      </m:d>
                      <m:r>
                        <a:rPr lang="en-C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373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NAÏVE?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5733508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It is called naive because it </a:t>
            </a:r>
            <a:r>
              <a:rPr lang="en-CA" sz="2000" dirty="0"/>
              <a:t>assumes </a:t>
            </a:r>
            <a:r>
              <a:rPr lang="en-CA" sz="2000" dirty="0" smtClean="0"/>
              <a:t>that the presence </a:t>
            </a:r>
            <a:r>
              <a:rPr lang="en-CA" sz="2000" dirty="0"/>
              <a:t>of a </a:t>
            </a:r>
            <a:r>
              <a:rPr lang="en-CA" sz="2000" dirty="0" smtClean="0"/>
              <a:t>certain feature </a:t>
            </a:r>
            <a:r>
              <a:rPr lang="en-CA" sz="2000" dirty="0"/>
              <a:t>in a class is </a:t>
            </a:r>
            <a:r>
              <a:rPr lang="en-CA" sz="2000" dirty="0" smtClean="0"/>
              <a:t>independent of the </a:t>
            </a:r>
            <a:r>
              <a:rPr lang="en-CA" sz="2000" dirty="0"/>
              <a:t>presence of </a:t>
            </a:r>
            <a:r>
              <a:rPr lang="en-CA" sz="2000" dirty="0" smtClean="0"/>
              <a:t>other features. </a:t>
            </a:r>
          </a:p>
          <a:p>
            <a:r>
              <a:rPr lang="en-CA" sz="2000" dirty="0" smtClean="0"/>
              <a:t>EXAMPLE #1: Age/savings, the assumption is not necessarily true since age and savings might be dependant on each others</a:t>
            </a:r>
          </a:p>
          <a:p>
            <a:r>
              <a:rPr lang="en-CA" sz="2000" dirty="0" smtClean="0"/>
              <a:t>EXAMPLE #2: fruit </a:t>
            </a:r>
            <a:r>
              <a:rPr lang="en-CA" sz="2000" dirty="0"/>
              <a:t>can be classified as watermelon if its color is green, tastes sweet, </a:t>
            </a:r>
            <a:r>
              <a:rPr lang="en-CA" sz="2000" dirty="0" smtClean="0"/>
              <a:t>and round.</a:t>
            </a:r>
          </a:p>
          <a:p>
            <a:r>
              <a:rPr lang="en-CA" sz="2000" dirty="0" smtClean="0"/>
              <a:t>These features might be dependant on each others, however, we assume they are all independent and that’s why its ‘Naive’!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047766" y="5774042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7028653" y="212015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569112" y="45719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8050804" y="42689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936377" y="47184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427012" y="3914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993128" y="38177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9051959" y="39624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828592" y="49494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8273913" y="5839724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5185699" y="2824149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8195941" y="3231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712983" y="32799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560322" y="37557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712796" y="35320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732337" y="42626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211859" y="47494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7173630" y="4694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092911" y="41125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10112808" y="21449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506233" y="21856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457151" y="24736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425395" y="31643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961108" y="3024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828609" y="3540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470093" y="309039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835458" y="25471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440081" y="34878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882757" y="25757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967076" y="3120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997798" y="35720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1264899" y="27544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10249713" y="27713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10143997" y="37700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75268" y="40873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10156939" y="43867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10126927" y="47842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569603" y="38721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653922" y="4416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684644" y="4868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951745" y="40508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10356800" y="41393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890381" y="18390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467881" y="34699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618255" y="15590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7586499" y="2249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8122212" y="21096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989713" y="2625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631197" y="2175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/>
          <p:cNvSpPr/>
          <p:nvPr/>
        </p:nvSpPr>
        <p:spPr>
          <a:xfrm>
            <a:off x="7996562" y="16325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601185" y="25732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9043861" y="1661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9128180" y="22056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9426003" y="18398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8410817" y="1856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9042755" y="25907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436408" y="2493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982133" y="29947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582357" y="28154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9128082" y="3316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166262" y="441696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9129208" y="434290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707645" y="121440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02817" y="5394339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17876" y="87796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54389" y="518786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336158" y="4694546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7054389" y="4568353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5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5508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SMS Spam Collection is a set of SMS tagged messages that have been collected for SMS Spam research.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It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contains one set of SMS messages in English of 5,574 messages, tagged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according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being ham (legitimate) or spam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files contain one message per line. Each line is composed by two columns: v1 contains the label (ham or spam) and v2 contains the raw text.</a:t>
            </a:r>
          </a:p>
        </p:txBody>
      </p:sp>
    </p:spTree>
    <p:extLst>
      <p:ext uri="{BB962C8B-B14F-4D97-AF65-F5344CB8AC3E}">
        <p14:creationId xmlns:p14="http://schemas.microsoft.com/office/powerpoint/2010/main" xmlns="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CD59C7F-3E82-4FF6-9463-AE7F27706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10931A4B-B566-4D4B-B3E7-36D127F6E44E}"/>
              </a:ext>
            </a:extLst>
          </p:cNvPr>
          <p:cNvSpPr/>
          <p:nvPr/>
        </p:nvSpPr>
        <p:spPr>
          <a:xfrm>
            <a:off x="464590" y="2351366"/>
            <a:ext cx="9827492" cy="88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NAÏVE BAYES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87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8022977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</a:t>
            </a:r>
            <a:r>
              <a:rPr lang="en-CA" sz="2000" b="1" dirty="0"/>
              <a:t>Bayes’ </a:t>
            </a:r>
            <a:r>
              <a:rPr lang="en-CA" sz="2000" b="1" dirty="0" smtClean="0"/>
              <a:t>Theorem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Let’s assume that you are data scientist working major bank in NYC and you want to classify a new client as </a:t>
            </a:r>
            <a:r>
              <a:rPr lang="en-CA" sz="2000" b="1" dirty="0" smtClean="0"/>
              <a:t>eligible to retire or not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C</a:t>
            </a:r>
            <a:r>
              <a:rPr lang="en-CA" sz="2000" dirty="0" smtClean="0"/>
              <a:t>ustomer </a:t>
            </a:r>
            <a:r>
              <a:rPr lang="en-CA" sz="2000" b="1" dirty="0" smtClean="0"/>
              <a:t>features</a:t>
            </a:r>
            <a:r>
              <a:rPr lang="en-CA" sz="2000" dirty="0" smtClean="0"/>
              <a:t> are his/her </a:t>
            </a:r>
            <a:r>
              <a:rPr lang="en-CA" sz="2000" b="1" dirty="0" smtClean="0"/>
              <a:t>age</a:t>
            </a:r>
            <a:r>
              <a:rPr lang="en-CA" sz="2000" dirty="0" smtClean="0"/>
              <a:t> and </a:t>
            </a:r>
            <a:r>
              <a:rPr lang="en-CA" sz="2000" b="1" dirty="0" smtClean="0"/>
              <a:t>salary</a:t>
            </a:r>
            <a:r>
              <a:rPr lang="en-CA" sz="2000" dirty="0" smtClean="0"/>
              <a:t>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2219" y="5953837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603419" y="2589585"/>
            <a:ext cx="28801" cy="33992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153565" y="47517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7635257" y="44487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520830" y="48982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011465" y="40946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577581" y="3997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8636412" y="41422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413045" y="51292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7108930" y="5914468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4734481" y="3756123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7780394" y="34117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297436" y="34597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144775" y="39355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297249" y="37118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316790" y="44424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7796312" y="49292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6758083" y="48743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6677364" y="4292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090686" y="23654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041604" y="26534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009848" y="33441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545561" y="32040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413062" y="37199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054546" y="327018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419911" y="27269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024534" y="36676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467210" y="27555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551529" y="33000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582251" y="37518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0849352" y="2934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834166" y="29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728450" y="39498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159721" y="42671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9741392" y="45665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9711380" y="4964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154056" y="4051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238375" y="45964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269097" y="50482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536198" y="4230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9941253" y="4319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052334" y="36497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574166" y="2805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215650" y="23555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185638" y="27530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8712633" y="23854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9681523" y="23700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8627208" y="2770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020861" y="26735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566586" y="31745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166810" y="29952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8712535" y="34963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8750715" y="4596759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8713661" y="452270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196753" y="2317450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87270" y="557413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183703" y="20574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38842" y="536765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920611" y="4874341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6638842" y="4748148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4648201" y="3270188"/>
            <a:ext cx="4156829" cy="13490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0499" y="3090414"/>
            <a:ext cx="1771511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NEW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04395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9" grpId="0" animBg="1"/>
      <p:bldP spid="110" grpId="0" animBg="1"/>
      <p:bldP spid="112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1. PRIOR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4661421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Points can be classified as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or 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</a:p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Our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task is to classify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a new point to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or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fontAlgn="base"/>
            <a:r>
              <a:rPr lang="en-CA" sz="2000" b="1" dirty="0" smtClean="0">
                <a:solidFill>
                  <a:srgbClr val="333333"/>
                </a:solidFill>
                <a:latin typeface="+mj-lt"/>
              </a:rPr>
              <a:t>Prior Probability: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Since we have more </a:t>
            </a:r>
            <a:r>
              <a:rPr lang="en-CA" sz="2000" dirty="0">
                <a:solidFill>
                  <a:srgbClr val="0070C0"/>
                </a:solidFill>
              </a:rPr>
              <a:t>BLUE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compared to </a:t>
            </a:r>
            <a:r>
              <a:rPr lang="en-CA" sz="2000" dirty="0" smtClean="0">
                <a:solidFill>
                  <a:srgbClr val="FF0000"/>
                </a:solidFill>
              </a:rPr>
              <a:t>RED</a:t>
            </a:r>
            <a:r>
              <a:rPr lang="en-CA" sz="2000" dirty="0" smtClean="0"/>
              <a:t>, we can assume that our new point is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twice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as likely to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be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than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TextBox 98"/>
              <p:cNvSpPr txBox="1"/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8370752" y="5423655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271057" y="241514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Oval 122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val 150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Oval 151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Oval 152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val 153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Oval 155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Oval 156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Oval 157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Oval 158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0" name="Oval 159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TextBox 160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212080" y="487599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14715" y="46189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09630" y="4643533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8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2. LIKELIHOOD 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8988152" y="5421826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19792" y="1893506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5341923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For the new point, if there are more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 points in its vicinity, it is </a:t>
            </a:r>
            <a:r>
              <a:rPr lang="en-CA" sz="2000" dirty="0"/>
              <a:t>more likely that the new </a:t>
            </a:r>
            <a:r>
              <a:rPr lang="en-CA" sz="2000" dirty="0" smtClean="0"/>
              <a:t>point will be classified as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. </a:t>
            </a:r>
          </a:p>
          <a:p>
            <a:pPr fontAlgn="base"/>
            <a:r>
              <a:rPr lang="en-CA" sz="2000" dirty="0" smtClean="0"/>
              <a:t>So we draw a circle around the point</a:t>
            </a:r>
          </a:p>
          <a:p>
            <a:pPr fontAlgn="base"/>
            <a:r>
              <a:rPr lang="en-CA" sz="2000" dirty="0" smtClean="0"/>
              <a:t>Then </a:t>
            </a:r>
            <a:r>
              <a:rPr lang="en-CA" sz="2000" dirty="0"/>
              <a:t>we calculate the number of points in the circle belonging to each class label. </a:t>
            </a:r>
            <a:br>
              <a:rPr lang="en-CA" sz="2000" dirty="0"/>
            </a:b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89158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TextBox 99"/>
              <p:cNvSpPr txBox="1"/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27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883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3. POSTERIOR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49065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2526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7044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4015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8509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0474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9502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950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819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9008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44401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364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4124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882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6645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8270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2450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775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3182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6062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968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1568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6727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2229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796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6204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7082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2527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7046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869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9038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902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2198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5193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9168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0046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5491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0010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833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271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886013" y="11215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6024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916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822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2422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7581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3083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765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7058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93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3381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9723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893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7233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626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1273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9480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4490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5495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4754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3469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4401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8475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TextBox 98"/>
              <p:cNvSpPr txBox="1"/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3250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5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CD59C7F-3E82-4FF6-9463-AE7F27706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10931A4B-B566-4D4B-B3E7-36D127F6E44E}"/>
              </a:ext>
            </a:extLst>
          </p:cNvPr>
          <p:cNvSpPr/>
          <p:nvPr/>
        </p:nvSpPr>
        <p:spPr>
          <a:xfrm>
            <a:off x="464590" y="2351366"/>
            <a:ext cx="56555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NAÏVE BAYES MATHEMATICS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078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121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REVIEW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48303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1764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6282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3253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7747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29712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8740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188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057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8246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070172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2882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3362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120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588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7508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1688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01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2420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530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20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080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596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146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03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544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632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176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6284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10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827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8263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1436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443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840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29284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4729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39248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071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1956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02121" y="10394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5262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154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060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1660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6819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2321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6888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6296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174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2619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8961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131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6471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5500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0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8718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3728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4733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3992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2707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3639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7713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TextBox 98"/>
              <p:cNvSpPr txBox="1"/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2488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782</Words>
  <Application>Microsoft Office PowerPoint</Application>
  <PresentationFormat>Custom</PresentationFormat>
  <Paragraphs>140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Тема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Siddharth Singh</cp:lastModifiedBy>
  <cp:revision>78</cp:revision>
  <dcterms:created xsi:type="dcterms:W3CDTF">2019-05-23T09:27:58Z</dcterms:created>
  <dcterms:modified xsi:type="dcterms:W3CDTF">2019-11-02T09:15:31Z</dcterms:modified>
</cp:coreProperties>
</file>