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1" r:id="rId2"/>
    <p:sldId id="256" r:id="rId3"/>
    <p:sldId id="273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5938"/>
    <a:srgbClr val="F5EA5A"/>
    <a:srgbClr val="00B99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301" autoAdjust="0"/>
    <p:restoredTop sz="94660"/>
  </p:normalViewPr>
  <p:slideViewPr>
    <p:cSldViewPr snapToGrid="0">
      <p:cViewPr varScale="1">
        <p:scale>
          <a:sx n="69" d="100"/>
          <a:sy n="69" d="100"/>
        </p:scale>
        <p:origin x="-64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C7F418-D31A-43EE-A0C4-DE0D40923F98}" type="datetimeFigureOut">
              <a:rPr lang="en-CA" smtClean="0"/>
              <a:pPr/>
              <a:t>2019-11-02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7A79B-AE40-4F3A-AC33-553894F26878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60122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70CF9D4-6142-441F-9CC7-B111E5F3C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A8BD84C9-C47B-4688-9E12-08B97B78C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83306C19-EDB8-45AC-A06D-1C6E7A468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pPr/>
              <a:t>02.11.2019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19420566-273E-44F3-9CE4-498C94861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B96D2815-D915-46BB-8E74-27731C322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3397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62DE03E-921D-4B71-9894-652B786F0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D279575F-2318-430B-A3C7-280A00723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51D7F357-B243-4712-AB7A-F0C6E60AA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pPr/>
              <a:t>02.11.2019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D43082FC-CA95-4D75-B66C-561D51CC3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B50573C-42FA-4875-8D00-243C2A886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5820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E45DC263-2243-4775-9DD9-3D4006A07E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59D7DE7F-6F3E-45F8-BCCB-1A39543D1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CDE95832-C46F-4E70-8D36-2D6C6305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pPr/>
              <a:t>02.11.2019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8AB8BEBA-10F7-420F-850F-8C895A1E5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B75B1847-01D3-4BFB-9989-12EDDB18B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88004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D785E31-5EE4-4031-8DAA-64044DE08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AAB51F7-AD05-4812-9AEE-F0A7A18CE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CE39D8A6-338D-4A25-B834-B4A942E94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pPr/>
              <a:t>02.11.2019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CC93547E-E0C5-4326-ADC3-C43A6781B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C267DB44-D3F4-429C-AB2C-E561CB26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13671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980BB85-69F4-4080-A77B-EECE9C1B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E001A13A-6D46-453F-BAB2-4BAD520A2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CC488E4D-D5CA-49EC-B38E-714DAC9C6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pPr/>
              <a:t>02.11.2019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5B8CB60D-9BAE-4973-973B-4C6853AB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99C6DFA2-C663-4447-B1F9-BB6A38C33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705347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D99C6E8-AF90-4703-A9FA-9A65E134A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92C6401-88FE-47FD-A731-DD657AEEC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DAD3D0E6-298D-4282-8913-20026FB74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205D25A3-27E5-4E98-8C5A-B2B0697A7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pPr/>
              <a:t>02.11.2019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0D63F4A1-44B5-41E4-B96B-51C286B3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E96F89BA-5274-4D7F-A22B-03488DE5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15785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DC0A037-7520-4515-B45B-E8BD71A13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5E742552-6925-46F5-A258-858B909F1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90D3C8B9-BC17-42B1-9536-626041E4B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09F04948-91DA-4B89-B095-A18DE466F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6512104A-EB67-4275-8DE6-7CA0254DD8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2ECE6559-6BBF-4F82-812F-26DCBE157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pPr/>
              <a:t>02.11.2019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0C43346E-31FD-437F-8433-ED2A4FFA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59BB8E7B-DEEF-4F36-AC1E-1ADBCD81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8603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93D8A9B-DDEE-472D-98C8-342D02A24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7E891E0F-5CBA-4701-9802-49F747FD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pPr/>
              <a:t>02.11.2019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CDDB64FE-FE57-4FE5-A383-911D9E8B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2480F91C-FC09-444F-8303-0A51AAC90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02386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C4DC091D-E20B-43AF-85A6-D06B098A5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pPr/>
              <a:t>02.11.2019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7256F216-F3C5-4473-B251-72A6A8FB0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0510FE17-D12B-4940-A9BA-F5142885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46767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3FB74CF-2BF5-499E-835A-8CD87C61F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FA49E46-BCFA-4A8B-A9EC-843184808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F973AFB1-BE5F-4F23-82EA-A9E2EDCFC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1EA59952-DF38-4E91-AC68-8C3C2211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pPr/>
              <a:t>02.11.2019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9A2383BB-619B-4187-A5BC-042AE98CE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2522BE86-61A8-405E-B05C-9ED660BAE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07414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E85C4CA-FD62-44D2-81B3-AB78C84EB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564F94F9-A9E5-4C0A-BC98-D38C5AA9A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F788FB35-2220-4ACE-970D-43F2556CC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8ECB7B7F-DA8E-4AED-B458-D0634CB1B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pPr/>
              <a:t>02.11.2019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90F43AE8-ADD4-4B08-B8BC-39D66C3A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434F0B5B-F0B4-42E7-AEF3-F79F94771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57715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C3E1944-26C3-41F2-9AC9-82569296A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AD855009-06D1-457C-AA16-D256E4C89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E2319EE4-DC46-41D9-BA81-50318AE27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E9FA1-3201-4CFE-B59E-2CC3904A385B}" type="datetimeFigureOut">
              <a:rPr lang="ru-RU" smtClean="0"/>
              <a:pPr/>
              <a:t>02.11.2019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0F15DEA4-AA2E-4600-8609-2131E0FB2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FCE62007-BA97-4721-9442-9F52017CE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DFB81-B4D1-4C46-8DB6-75181515BA6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792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ommons.wikimedia.org/wiki/File:Yelp_Logo.sv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ommons.wikimedia.org/wiki/File:Yelp_Logo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E5F95018-E787-4D2B-9734-0118F8C2FA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="" xmlns:a16="http://schemas.microsoft.com/office/drawing/2014/main" id="{3FBA2D5A-7920-4245-8B52-0909FC5D4287}"/>
              </a:ext>
            </a:extLst>
          </p:cNvPr>
          <p:cNvSpPr/>
          <p:nvPr/>
        </p:nvSpPr>
        <p:spPr>
          <a:xfrm>
            <a:off x="472210" y="568978"/>
            <a:ext cx="5429826" cy="1232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600"/>
              </a:lnSpc>
            </a:pPr>
            <a:r>
              <a:rPr lang="en-US" sz="3400" b="1" dirty="0">
                <a:solidFill>
                  <a:srgbClr val="F5EA5A"/>
                </a:solidFill>
                <a:latin typeface="Montserrat" charset="0"/>
                <a:ea typeface="Montserrat" charset="0"/>
                <a:cs typeface="Montserrat" charset="0"/>
              </a:rPr>
              <a:t>NATURAL LANGUAGE</a:t>
            </a:r>
          </a:p>
          <a:p>
            <a:pPr>
              <a:lnSpc>
                <a:spcPts val="4600"/>
              </a:lnSpc>
            </a:pPr>
            <a:r>
              <a:rPr lang="en-US" sz="3400" b="1" dirty="0">
                <a:solidFill>
                  <a:srgbClr val="F5EA5A"/>
                </a:solidFill>
                <a:latin typeface="Montserrat" charset="0"/>
                <a:ea typeface="Montserrat" charset="0"/>
                <a:cs typeface="Montserrat" charset="0"/>
              </a:rPr>
              <a:t>PROCESSING</a:t>
            </a:r>
            <a:endParaRPr lang="ru-RU" sz="3400" b="1" dirty="0">
              <a:solidFill>
                <a:srgbClr val="F5EA5A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="" xmlns:a16="http://schemas.microsoft.com/office/drawing/2014/main" id="{03C48981-6DA9-426A-96DD-CB2F0A892A2A}"/>
              </a:ext>
            </a:extLst>
          </p:cNvPr>
          <p:cNvSpPr/>
          <p:nvPr/>
        </p:nvSpPr>
        <p:spPr>
          <a:xfrm>
            <a:off x="464591" y="2351366"/>
            <a:ext cx="4650618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6600"/>
              </a:lnSpc>
            </a:pPr>
            <a:r>
              <a:rPr lang="en-US" sz="49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YELP</a:t>
            </a:r>
          </a:p>
          <a:p>
            <a:pPr>
              <a:lnSpc>
                <a:spcPts val="6600"/>
              </a:lnSpc>
            </a:pPr>
            <a:r>
              <a:rPr lang="en-US" sz="49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REVIEWS ANALYSIS</a:t>
            </a:r>
            <a:endParaRPr lang="ru-RU" sz="49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0271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PROJECT OVERVIEW</a:t>
            </a:r>
            <a:endParaRPr lang="ru-RU" sz="30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xmlns="" id="{B4B1F363-5EFE-402E-91B7-C999DD6A5345}"/>
              </a:ext>
            </a:extLst>
          </p:cNvPr>
          <p:cNvSpPr/>
          <p:nvPr/>
        </p:nvSpPr>
        <p:spPr>
          <a:xfrm>
            <a:off x="575852" y="1533323"/>
            <a:ext cx="1055085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 smtClean="0">
                <a:latin typeface="Montserrat" charset="0"/>
                <a:ea typeface="Montserrat" charset="0"/>
                <a:cs typeface="Montserrat" charset="0"/>
              </a:rPr>
              <a:t>In 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this project, Natural Language Processing (NLP) strategies will be used to analyze Yelp reviews </a:t>
            </a:r>
            <a:r>
              <a:rPr lang="en-CA" sz="2000" dirty="0" smtClean="0">
                <a:latin typeface="Montserrat" charset="0"/>
                <a:ea typeface="Montserrat" charset="0"/>
                <a:cs typeface="Montserrat" charset="0"/>
              </a:rPr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Yelp is an app that provides a crowd-sourced review forum to business and services. The app is used publish crowd-sourced reviews about businesses</a:t>
            </a:r>
            <a:r>
              <a:rPr lang="en-CA" sz="2000" dirty="0" smtClean="0">
                <a:latin typeface="Montserrat" charset="0"/>
                <a:ea typeface="Montserrat" charset="0"/>
                <a:cs typeface="Montserrat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 smtClean="0">
                <a:latin typeface="Montserrat" charset="0"/>
                <a:ea typeface="Montserrat" charset="0"/>
                <a:cs typeface="Montserrat" charset="0"/>
              </a:rPr>
              <a:t>Number 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of 'stars' indicate the business rating given by a customer, ranging from 1 to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'Cool', 'Useful' and 'Funny' indicate the number of cool votes given by other Yelp Users. </a:t>
            </a:r>
            <a:endParaRPr lang="en-CA" sz="2000" dirty="0" smtClean="0"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38521" y="3647533"/>
            <a:ext cx="3964502" cy="192939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706701" y="6268191"/>
            <a:ext cx="52935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dirty="0" smtClean="0"/>
              <a:t>Photo Credit: </a:t>
            </a:r>
            <a:r>
              <a:rPr lang="en-CA" sz="1400" dirty="0" smtClean="0">
                <a:hlinkClick r:id="rId4"/>
              </a:rPr>
              <a:t>https</a:t>
            </a:r>
            <a:r>
              <a:rPr lang="en-CA" sz="1400" dirty="0">
                <a:hlinkClick r:id="rId4"/>
              </a:rPr>
              <a:t>://</a:t>
            </a:r>
            <a:r>
              <a:rPr lang="en-CA" sz="1400" dirty="0" smtClean="0">
                <a:hlinkClick r:id="rId4"/>
              </a:rPr>
              <a:t>commons.wikimedia.org/wiki/File:Yelp_Logo.svg</a:t>
            </a:r>
            <a:endParaRPr lang="en-CA" sz="1400" dirty="0" smtClean="0"/>
          </a:p>
          <a:p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xmlns="" val="304314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PROJECT OVERVIEW</a:t>
            </a:r>
            <a:endParaRPr lang="ru-RU" sz="30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xmlns="" id="{B4B1F363-5EFE-402E-91B7-C999DD6A5345}"/>
              </a:ext>
            </a:extLst>
          </p:cNvPr>
          <p:cNvSpPr/>
          <p:nvPr/>
        </p:nvSpPr>
        <p:spPr>
          <a:xfrm>
            <a:off x="575852" y="1533323"/>
            <a:ext cx="1055085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ontserrat" charset="0"/>
                <a:ea typeface="Montserrat" charset="0"/>
                <a:cs typeface="Montserrat" charset="0"/>
              </a:rPr>
              <a:t>After </a:t>
            </a:r>
            <a:r>
              <a:rPr lang="en-US" sz="2000" dirty="0">
                <a:latin typeface="Montserrat" charset="0"/>
                <a:ea typeface="Montserrat" charset="0"/>
                <a:cs typeface="Montserrat" charset="0"/>
              </a:rPr>
              <a:t>completing this section, students will be able to:</a:t>
            </a: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" charset="0"/>
                <a:ea typeface="Montserrat" charset="0"/>
                <a:cs typeface="Montserrat" charset="0"/>
              </a:rPr>
              <a:t>Learn the basics of Natural Language Processing.</a:t>
            </a: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" charset="0"/>
                <a:ea typeface="Montserrat" charset="0"/>
                <a:cs typeface="Montserrat" charset="0"/>
              </a:rPr>
              <a:t>Apply the Natural Language Toolkit or </a:t>
            </a:r>
            <a:r>
              <a:rPr lang="en-US" sz="2000" dirty="0" err="1">
                <a:latin typeface="Montserrat" charset="0"/>
                <a:ea typeface="Montserrat" charset="0"/>
                <a:cs typeface="Montserrat" charset="0"/>
              </a:rPr>
              <a:t>Nltk</a:t>
            </a:r>
            <a:r>
              <a:rPr lang="en-US" sz="2000" dirty="0">
                <a:latin typeface="Montserrat" charset="0"/>
                <a:ea typeface="Montserrat" charset="0"/>
                <a:cs typeface="Montserrat" charset="0"/>
              </a:rPr>
              <a:t> for short to perform tokenization</a:t>
            </a: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" charset="0"/>
                <a:ea typeface="Montserrat" charset="0"/>
                <a:cs typeface="Montserrat" charset="0"/>
              </a:rPr>
              <a:t>Apply feature extraction using Count </a:t>
            </a:r>
            <a:r>
              <a:rPr lang="en-US" sz="2000" dirty="0" err="1">
                <a:latin typeface="Montserrat" charset="0"/>
                <a:ea typeface="Montserrat" charset="0"/>
                <a:cs typeface="Montserrat" charset="0"/>
              </a:rPr>
              <a:t>Vectorizer</a:t>
            </a:r>
            <a:r>
              <a:rPr lang="en-US" sz="2000" dirty="0">
                <a:latin typeface="Montserrat" charset="0"/>
                <a:ea typeface="Montserrat" charset="0"/>
                <a:cs typeface="Montserrat" charset="0"/>
              </a:rPr>
              <a:t>.</a:t>
            </a: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" charset="0"/>
                <a:ea typeface="Montserrat" charset="0"/>
                <a:cs typeface="Montserrat" charset="0"/>
              </a:rPr>
              <a:t>Understand the theory behind naïve Bayes classifiers.</a:t>
            </a: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" charset="0"/>
                <a:ea typeface="Montserrat" charset="0"/>
                <a:cs typeface="Montserrat" charset="0"/>
              </a:rPr>
              <a:t>Understand the difference between Likelihood, prior probability and marginal likelihood. </a:t>
            </a: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" charset="0"/>
                <a:ea typeface="Montserrat" charset="0"/>
                <a:cs typeface="Montserrat" charset="0"/>
              </a:rPr>
              <a:t>Learn how to work with unbalanced dataset.</a:t>
            </a: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" charset="0"/>
                <a:ea typeface="Montserrat" charset="0"/>
                <a:cs typeface="Montserrat" charset="0"/>
              </a:rPr>
              <a:t>Train a Naïve Bayes classifier model using </a:t>
            </a:r>
            <a:r>
              <a:rPr lang="en-US" sz="2000" dirty="0" err="1">
                <a:latin typeface="Montserrat" charset="0"/>
                <a:ea typeface="Montserrat" charset="0"/>
                <a:cs typeface="Montserrat" charset="0"/>
              </a:rPr>
              <a:t>scikit</a:t>
            </a:r>
            <a:r>
              <a:rPr lang="en-US" sz="2000" dirty="0">
                <a:latin typeface="Montserrat" charset="0"/>
                <a:ea typeface="Montserrat" charset="0"/>
                <a:cs typeface="Montserrat" charset="0"/>
              </a:rPr>
              <a:t> learn.</a:t>
            </a: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" charset="0"/>
                <a:ea typeface="Montserrat" charset="0"/>
                <a:cs typeface="Montserrat" charset="0"/>
              </a:rPr>
              <a:t>Develop a function in python and apply it to pandas data frame </a:t>
            </a: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53451" y="4653607"/>
            <a:ext cx="2734387" cy="133073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706701" y="6268191"/>
            <a:ext cx="52935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dirty="0" smtClean="0"/>
              <a:t>Photo Credit: </a:t>
            </a:r>
            <a:r>
              <a:rPr lang="en-CA" sz="1400" dirty="0" smtClean="0">
                <a:hlinkClick r:id="rId4"/>
              </a:rPr>
              <a:t>https</a:t>
            </a:r>
            <a:r>
              <a:rPr lang="en-CA" sz="1400" dirty="0">
                <a:hlinkClick r:id="rId4"/>
              </a:rPr>
              <a:t>://</a:t>
            </a:r>
            <a:r>
              <a:rPr lang="en-CA" sz="1400" dirty="0" smtClean="0">
                <a:hlinkClick r:id="rId4"/>
              </a:rPr>
              <a:t>commons.wikimedia.org/wiki/File:Yelp_Logo.svg</a:t>
            </a:r>
            <a:endParaRPr lang="en-CA" sz="1400" dirty="0" smtClean="0"/>
          </a:p>
          <a:p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xmlns="" val="249502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191</Words>
  <Application>Microsoft Office PowerPoint</Application>
  <PresentationFormat>Custom</PresentationFormat>
  <Paragraphs>21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Тема Office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Siddharth Singh</cp:lastModifiedBy>
  <cp:revision>81</cp:revision>
  <dcterms:created xsi:type="dcterms:W3CDTF">2019-05-23T09:27:58Z</dcterms:created>
  <dcterms:modified xsi:type="dcterms:W3CDTF">2019-11-02T09:22:27Z</dcterms:modified>
</cp:coreProperties>
</file>