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482" r:id="rId4"/>
    <p:sldId id="432" r:id="rId6"/>
    <p:sldId id="487" r:id="rId7"/>
    <p:sldId id="489" r:id="rId8"/>
    <p:sldId id="423" r:id="rId9"/>
    <p:sldId id="485" r:id="rId10"/>
    <p:sldId id="501" r:id="rId11"/>
    <p:sldId id="502" r:id="rId12"/>
    <p:sldId id="486" r:id="rId13"/>
    <p:sldId id="280" r:id="rId1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charset="0"/>
        <a:ea typeface="宋体" charset="0"/>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76D6FF"/>
    <a:srgbClr val="D883FF"/>
    <a:srgbClr val="FF9C4B"/>
    <a:srgbClr val="FF7E79"/>
    <a:srgbClr val="FF9300"/>
    <a:srgbClr val="FFFD78"/>
    <a:srgbClr val="2C4466"/>
    <a:srgbClr val="9FA6AA"/>
    <a:srgbClr val="BFC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22"/>
    <p:restoredTop sz="90380"/>
  </p:normalViewPr>
  <p:slideViewPr>
    <p:cSldViewPr snapToGrid="0" showGuides="1">
      <p:cViewPr varScale="1">
        <p:scale>
          <a:sx n="115" d="100"/>
          <a:sy n="115" d="100"/>
        </p:scale>
        <p:origin x="456" y="192"/>
      </p:cViewPr>
      <p:guideLst>
        <p:guide orient="horz" pos="2196"/>
        <p:guide pos="2908"/>
      </p:guideLst>
    </p:cSldViewPr>
  </p:slideViewPr>
  <p:notesTextViewPr>
    <p:cViewPr>
      <p:scale>
        <a:sx n="1" d="1"/>
        <a:sy n="1" d="1"/>
      </p:scale>
      <p:origin x="0" y="0"/>
    </p:cViewPr>
  </p:notesTextViewPr>
  <p:sorterViewPr>
    <p:cViewPr>
      <p:scale>
        <a:sx n="68" d="100"/>
        <a:sy n="68"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kumimoji="1"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C6DC8AF4-543D-904D-8AE1-5499B2F25011}" type="datetimeFigureOut">
              <a:rPr kumimoji="1" lang="zh-CN" altLang="en-US" strike="noStrike" noProof="1" smtClean="0">
                <a:latin typeface="+mn-lt"/>
                <a:ea typeface="+mn-ea"/>
                <a:cs typeface="+mn-cs"/>
              </a:rPr>
            </a:fld>
            <a:endParaRPr kumimoji="1" lang="zh-CN" altLang="en-US" strike="noStrike" noProof="1"/>
          </a:p>
        </p:txBody>
      </p:sp>
      <p:sp>
        <p:nvSpPr>
          <p:cNvPr id="819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二级</a:t>
            </a:r>
            <a:endParaRPr lang="zh-CN" altLang="en-US"/>
          </a:p>
          <a:p>
            <a:pPr lvl="2" indent="0"/>
            <a:r>
              <a:rPr lang="zh-CN" altLang="en-US"/>
              <a:t>三级</a:t>
            </a:r>
            <a:endParaRPr lang="zh-CN" altLang="en-US"/>
          </a:p>
          <a:p>
            <a:pPr lvl="3" indent="0"/>
            <a:r>
              <a:rPr lang="zh-CN" altLang="en-US"/>
              <a:t>四级</a:t>
            </a:r>
            <a:endParaRPr lang="zh-CN" altLang="en-US"/>
          </a:p>
          <a:p>
            <a:pPr lvl="4" indent="0"/>
            <a:r>
              <a:rPr lang="zh-CN" altLang="en-US"/>
              <a:t>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kumimoji="1"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F5956B95-0BC7-8141-8C4B-0CE01D879A17}" type="slidenum">
              <a:rPr kumimoji="1" lang="zh-CN" altLang="en-US" strike="noStrike" noProof="1" smtClean="0">
                <a:latin typeface="+mn-lt"/>
                <a:ea typeface="+mn-ea"/>
                <a:cs typeface="+mn-cs"/>
              </a:rPr>
            </a:fld>
            <a:endParaRPr kumimoji="1"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p:cNvSpPr>
          <p:nvPr>
            <p:ph type="sldImg"/>
          </p:nvPr>
        </p:nvSpPr>
        <p:spPr/>
      </p:sp>
      <p:sp>
        <p:nvSpPr>
          <p:cNvPr id="10242" name="文本占位符 2"/>
          <p:cNvSpPr>
            <a:spLocks noGrp="1"/>
          </p:cNvSpPr>
          <p:nvPr>
            <p:ph type="body"/>
          </p:nvPr>
        </p:nvSpPr>
        <p:spPr/>
        <p:txBody>
          <a:bodyPr lIns="91440" tIns="45720" rIns="91440" bIns="45720" anchor="t"/>
          <a:p>
            <a:pPr lvl="0" indent="-285750" fontAlgn="ctr">
              <a:lnSpc>
                <a:spcPct val="130000"/>
              </a:lnSpc>
              <a:spcBef>
                <a:spcPts val="1000"/>
              </a:spcBef>
              <a:spcAft>
                <a:spcPct val="0"/>
              </a:spcAft>
              <a:buSzPct val="100000"/>
              <a:buFont typeface="Wingdings" panose="05000000000000000000" charset="0"/>
              <a:buNone/>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p:cNvSpPr>
          <p:nvPr>
            <p:ph type="sldImg"/>
          </p:nvPr>
        </p:nvSpPr>
        <p:spPr/>
      </p:sp>
      <p:sp>
        <p:nvSpPr>
          <p:cNvPr id="2867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p:cNvSpPr>
          <p:nvPr>
            <p:ph type="sldImg"/>
          </p:nvPr>
        </p:nvSpPr>
        <p:spPr/>
      </p:sp>
      <p:sp>
        <p:nvSpPr>
          <p:cNvPr id="12290"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p:cNvSpPr>
          <p:nvPr>
            <p:ph type="sldImg"/>
          </p:nvPr>
        </p:nvSpPr>
        <p:spPr/>
      </p:sp>
      <p:sp>
        <p:nvSpPr>
          <p:cNvPr id="1433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p:cNvSpPr>
          <p:nvPr>
            <p:ph type="sldImg"/>
          </p:nvPr>
        </p:nvSpPr>
        <p:spPr/>
      </p:sp>
      <p:sp>
        <p:nvSpPr>
          <p:cNvPr id="16386" name="文本占位符 2"/>
          <p:cNvSpPr>
            <a:spLocks noGrp="1"/>
          </p:cNvSpPr>
          <p:nvPr>
            <p:ph type="body"/>
          </p:nvPr>
        </p:nvSpPr>
        <p:spPr/>
        <p:txBody>
          <a:bodyPr lIns="91440" tIns="45720" rIns="91440" bIns="45720" anchor="t"/>
          <a:p>
            <a:pPr lvl="0"/>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p:cNvSpPr>
          <p:nvPr>
            <p:ph type="sldImg"/>
          </p:nvPr>
        </p:nvSpPr>
        <p:spPr/>
      </p:sp>
      <p:sp>
        <p:nvSpPr>
          <p:cNvPr id="18434" name="文本占位符 2"/>
          <p:cNvSpPr>
            <a:spLocks noGrp="1"/>
          </p:cNvSpPr>
          <p:nvPr>
            <p:ph type="body"/>
          </p:nvPr>
        </p:nvSpPr>
        <p:spPr/>
        <p:txBody>
          <a:bodyPr lIns="91440" tIns="45720" rIns="91440" bIns="45720" anchor="t"/>
          <a:p>
            <a:pPr lvl="0"/>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p:cNvSpPr>
          <p:nvPr>
            <p:ph type="sldImg"/>
          </p:nvPr>
        </p:nvSpPr>
        <p:spPr/>
      </p:sp>
      <p:sp>
        <p:nvSpPr>
          <p:cNvPr id="26626"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074"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2"/>
          <a:srcRect t="14594"/>
          <a:stretch>
            <a:fillRect/>
          </a:stretch>
        </p:blipFill>
        <p:spPr>
          <a:xfrm>
            <a:off x="-73025" y="-20637"/>
            <a:ext cx="12249150" cy="6859587"/>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a:srcRect t="32776" b="29260"/>
          <a:stretch>
            <a:fillRect/>
          </a:stretch>
        </p:blipFill>
        <p:spPr>
          <a:xfrm>
            <a:off x="0" y="4254500"/>
            <a:ext cx="12192000" cy="2603500"/>
          </a:xfrm>
          <a:prstGeom prst="rect">
            <a:avLst/>
          </a:prstGeom>
          <a:noFill/>
          <a:ln w="9525">
            <a:noFill/>
          </a:ln>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146"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38200" y="6356350"/>
            <a:ext cx="2743200" cy="365125"/>
          </a:xfrm>
          <a:prstGeom prst="rect">
            <a:avLst/>
          </a:prstGeom>
        </p:spPr>
        <p:txBody>
          <a:bodyPr vert="horz" lIns="91440" tIns="45720" rIns="91440" bIns="45720" rtlCol="0" anchor="ct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custDataLst>
              <p:tags r:id="rId3"/>
            </p:custDataLst>
          </p:nvPr>
        </p:nvSpPr>
        <p:spPr>
          <a:xfrm>
            <a:off x="4038600" y="6356350"/>
            <a:ext cx="4114800" cy="365125"/>
          </a:xfrm>
          <a:prstGeom prst="rect">
            <a:avLst/>
          </a:prstGeom>
        </p:spPr>
        <p:txBody>
          <a:bodyPr vert="horz" lIns="91440" tIns="45720" rIns="91440" bIns="45720" rtlCol="0" anchor="ctr"/>
          <a:lstStyle/>
          <a:p>
            <a:pPr fontAlgn="auto"/>
            <a:endParaRPr lang="zh-CN" altLang="en-US" strike="noStrike" noProof="1"/>
          </a:p>
        </p:txBody>
      </p:sp>
      <p:sp>
        <p:nvSpPr>
          <p:cNvPr id="4" name="灯片编号占位符 3"/>
          <p:cNvSpPr>
            <a:spLocks noGrp="1"/>
          </p:cNvSpPr>
          <p:nvPr>
            <p:ph type="sldNum" sz="quarter" idx="12"/>
            <p:custDataLst>
              <p:tags r:id="rId4"/>
            </p:custDataLst>
          </p:nvPr>
        </p:nvSpPr>
        <p:spPr>
          <a:xfrm>
            <a:off x="8610600" y="6356350"/>
            <a:ext cx="2743200" cy="365125"/>
          </a:xfrm>
          <a:prstGeom prst="rect">
            <a:avLst/>
          </a:prstGeom>
        </p:spPr>
        <p:txBody>
          <a:bodyPr vert="horz" lIns="91440" tIns="45720" rIns="91440" bIns="45720" rtlCol="0" anchor="ct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6.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image" Target="../media/image4.png"/><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1" Type="http://schemas.openxmlformats.org/officeDocument/2006/relationships/notesSlide" Target="../notesSlides/notesSlide5.xml"/><Relationship Id="rId10"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tags" Target="../tags/tag1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tags" Target="../tags/tag16.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userDrawn="1">
            <p:custDataLst>
              <p:tags r:id="rId1"/>
            </p:custDataLst>
          </p:nvPr>
        </p:nvSpPr>
        <p:spPr>
          <a:xfrm>
            <a:off x="0" y="4113213"/>
            <a:ext cx="12192000" cy="2744788"/>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fontAlgn="auto"/>
            <a:endParaRPr lang="en-US" altLang="zh-CN" strike="noStrike" noProof="1">
              <a:solidFill>
                <a:srgbClr val="FFFFFF"/>
              </a:solidFill>
              <a:latin typeface="微软雅黑" pitchFamily="34" charset="-122"/>
              <a:ea typeface="微软雅黑" pitchFamily="34" charset="-122"/>
              <a:sym typeface="+mn-ea"/>
            </a:endParaRPr>
          </a:p>
        </p:txBody>
      </p:sp>
      <p:pic>
        <p:nvPicPr>
          <p:cNvPr id="2" name="图片 1"/>
          <p:cNvPicPr>
            <a:picLocks noChangeAspect="1"/>
          </p:cNvPicPr>
          <p:nvPr>
            <p:custDataLst>
              <p:tags r:id="rId2"/>
            </p:custDataLst>
          </p:nvPr>
        </p:nvPicPr>
        <p:blipFill rotWithShape="1">
          <a:blip r:embed="rId3"/>
          <a:srcRect/>
          <a:stretch>
            <a:fillRect/>
          </a:stretch>
        </p:blipFill>
        <p:spPr>
          <a:xfrm>
            <a:off x="5486395" y="119383"/>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4"/>
            </p:custDataLst>
          </p:nvPr>
        </p:nvSpPr>
        <p:spPr>
          <a:xfrm>
            <a:off x="609600" y="1636713"/>
            <a:ext cx="10972800" cy="609600"/>
          </a:xfrm>
          <a:prstGeom prst="rect">
            <a:avLst/>
          </a:prstGeom>
          <a:noFill/>
        </p:spPr>
        <p:txBody>
          <a:bodyPr wrap="square" rtlCol="0" anchor="ctr">
            <a:noAutofit/>
          </a:bodyPr>
          <a:p>
            <a:pPr algn="ctr" fontAlgn="auto">
              <a:spcBef>
                <a:spcPts val="0"/>
              </a:spcBef>
              <a:spcAft>
                <a:spcPts val="0"/>
              </a:spcAft>
              <a:buSzPct val="100000"/>
              <a:buNone/>
            </a:pPr>
            <a:r>
              <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rPr>
              <a:t>SEKE2021</a:t>
            </a:r>
            <a:endPar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endParaRPr>
          </a:p>
        </p:txBody>
      </p:sp>
      <p:sp>
        <p:nvSpPr>
          <p:cNvPr id="11" name="Title 6"/>
          <p:cNvSpPr txBox="1"/>
          <p:nvPr>
            <p:custDataLst>
              <p:tags r:id="rId5"/>
            </p:custDataLst>
          </p:nvPr>
        </p:nvSpPr>
        <p:spPr>
          <a:xfrm>
            <a:off x="113665" y="2246630"/>
            <a:ext cx="11965305" cy="1692275"/>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marL="0" lvl="0" indent="-285750" algn="ctr" fontAlgn="ctr">
              <a:lnSpc>
                <a:spcPct val="130000"/>
              </a:lnSpc>
              <a:spcBef>
                <a:spcPts val="1000"/>
              </a:spcBef>
              <a:spcAft>
                <a:spcPts val="0"/>
              </a:spcAft>
              <a:buSzPct val="100000"/>
              <a:buFont typeface="Wingdings" panose="05000000000000000000" charset="0"/>
              <a:buNone/>
            </a:pPr>
            <a:r>
              <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rPr>
              <a:t>Grasping or Forgetting? MAKT: A Dynamic Model via Multi-head Self-Attention for Knowledge Tracing</a:t>
            </a:r>
            <a:endPar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endParaRPr>
          </a:p>
        </p:txBody>
      </p:sp>
      <p:sp>
        <p:nvSpPr>
          <p:cNvPr id="8" name="Title 6"/>
          <p:cNvSpPr txBox="1"/>
          <p:nvPr>
            <p:custDataLst>
              <p:tags r:id="rId6"/>
            </p:custDataLst>
          </p:nvPr>
        </p:nvSpPr>
        <p:spPr>
          <a:xfrm>
            <a:off x="609600" y="4341813"/>
            <a:ext cx="10972800" cy="2287588"/>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Deming Sheng</a:t>
            </a:r>
            <a:r>
              <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rPr>
              <a:t>1</a:t>
            </a: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 Jingling Yuan</a:t>
            </a:r>
            <a:r>
              <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rPr>
              <a:t>1(✉️)</a:t>
            </a: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 </a:t>
            </a:r>
            <a:r>
              <a:rPr altLang="zh-CN"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Xin Zhang</a:t>
            </a:r>
            <a:r>
              <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rPr>
              <a:t>1</a:t>
            </a:r>
            <a:endPar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School of Computer Science and Technology, Wuhan University of Technology,Wuhan 430070, China</a:t>
            </a:r>
            <a:endPar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000" strike="noStrike" spc="200" noProof="1">
                <a:ln w="3175">
                  <a:noFill/>
                  <a:prstDash val="dash"/>
                </a:ln>
                <a:solidFill>
                  <a:srgbClr val="404040"/>
                </a:solidFill>
                <a:latin typeface="微软雅黑" pitchFamily="34" charset="-122"/>
                <a:ea typeface="微软雅黑" pitchFamily="34" charset="-122"/>
                <a:cs typeface="微软雅黑" pitchFamily="34" charset="-122"/>
                <a:sym typeface="+mn-ea"/>
              </a:rPr>
              <a:t>Emails: yjl@whut.edu.cn, shengdeming@whut.edu.cn</a:t>
            </a:r>
            <a:endParaRPr lang="en-US" altLang="zh-CN" sz="2000" strike="noStrike" spc="200" noProof="1">
              <a:ln w="3175">
                <a:noFill/>
                <a:prstDash val="dash"/>
              </a:ln>
              <a:solidFill>
                <a:srgbClr val="404040"/>
              </a:solidFill>
              <a:latin typeface="微软雅黑" pitchFamily="34" charset="-122"/>
              <a:ea typeface="微软雅黑" pitchFamily="34" charset="-122"/>
              <a:cs typeface="微软雅黑" pitchFamily="34" charset="-122"/>
              <a:sym typeface="+mn-ea"/>
            </a:endParaRPr>
          </a:p>
        </p:txBody>
      </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0"/>
          <p:cNvSpPr txBox="1"/>
          <p:nvPr/>
        </p:nvSpPr>
        <p:spPr>
          <a:xfrm>
            <a:off x="3840163" y="5519738"/>
            <a:ext cx="4506912" cy="522287"/>
          </a:xfrm>
          <a:prstGeom prst="rect">
            <a:avLst/>
          </a:prstGeom>
          <a:noFill/>
          <a:ln w="9525">
            <a:noFill/>
          </a:ln>
        </p:spPr>
        <p:txBody>
          <a:bodyPr wrap="none" anchor="t">
            <a:spAutoFit/>
          </a:bodyPr>
          <a:p>
            <a:pPr indent="0" algn="ctr"/>
            <a:r>
              <a:rPr lang="en-US" altLang="zh-CN" sz="2800" dirty="0">
                <a:solidFill>
                  <a:schemeClr val="bg1"/>
                </a:solidFill>
                <a:latin typeface="微软雅黑" pitchFamily="34" charset="-122"/>
                <a:ea typeface="微软雅黑" pitchFamily="34" charset="-122"/>
              </a:rPr>
              <a:t>Reporter</a:t>
            </a:r>
            <a:r>
              <a:rPr lang="zh-CN" altLang="en-US" sz="2800" dirty="0">
                <a:solidFill>
                  <a:schemeClr val="bg1"/>
                </a:solidFill>
                <a:latin typeface="微软雅黑" pitchFamily="34" charset="-122"/>
                <a:ea typeface="微软雅黑" pitchFamily="34" charset="-122"/>
              </a:rPr>
              <a:t>：</a:t>
            </a:r>
            <a:r>
              <a:rPr lang="en-US" altLang="zh-CN" sz="2800" dirty="0">
                <a:solidFill>
                  <a:schemeClr val="bg1"/>
                </a:solidFill>
                <a:latin typeface="微软雅黑" pitchFamily="34" charset="-122"/>
                <a:ea typeface="微软雅黑" pitchFamily="34" charset="-122"/>
              </a:rPr>
              <a:t>Deming Sheng</a:t>
            </a:r>
            <a:endParaRPr lang="zh-CN" altLang="en-US" sz="2800" dirty="0">
              <a:solidFill>
                <a:schemeClr val="bg1"/>
              </a:solidFill>
              <a:latin typeface="微软雅黑" pitchFamily="34" charset="-122"/>
              <a:ea typeface="微软雅黑" pitchFamily="34" charset="-122"/>
            </a:endParaRPr>
          </a:p>
        </p:txBody>
      </p:sp>
      <p:grpSp>
        <p:nvGrpSpPr>
          <p:cNvPr id="27650" name="组合 7"/>
          <p:cNvGrpSpPr/>
          <p:nvPr/>
        </p:nvGrpSpPr>
        <p:grpSpPr>
          <a:xfrm>
            <a:off x="2438400" y="3527425"/>
            <a:ext cx="7315200" cy="1381125"/>
            <a:chOff x="2438722" y="2756938"/>
            <a:chExt cx="7314565" cy="1380931"/>
          </a:xfrm>
        </p:grpSpPr>
        <p:sp>
          <p:nvSpPr>
            <p:cNvPr id="27651" name="文本框 11"/>
            <p:cNvSpPr txBox="1"/>
            <p:nvPr/>
          </p:nvSpPr>
          <p:spPr>
            <a:xfrm>
              <a:off x="2438722" y="3032358"/>
              <a:ext cx="7314565" cy="829945"/>
            </a:xfrm>
            <a:prstGeom prst="rect">
              <a:avLst/>
            </a:prstGeom>
            <a:noFill/>
            <a:ln w="9525">
              <a:noFill/>
            </a:ln>
          </p:spPr>
          <p:txBody>
            <a:bodyPr wrap="none" anchor="t">
              <a:spAutoFit/>
            </a:bodyPr>
            <a:p>
              <a:pPr indent="0" algn="ctr"/>
              <a:r>
                <a:rPr lang="en-US" altLang="zh-CN" sz="4800" b="1" dirty="0">
                  <a:solidFill>
                    <a:schemeClr val="bg1"/>
                  </a:solidFill>
                  <a:latin typeface="微软雅黑" charset="0"/>
                  <a:ea typeface="宋体" charset="0"/>
                </a:rPr>
                <a:t>Thanks for </a:t>
              </a:r>
              <a:r>
                <a:rPr lang="en-US" altLang="zh-CN" sz="4800">
                  <a:solidFill>
                    <a:schemeClr val="bg1"/>
                  </a:solidFill>
                  <a:latin typeface="微软雅黑" charset="0"/>
                  <a:ea typeface="宋体" charset="0"/>
                  <a:sym typeface="宋体" charset="0"/>
                </a:rPr>
                <a:t>your listening</a:t>
              </a:r>
              <a:endParaRPr lang="en-US" altLang="zh-CN" sz="4800" b="1" dirty="0">
                <a:solidFill>
                  <a:schemeClr val="bg1"/>
                </a:solidFill>
                <a:latin typeface="微软雅黑" charset="0"/>
                <a:ea typeface="微软雅黑" charset="0"/>
                <a:sym typeface="宋体" charset="0"/>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custDataLst>
              <p:tags r:id="rId1"/>
            </p:custDataLst>
          </p:nvPr>
        </p:nvPicPr>
        <p:blipFill rotWithShape="1">
          <a:blip r:embed="rId2"/>
          <a:srcRect/>
          <a:stretch>
            <a:fillRect/>
          </a:stretch>
        </p:blipFill>
        <p:spPr>
          <a:xfrm>
            <a:off x="5486395" y="883923"/>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3"/>
            </p:custDataLst>
          </p:nvPr>
        </p:nvSpPr>
        <p:spPr>
          <a:xfrm>
            <a:off x="609600" y="2408238"/>
            <a:ext cx="10972800" cy="609600"/>
          </a:xfrm>
          <a:prstGeom prst="rect">
            <a:avLst/>
          </a:prstGeom>
          <a:noFill/>
        </p:spPr>
        <p:txBody>
          <a:bodyPr wrap="square" rtlCol="0" anchor="ctr">
            <a:noAutofit/>
          </a:bodyPr>
          <a:p>
            <a:pPr algn="ctr" fontAlgn="auto">
              <a:spcBef>
                <a:spcPts val="0"/>
              </a:spcBef>
              <a:spcAft>
                <a:spcPts val="0"/>
              </a:spcAft>
              <a:buSzPct val="100000"/>
              <a:buNone/>
            </a:pPr>
            <a:r>
              <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rPr>
              <a:t>SEKE2021</a:t>
            </a:r>
            <a:endPar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11"/>
          <p:cNvGrpSpPr/>
          <p:nvPr/>
        </p:nvGrpSpPr>
        <p:grpSpPr>
          <a:xfrm>
            <a:off x="2822575" y="885825"/>
            <a:ext cx="6546850" cy="5087938"/>
            <a:chOff x="5237" y="1003"/>
            <a:chExt cx="10310" cy="8014"/>
          </a:xfrm>
        </p:grpSpPr>
        <p:sp>
          <p:nvSpPr>
            <p:cNvPr id="4" name="矩形 3"/>
            <p:cNvSpPr/>
            <p:nvPr/>
          </p:nvSpPr>
          <p:spPr>
            <a:xfrm>
              <a:off x="5237" y="1003"/>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1</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67" name="文本框 4"/>
            <p:cNvSpPr txBox="1"/>
            <p:nvPr/>
          </p:nvSpPr>
          <p:spPr>
            <a:xfrm>
              <a:off x="7710" y="1058"/>
              <a:ext cx="5723"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Introduction</a:t>
              </a:r>
              <a:endParaRPr lang="en-US" altLang="zh-CN" sz="4800" b="1" dirty="0">
                <a:latin typeface="Microsoft YaHei" pitchFamily="34" charset="-122"/>
                <a:ea typeface="Microsoft YaHei" pitchFamily="34" charset="-122"/>
              </a:endParaRPr>
            </a:p>
          </p:txBody>
        </p:sp>
        <p:sp>
          <p:nvSpPr>
            <p:cNvPr id="6" name="矩形 5"/>
            <p:cNvSpPr/>
            <p:nvPr/>
          </p:nvSpPr>
          <p:spPr>
            <a:xfrm>
              <a:off x="5237" y="3202"/>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2</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69" name="文本框 6"/>
            <p:cNvSpPr txBox="1"/>
            <p:nvPr/>
          </p:nvSpPr>
          <p:spPr>
            <a:xfrm>
              <a:off x="7710" y="3257"/>
              <a:ext cx="7837"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Proposed Model</a:t>
              </a:r>
              <a:endParaRPr lang="en-US" altLang="zh-CN" sz="4800" b="1" dirty="0">
                <a:latin typeface="Microsoft YaHei" pitchFamily="34" charset="-122"/>
                <a:ea typeface="Microsoft YaHei" pitchFamily="34" charset="-122"/>
              </a:endParaRPr>
            </a:p>
          </p:txBody>
        </p:sp>
        <p:sp>
          <p:nvSpPr>
            <p:cNvPr id="8" name="矩形 7"/>
            <p:cNvSpPr/>
            <p:nvPr/>
          </p:nvSpPr>
          <p:spPr>
            <a:xfrm>
              <a:off x="5237" y="5401"/>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71" name="文本框 8"/>
            <p:cNvSpPr txBox="1"/>
            <p:nvPr/>
          </p:nvSpPr>
          <p:spPr>
            <a:xfrm>
              <a:off x="7710" y="5456"/>
              <a:ext cx="5981"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Experiments</a:t>
              </a:r>
              <a:endParaRPr lang="en-US" altLang="zh-CN" sz="4800" b="1" dirty="0">
                <a:latin typeface="Microsoft YaHei" pitchFamily="34" charset="-122"/>
                <a:ea typeface="Microsoft YaHei" pitchFamily="34" charset="-122"/>
              </a:endParaRPr>
            </a:p>
          </p:txBody>
        </p:sp>
        <p:sp>
          <p:nvSpPr>
            <p:cNvPr id="10" name="矩形 9"/>
            <p:cNvSpPr/>
            <p:nvPr/>
          </p:nvSpPr>
          <p:spPr>
            <a:xfrm>
              <a:off x="5237" y="7600"/>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4</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73" name="文本框 10"/>
            <p:cNvSpPr txBox="1"/>
            <p:nvPr/>
          </p:nvSpPr>
          <p:spPr>
            <a:xfrm>
              <a:off x="7710" y="7655"/>
              <a:ext cx="5328"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Conclusion</a:t>
              </a:r>
              <a:endParaRPr lang="en-US" altLang="zh-CN" sz="4800" b="1" dirty="0">
                <a:latin typeface="Microsoft YaHei" pitchFamily="34" charset="-122"/>
                <a:ea typeface="Microsoft YaHei" pitchFamily="34" charset="-122"/>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1</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3315"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13316" name="文本框 5"/>
          <p:cNvSpPr txBox="1"/>
          <p:nvPr/>
        </p:nvSpPr>
        <p:spPr>
          <a:xfrm>
            <a:off x="1023938" y="185738"/>
            <a:ext cx="2198687" cy="522287"/>
          </a:xfrm>
          <a:prstGeom prst="rect">
            <a:avLst/>
          </a:prstGeom>
          <a:noFill/>
          <a:ln w="9525">
            <a:noFill/>
          </a:ln>
        </p:spPr>
        <p:txBody>
          <a:bodyPr wrap="none" anchor="t">
            <a:spAutoFit/>
          </a:bodyPr>
          <a:p>
            <a:pPr indent="0"/>
            <a:r>
              <a:rPr lang="en-US" altLang="zh-CN" sz="2800" b="1" dirty="0">
                <a:latin typeface="微软雅黑" charset="0"/>
                <a:ea typeface="宋体" charset="0"/>
                <a:sym typeface="宋体" charset="0"/>
              </a:rPr>
              <a:t>Introduction</a:t>
            </a:r>
            <a:endParaRPr lang="en-US" altLang="zh-CN" sz="2800" b="1" dirty="0">
              <a:latin typeface="微软雅黑" charset="0"/>
              <a:ea typeface="微软雅黑" charset="0"/>
              <a:sym typeface="宋体" charset="0"/>
            </a:endParaRPr>
          </a:p>
        </p:txBody>
      </p:sp>
      <p:sp>
        <p:nvSpPr>
          <p:cNvPr id="13317" name="文本框 1"/>
          <p:cNvSpPr txBox="1"/>
          <p:nvPr/>
        </p:nvSpPr>
        <p:spPr>
          <a:xfrm>
            <a:off x="180975" y="1073150"/>
            <a:ext cx="11972925" cy="5077460"/>
          </a:xfrm>
          <a:prstGeom prst="rect">
            <a:avLst/>
          </a:prstGeom>
          <a:noFill/>
          <a:ln w="9525">
            <a:noFill/>
          </a:ln>
        </p:spPr>
        <p:txBody>
          <a:bodyPr wrap="square" anchor="t">
            <a:spAutoFit/>
          </a:bodyPr>
          <a:p>
            <a:pPr marL="342900" indent="-342900">
              <a:lnSpc>
                <a:spcPct val="150000"/>
              </a:lnSpc>
              <a:buFont typeface="Wingdings" panose="05000000000000000000" charset="0"/>
              <a:buChar char=""/>
            </a:pPr>
            <a:r>
              <a:rPr sz="2400">
                <a:latin typeface="微软雅黑" charset="0"/>
                <a:ea typeface="宋体" charset="0"/>
              </a:rPr>
              <a:t>We customize a multi-head self-attention layer to model individualization, positional encoding rather than the traditional RNN-based model is utilized to capture sequence information.</a:t>
            </a:r>
            <a:endParaRPr sz="2400">
              <a:latin typeface="微软雅黑" charset="0"/>
              <a:ea typeface="宋体" charset="0"/>
            </a:endParaRPr>
          </a:p>
          <a:p>
            <a:pPr marL="342900" indent="-342900">
              <a:lnSpc>
                <a:spcPct val="150000"/>
              </a:lnSpc>
              <a:buFont typeface="Wingdings" panose="05000000000000000000" charset="0"/>
              <a:buChar char=""/>
            </a:pPr>
            <a:r>
              <a:rPr lang="zh-CN" altLang="en-US" sz="2400">
                <a:latin typeface="微软雅黑" charset="0"/>
                <a:ea typeface="宋体" charset="0"/>
              </a:rPr>
              <a:t>We perform extensive experiments on three different datasets and demonstrate that MAKT in addition to showing its robustness and superiorities, supports parallel computing.</a:t>
            </a:r>
            <a:endParaRPr lang="zh-CN" altLang="en-US" sz="2400">
              <a:latin typeface="微软雅黑" charset="0"/>
              <a:ea typeface="宋体" charset="0"/>
            </a:endParaRPr>
          </a:p>
          <a:p>
            <a:pPr marL="342900" indent="-342900">
              <a:lnSpc>
                <a:spcPct val="150000"/>
              </a:lnSpc>
              <a:buFont typeface="Wingdings" panose="05000000000000000000" charset="0"/>
              <a:buChar char=""/>
            </a:pPr>
            <a:r>
              <a:rPr lang="zh-CN" altLang="en-US" sz="2400">
                <a:latin typeface="微软雅黑" charset="0"/>
                <a:ea typeface="宋体" charset="0"/>
              </a:rPr>
              <a:t>We visualize attention weights and student knowledge acquisition tracking, offer intuitive and in-depth insights on the predicted result at both the model and instance level.</a:t>
            </a:r>
            <a:endParaRPr lang="zh-CN" altLang="en-US" sz="2400">
              <a:latin typeface="微软雅黑" charset="0"/>
              <a:ea typeface="宋体" charset="0"/>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2</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4332288" y="168275"/>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5363"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15364" name="文本框 5"/>
          <p:cNvSpPr txBox="1"/>
          <p:nvPr/>
        </p:nvSpPr>
        <p:spPr>
          <a:xfrm>
            <a:off x="1023938" y="185738"/>
            <a:ext cx="2982912"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Proposed Model</a:t>
            </a:r>
            <a:endParaRPr lang="en-US" altLang="zh-CN" sz="2800" b="1" dirty="0">
              <a:latin typeface="微软雅黑" charset="0"/>
              <a:ea typeface="微软雅黑" charset="0"/>
              <a:sym typeface="宋体" charset="0"/>
            </a:endParaRPr>
          </a:p>
        </p:txBody>
      </p:sp>
      <p:pic>
        <p:nvPicPr>
          <p:cNvPr id="2" name="图片 1" descr="model"/>
          <p:cNvPicPr>
            <a:picLocks noChangeAspect="1"/>
          </p:cNvPicPr>
          <p:nvPr/>
        </p:nvPicPr>
        <p:blipFill>
          <a:blip r:embed="rId2"/>
          <a:stretch>
            <a:fillRect/>
          </a:stretch>
        </p:blipFill>
        <p:spPr>
          <a:xfrm>
            <a:off x="1024255" y="1019175"/>
            <a:ext cx="10058400" cy="5502275"/>
          </a:xfrm>
          <a:prstGeom prst="rect">
            <a:avLst/>
          </a:prstGeom>
        </p:spPr>
      </p:pic>
      <p:sp>
        <p:nvSpPr>
          <p:cNvPr id="17413" name="文本框 9"/>
          <p:cNvSpPr txBox="1"/>
          <p:nvPr/>
        </p:nvSpPr>
        <p:spPr>
          <a:xfrm>
            <a:off x="4719638" y="185738"/>
            <a:ext cx="2837180" cy="521970"/>
          </a:xfrm>
          <a:prstGeom prst="rect">
            <a:avLst/>
          </a:prstGeom>
          <a:noFill/>
          <a:ln w="9525">
            <a:noFill/>
          </a:ln>
        </p:spPr>
        <p:txBody>
          <a:bodyPr wrap="none" anchor="t">
            <a:spAutoFit/>
          </a:bodyPr>
          <a:p>
            <a:pPr indent="0" algn="l"/>
            <a:r>
              <a:rPr lang="zh-CN" altLang="en-US" sz="2800">
                <a:latin typeface="微软雅黑" charset="0"/>
                <a:ea typeface="宋体" charset="0"/>
                <a:sym typeface="宋体" charset="0"/>
              </a:rPr>
              <a:t>Model of MAKT</a:t>
            </a:r>
            <a:endParaRPr lang="zh-CN" altLang="en-US" sz="2800">
              <a:latin typeface="微软雅黑" charset="0"/>
              <a:ea typeface="宋体" charset="0"/>
              <a:sym typeface="宋体" charset="0"/>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2</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4332288" y="168275"/>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17412" name="文本框 5"/>
          <p:cNvSpPr txBox="1"/>
          <p:nvPr/>
        </p:nvSpPr>
        <p:spPr>
          <a:xfrm>
            <a:off x="1023938" y="185738"/>
            <a:ext cx="2982912"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Proposed Model</a:t>
            </a:r>
            <a:endParaRPr lang="en-US" altLang="zh-CN" sz="2800" b="1" dirty="0">
              <a:latin typeface="微软雅黑" charset="0"/>
              <a:ea typeface="微软雅黑" charset="0"/>
              <a:sym typeface="宋体" charset="0"/>
            </a:endParaRPr>
          </a:p>
        </p:txBody>
      </p:sp>
      <p:sp>
        <p:nvSpPr>
          <p:cNvPr id="17413" name="文本框 9"/>
          <p:cNvSpPr txBox="1"/>
          <p:nvPr/>
        </p:nvSpPr>
        <p:spPr>
          <a:xfrm>
            <a:off x="4719638" y="185738"/>
            <a:ext cx="2837180" cy="521970"/>
          </a:xfrm>
          <a:prstGeom prst="rect">
            <a:avLst/>
          </a:prstGeom>
          <a:noFill/>
          <a:ln w="9525">
            <a:noFill/>
          </a:ln>
        </p:spPr>
        <p:txBody>
          <a:bodyPr wrap="none" anchor="t">
            <a:spAutoFit/>
          </a:bodyPr>
          <a:p>
            <a:pPr indent="0" algn="l"/>
            <a:r>
              <a:rPr lang="zh-CN" altLang="en-US" sz="2800">
                <a:latin typeface="微软雅黑" charset="0"/>
                <a:ea typeface="宋体" charset="0"/>
                <a:sym typeface="宋体" charset="0"/>
              </a:rPr>
              <a:t>Model of MAKT</a:t>
            </a:r>
            <a:endParaRPr lang="zh-CN" altLang="en-US" sz="2800">
              <a:latin typeface="微软雅黑" charset="0"/>
              <a:ea typeface="宋体" charset="0"/>
              <a:sym typeface="宋体" charset="0"/>
            </a:endParaRPr>
          </a:p>
        </p:txBody>
      </p:sp>
      <p:sp>
        <p:nvSpPr>
          <p:cNvPr id="2" name="文本框 1"/>
          <p:cNvSpPr txBox="1"/>
          <p:nvPr/>
        </p:nvSpPr>
        <p:spPr>
          <a:xfrm>
            <a:off x="124460" y="1487805"/>
            <a:ext cx="2980690" cy="398780"/>
          </a:xfrm>
          <a:prstGeom prst="rect">
            <a:avLst/>
          </a:prstGeom>
          <a:noFill/>
        </p:spPr>
        <p:txBody>
          <a:bodyPr wrap="square" rtlCol="0" anchor="t">
            <a:spAutoFit/>
          </a:bodyPr>
          <a:p>
            <a:r>
              <a:rPr lang="zh-CN" altLang="en-US" sz="2000" b="1"/>
              <a:t>Input Embedding</a:t>
            </a:r>
            <a:endParaRPr lang="zh-CN" altLang="en-US" sz="2000" b="1"/>
          </a:p>
        </p:txBody>
      </p:sp>
      <p:pic>
        <p:nvPicPr>
          <p:cNvPr id="5" name="图片 4" descr="截屏2021-05-20 下午5.02.54"/>
          <p:cNvPicPr>
            <a:picLocks noChangeAspect="1"/>
          </p:cNvPicPr>
          <p:nvPr/>
        </p:nvPicPr>
        <p:blipFill>
          <a:blip r:embed="rId1"/>
          <a:stretch>
            <a:fillRect/>
          </a:stretch>
        </p:blipFill>
        <p:spPr>
          <a:xfrm>
            <a:off x="2813050" y="1293495"/>
            <a:ext cx="3629106" cy="828000"/>
          </a:xfrm>
          <a:prstGeom prst="rect">
            <a:avLst/>
          </a:prstGeom>
        </p:spPr>
      </p:pic>
      <p:sp>
        <p:nvSpPr>
          <p:cNvPr id="6" name="文本框 5"/>
          <p:cNvSpPr txBox="1"/>
          <p:nvPr/>
        </p:nvSpPr>
        <p:spPr>
          <a:xfrm>
            <a:off x="124460" y="2399030"/>
            <a:ext cx="2790190" cy="398780"/>
          </a:xfrm>
          <a:prstGeom prst="rect">
            <a:avLst/>
          </a:prstGeom>
          <a:noFill/>
        </p:spPr>
        <p:txBody>
          <a:bodyPr wrap="square" rtlCol="0" anchor="t">
            <a:spAutoFit/>
          </a:bodyPr>
          <a:p>
            <a:r>
              <a:rPr lang="zh-CN" altLang="en-US" sz="2000" b="1"/>
              <a:t>Position Embedding</a:t>
            </a:r>
            <a:endParaRPr lang="zh-CN" altLang="en-US" sz="2000" b="1"/>
          </a:p>
        </p:txBody>
      </p:sp>
      <p:pic>
        <p:nvPicPr>
          <p:cNvPr id="7" name="图片 6" descr="截屏2021-05-20 下午5.03.23"/>
          <p:cNvPicPr>
            <a:picLocks noChangeAspect="1"/>
          </p:cNvPicPr>
          <p:nvPr/>
        </p:nvPicPr>
        <p:blipFill>
          <a:blip r:embed="rId2"/>
          <a:stretch>
            <a:fillRect/>
          </a:stretch>
        </p:blipFill>
        <p:spPr>
          <a:xfrm>
            <a:off x="2800350" y="2264410"/>
            <a:ext cx="3313531" cy="756000"/>
          </a:xfrm>
          <a:prstGeom prst="rect">
            <a:avLst/>
          </a:prstGeom>
        </p:spPr>
      </p:pic>
      <p:sp>
        <p:nvSpPr>
          <p:cNvPr id="8" name="文本框 7"/>
          <p:cNvSpPr txBox="1"/>
          <p:nvPr/>
        </p:nvSpPr>
        <p:spPr>
          <a:xfrm>
            <a:off x="124460" y="3482975"/>
            <a:ext cx="2289175" cy="398780"/>
          </a:xfrm>
          <a:prstGeom prst="rect">
            <a:avLst/>
          </a:prstGeom>
          <a:noFill/>
        </p:spPr>
        <p:txBody>
          <a:bodyPr wrap="square" rtlCol="0" anchor="t">
            <a:spAutoFit/>
          </a:bodyPr>
          <a:p>
            <a:r>
              <a:rPr lang="zh-CN" altLang="en-US" sz="2000" b="1"/>
              <a:t>Self-Attention</a:t>
            </a:r>
            <a:endParaRPr lang="zh-CN" altLang="en-US" sz="2000" b="1"/>
          </a:p>
        </p:txBody>
      </p:sp>
      <p:pic>
        <p:nvPicPr>
          <p:cNvPr id="9" name="图片 8" descr="截屏2021-05-20 下午5.03.59"/>
          <p:cNvPicPr>
            <a:picLocks noChangeAspect="1"/>
          </p:cNvPicPr>
          <p:nvPr/>
        </p:nvPicPr>
        <p:blipFill>
          <a:blip r:embed="rId3"/>
          <a:stretch>
            <a:fillRect/>
          </a:stretch>
        </p:blipFill>
        <p:spPr>
          <a:xfrm>
            <a:off x="2826385" y="3310255"/>
            <a:ext cx="5023200" cy="936000"/>
          </a:xfrm>
          <a:prstGeom prst="rect">
            <a:avLst/>
          </a:prstGeom>
        </p:spPr>
      </p:pic>
      <p:sp>
        <p:nvSpPr>
          <p:cNvPr id="10" name="文本框 9"/>
          <p:cNvSpPr txBox="1"/>
          <p:nvPr/>
        </p:nvSpPr>
        <p:spPr>
          <a:xfrm>
            <a:off x="124460" y="4488815"/>
            <a:ext cx="2841625" cy="398780"/>
          </a:xfrm>
          <a:prstGeom prst="rect">
            <a:avLst/>
          </a:prstGeom>
          <a:noFill/>
        </p:spPr>
        <p:txBody>
          <a:bodyPr wrap="square" rtlCol="0" anchor="t">
            <a:spAutoFit/>
          </a:bodyPr>
          <a:p>
            <a:r>
              <a:rPr lang="zh-CN" altLang="en-US" sz="2000" b="1"/>
              <a:t>Multi-head Attention</a:t>
            </a:r>
            <a:endParaRPr lang="zh-CN" altLang="en-US" sz="2000" b="1"/>
          </a:p>
        </p:txBody>
      </p:sp>
      <p:pic>
        <p:nvPicPr>
          <p:cNvPr id="11" name="图片 10" descr="截屏2021-05-20 下午5.04.39"/>
          <p:cNvPicPr>
            <a:picLocks noChangeAspect="1"/>
          </p:cNvPicPr>
          <p:nvPr/>
        </p:nvPicPr>
        <p:blipFill>
          <a:blip r:embed="rId4"/>
          <a:stretch>
            <a:fillRect/>
          </a:stretch>
        </p:blipFill>
        <p:spPr>
          <a:xfrm>
            <a:off x="2826385" y="4387215"/>
            <a:ext cx="5421073" cy="648000"/>
          </a:xfrm>
          <a:prstGeom prst="rect">
            <a:avLst/>
          </a:prstGeom>
        </p:spPr>
      </p:pic>
      <p:sp>
        <p:nvSpPr>
          <p:cNvPr id="12" name="文本框 11"/>
          <p:cNvSpPr txBox="1"/>
          <p:nvPr/>
        </p:nvSpPr>
        <p:spPr>
          <a:xfrm>
            <a:off x="170180" y="5478145"/>
            <a:ext cx="1941195" cy="398780"/>
          </a:xfrm>
          <a:prstGeom prst="rect">
            <a:avLst/>
          </a:prstGeom>
          <a:noFill/>
        </p:spPr>
        <p:txBody>
          <a:bodyPr wrap="square" rtlCol="0" anchor="t">
            <a:spAutoFit/>
          </a:bodyPr>
          <a:p>
            <a:r>
              <a:rPr lang="zh-CN" altLang="en-US" sz="2000" b="1"/>
              <a:t>Add &amp; Norm</a:t>
            </a:r>
            <a:endParaRPr lang="zh-CN" altLang="en-US" sz="2000" b="1"/>
          </a:p>
        </p:txBody>
      </p:sp>
      <p:pic>
        <p:nvPicPr>
          <p:cNvPr id="13" name="图片 12" descr="截屏2021-05-20 下午5.05.04"/>
          <p:cNvPicPr>
            <a:picLocks noChangeAspect="1"/>
          </p:cNvPicPr>
          <p:nvPr/>
        </p:nvPicPr>
        <p:blipFill>
          <a:blip r:embed="rId5"/>
          <a:stretch>
            <a:fillRect/>
          </a:stretch>
        </p:blipFill>
        <p:spPr>
          <a:xfrm>
            <a:off x="2713990" y="5396865"/>
            <a:ext cx="4471024" cy="684000"/>
          </a:xfrm>
          <a:prstGeom prst="rect">
            <a:avLst/>
          </a:prstGeom>
        </p:spPr>
      </p:pic>
      <p:sp>
        <p:nvSpPr>
          <p:cNvPr id="14" name="文本框 13"/>
          <p:cNvSpPr txBox="1"/>
          <p:nvPr/>
        </p:nvSpPr>
        <p:spPr>
          <a:xfrm>
            <a:off x="7965440" y="1463040"/>
            <a:ext cx="3362325" cy="398780"/>
          </a:xfrm>
          <a:prstGeom prst="rect">
            <a:avLst/>
          </a:prstGeom>
          <a:noFill/>
        </p:spPr>
        <p:txBody>
          <a:bodyPr wrap="square" rtlCol="0" anchor="t">
            <a:spAutoFit/>
          </a:bodyPr>
          <a:p>
            <a:r>
              <a:rPr lang="zh-CN" altLang="en-US" sz="2000" b="1"/>
              <a:t>Feed Forward Network</a:t>
            </a:r>
            <a:endParaRPr lang="zh-CN" altLang="en-US" sz="2000" b="1"/>
          </a:p>
        </p:txBody>
      </p:sp>
      <p:sp>
        <p:nvSpPr>
          <p:cNvPr id="15" name="文本框 14"/>
          <p:cNvSpPr txBox="1"/>
          <p:nvPr/>
        </p:nvSpPr>
        <p:spPr>
          <a:xfrm>
            <a:off x="8416290" y="3159125"/>
            <a:ext cx="3362325" cy="398780"/>
          </a:xfrm>
          <a:prstGeom prst="rect">
            <a:avLst/>
          </a:prstGeom>
          <a:noFill/>
        </p:spPr>
        <p:txBody>
          <a:bodyPr wrap="square" rtlCol="0" anchor="t">
            <a:spAutoFit/>
          </a:bodyPr>
          <a:p>
            <a:r>
              <a:rPr lang="zh-CN" altLang="en-US" sz="2000" b="1"/>
              <a:t>Objective Function</a:t>
            </a:r>
            <a:endParaRPr lang="zh-CN" altLang="en-US" sz="2000" b="1"/>
          </a:p>
        </p:txBody>
      </p:sp>
      <p:pic>
        <p:nvPicPr>
          <p:cNvPr id="16" name="图片 15" descr="截屏2021-05-20 下午5.38.24"/>
          <p:cNvPicPr>
            <a:picLocks noChangeAspect="1"/>
          </p:cNvPicPr>
          <p:nvPr/>
        </p:nvPicPr>
        <p:blipFill>
          <a:blip r:embed="rId6"/>
          <a:stretch>
            <a:fillRect/>
          </a:stretch>
        </p:blipFill>
        <p:spPr>
          <a:xfrm>
            <a:off x="7769860" y="3646805"/>
            <a:ext cx="4008649" cy="720000"/>
          </a:xfrm>
          <a:prstGeom prst="rect">
            <a:avLst/>
          </a:prstGeom>
        </p:spPr>
      </p:pic>
      <p:pic>
        <p:nvPicPr>
          <p:cNvPr id="17" name="图片 16" descr="截屏2021-05-20 下午5.38.45"/>
          <p:cNvPicPr>
            <a:picLocks noChangeAspect="1"/>
          </p:cNvPicPr>
          <p:nvPr/>
        </p:nvPicPr>
        <p:blipFill>
          <a:blip r:embed="rId7"/>
          <a:stretch>
            <a:fillRect/>
          </a:stretch>
        </p:blipFill>
        <p:spPr>
          <a:xfrm>
            <a:off x="8048625" y="2604135"/>
            <a:ext cx="3194791" cy="432000"/>
          </a:xfrm>
          <a:prstGeom prst="rect">
            <a:avLst/>
          </a:prstGeom>
        </p:spPr>
      </p:pic>
      <p:pic>
        <p:nvPicPr>
          <p:cNvPr id="18" name="图片 17" descr="截屏2021-05-20 下午5.39.06"/>
          <p:cNvPicPr>
            <a:picLocks noChangeAspect="1"/>
          </p:cNvPicPr>
          <p:nvPr/>
        </p:nvPicPr>
        <p:blipFill>
          <a:blip r:embed="rId8"/>
          <a:stretch>
            <a:fillRect/>
          </a:stretch>
        </p:blipFill>
        <p:spPr>
          <a:xfrm>
            <a:off x="7552055" y="1985645"/>
            <a:ext cx="4368800" cy="495300"/>
          </a:xfrm>
          <a:prstGeom prst="rect">
            <a:avLst/>
          </a:prstGeom>
        </p:spPr>
      </p:pic>
    </p:spTree>
    <p:custDataLst>
      <p:tags r:id="rId9"/>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sp>
        <p:nvSpPr>
          <p:cNvPr id="8" name="文本框 7"/>
          <p:cNvSpPr txBox="1"/>
          <p:nvPr/>
        </p:nvSpPr>
        <p:spPr>
          <a:xfrm>
            <a:off x="3975100" y="194310"/>
            <a:ext cx="5576570" cy="521970"/>
          </a:xfrm>
          <a:prstGeom prst="rect">
            <a:avLst/>
          </a:prstGeom>
          <a:noFill/>
        </p:spPr>
        <p:txBody>
          <a:bodyPr wrap="square" rtlCol="0" anchor="t">
            <a:spAutoFit/>
          </a:bodyPr>
          <a:p>
            <a:r>
              <a:rPr sz="2800">
                <a:latin typeface="+mj-ea"/>
                <a:ea typeface="+mj-ea"/>
                <a:cs typeface="Times New Roman Regular" panose="02020503050405090304" charset="0"/>
                <a:sym typeface="+mn-ea"/>
              </a:rPr>
              <a:t>Statistics of the original dataset</a:t>
            </a:r>
            <a:endParaRPr sz="2800">
              <a:latin typeface="+mj-ea"/>
              <a:ea typeface="+mj-ea"/>
              <a:cs typeface="Times New Roman Regular" panose="02020503050405090304" charset="0"/>
              <a:sym typeface="+mn-ea"/>
            </a:endParaRPr>
          </a:p>
        </p:txBody>
      </p:sp>
      <p:sp>
        <p:nvSpPr>
          <p:cNvPr id="2" name="文本框 1"/>
          <p:cNvSpPr txBox="1"/>
          <p:nvPr/>
        </p:nvSpPr>
        <p:spPr>
          <a:xfrm>
            <a:off x="709930" y="4899660"/>
            <a:ext cx="11120120" cy="829945"/>
          </a:xfrm>
          <a:prstGeom prst="rect">
            <a:avLst/>
          </a:prstGeom>
          <a:noFill/>
        </p:spPr>
        <p:txBody>
          <a:bodyPr wrap="square" rtlCol="0" anchor="t">
            <a:spAutoFit/>
          </a:bodyPr>
          <a:p>
            <a:r>
              <a:rPr lang="en-US" altLang="zh-CN" sz="2400"/>
              <a:t>	</a:t>
            </a:r>
            <a:r>
              <a:rPr lang="zh-CN" altLang="en-US" sz="2400"/>
              <a:t>We adopt two real-world public datasets </a:t>
            </a:r>
            <a:r>
              <a:rPr lang="en-US" altLang="zh-CN" sz="2400"/>
              <a:t>(ASSIST2009 &amp; STATICS2011)</a:t>
            </a:r>
            <a:r>
              <a:rPr lang="zh-CN" altLang="en-US" sz="2400"/>
              <a:t> and one synthetic dataset </a:t>
            </a:r>
            <a:r>
              <a:rPr lang="en-US" altLang="zh-CN" sz="2400"/>
              <a:t>(S</a:t>
            </a:r>
            <a:r>
              <a:rPr lang="zh-CN" altLang="en-US" sz="2400">
                <a:sym typeface="+mn-ea"/>
              </a:rPr>
              <a:t>ynthetic</a:t>
            </a:r>
            <a:r>
              <a:rPr lang="en-US" altLang="zh-CN" sz="2400">
                <a:sym typeface="+mn-ea"/>
              </a:rPr>
              <a:t>-5</a:t>
            </a:r>
            <a:r>
              <a:rPr lang="en-US" altLang="zh-CN" sz="2400"/>
              <a:t>)</a:t>
            </a:r>
            <a:r>
              <a:rPr lang="zh-CN" altLang="en-US" sz="2400"/>
              <a:t> to show the effectiveness of MAKT. </a:t>
            </a:r>
            <a:endParaRPr lang="zh-CN" altLang="en-US" sz="2400"/>
          </a:p>
        </p:txBody>
      </p:sp>
      <p:pic>
        <p:nvPicPr>
          <p:cNvPr id="5" name="图片 4" descr="截屏2021-05-20 下午6.03.39"/>
          <p:cNvPicPr>
            <a:picLocks noChangeAspect="1"/>
          </p:cNvPicPr>
          <p:nvPr/>
        </p:nvPicPr>
        <p:blipFill>
          <a:blip r:embed="rId1"/>
          <a:stretch>
            <a:fillRect/>
          </a:stretch>
        </p:blipFill>
        <p:spPr>
          <a:xfrm>
            <a:off x="1468755" y="1340485"/>
            <a:ext cx="9599295" cy="301498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3555"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pic>
        <p:nvPicPr>
          <p:cNvPr id="2" name="图片 1" descr="截屏2021-05-20 下午5.59.20"/>
          <p:cNvPicPr>
            <a:picLocks noChangeAspect="1"/>
          </p:cNvPicPr>
          <p:nvPr/>
        </p:nvPicPr>
        <p:blipFill>
          <a:blip r:embed="rId2"/>
          <a:stretch>
            <a:fillRect/>
          </a:stretch>
        </p:blipFill>
        <p:spPr>
          <a:xfrm>
            <a:off x="298450" y="1046480"/>
            <a:ext cx="11594808" cy="2088000"/>
          </a:xfrm>
          <a:prstGeom prst="rect">
            <a:avLst/>
          </a:prstGeom>
        </p:spPr>
      </p:pic>
      <p:pic>
        <p:nvPicPr>
          <p:cNvPr id="5" name="图片 4" descr="截屏2021-05-20 下午5.59.42"/>
          <p:cNvPicPr>
            <a:picLocks noChangeAspect="1"/>
          </p:cNvPicPr>
          <p:nvPr/>
        </p:nvPicPr>
        <p:blipFill>
          <a:blip r:embed="rId3"/>
          <a:stretch>
            <a:fillRect/>
          </a:stretch>
        </p:blipFill>
        <p:spPr>
          <a:xfrm>
            <a:off x="1106170" y="3378200"/>
            <a:ext cx="9979371" cy="324000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3555"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pic>
        <p:nvPicPr>
          <p:cNvPr id="6" name="图片 5" descr="截屏2021-05-20 下午6.00.16"/>
          <p:cNvPicPr>
            <a:picLocks noChangeAspect="1"/>
          </p:cNvPicPr>
          <p:nvPr/>
        </p:nvPicPr>
        <p:blipFill>
          <a:blip r:embed="rId2"/>
          <a:stretch>
            <a:fillRect/>
          </a:stretch>
        </p:blipFill>
        <p:spPr>
          <a:xfrm>
            <a:off x="284480" y="1254760"/>
            <a:ext cx="11623130" cy="2808000"/>
          </a:xfrm>
          <a:prstGeom prst="rect">
            <a:avLst/>
          </a:prstGeom>
        </p:spPr>
      </p:pic>
      <p:pic>
        <p:nvPicPr>
          <p:cNvPr id="9" name="图片 8" descr="截屏2021-05-20 下午6.07.31"/>
          <p:cNvPicPr>
            <a:picLocks noChangeAspect="1"/>
          </p:cNvPicPr>
          <p:nvPr/>
        </p:nvPicPr>
        <p:blipFill>
          <a:blip r:embed="rId3"/>
          <a:stretch>
            <a:fillRect/>
          </a:stretch>
        </p:blipFill>
        <p:spPr>
          <a:xfrm>
            <a:off x="2696210" y="4338320"/>
            <a:ext cx="6799859" cy="208800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4</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5603"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25604" name="文本框 5"/>
          <p:cNvSpPr txBox="1"/>
          <p:nvPr/>
        </p:nvSpPr>
        <p:spPr>
          <a:xfrm>
            <a:off x="1023938" y="185738"/>
            <a:ext cx="2052637"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Conclusion</a:t>
            </a:r>
            <a:endParaRPr lang="en-US" altLang="zh-CN" sz="2800" b="1" dirty="0">
              <a:latin typeface="微软雅黑" charset="0"/>
              <a:ea typeface="微软雅黑" charset="0"/>
              <a:sym typeface="宋体" charset="0"/>
            </a:endParaRPr>
          </a:p>
        </p:txBody>
      </p:sp>
      <p:sp>
        <p:nvSpPr>
          <p:cNvPr id="25605" name="文本框 11"/>
          <p:cNvSpPr txBox="1"/>
          <p:nvPr/>
        </p:nvSpPr>
        <p:spPr>
          <a:xfrm>
            <a:off x="-64135" y="1008380"/>
            <a:ext cx="12350750" cy="5077460"/>
          </a:xfrm>
          <a:prstGeom prst="rect">
            <a:avLst/>
          </a:prstGeom>
          <a:noFill/>
          <a:ln w="9525">
            <a:noFill/>
          </a:ln>
        </p:spPr>
        <p:txBody>
          <a:bodyPr wrap="square" anchor="t">
            <a:spAutoFit/>
          </a:bodyPr>
          <a:p>
            <a:pPr indent="0">
              <a:lnSpc>
                <a:spcPct val="150000"/>
              </a:lnSpc>
            </a:pPr>
            <a:r>
              <a:rPr lang="en-US" sz="2400">
                <a:latin typeface="微软雅黑" charset="0"/>
                <a:ea typeface="宋体" charset="0"/>
              </a:rPr>
              <a:t>	</a:t>
            </a:r>
            <a:r>
              <a:rPr sz="2400">
                <a:latin typeface="微软雅黑" charset="0"/>
                <a:ea typeface="宋体" charset="0"/>
              </a:rPr>
              <a:t>In this paper, we propose a multi-head self-attention based model named MAKT for dynamic knowledge tracing. Specifically, MAKT leverages the historical learning interactions to effectively predict student performance on future exercises and dynamically track the student knowledge state. Simultaneously, MAKT has excellent interpretability and high training efficiency owing to the multi-head self-attention layer, which can offer insights from different levels and support parallel computing. In the end, extensive experimental results demonstrate that MAKT outperforms other baseline models in both ACC and AUC metrics on three different datasets, which indicates the robustness and superiorities of MAKT.</a:t>
            </a:r>
            <a:endParaRPr sz="2400">
              <a:latin typeface="微软雅黑" charset="0"/>
              <a:ea typeface="宋体" charset="0"/>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SPECIAL_SOURCE" val="bdnull"/>
</p:tagLst>
</file>

<file path=ppt/tags/tag11.xml><?xml version="1.0" encoding="utf-8"?>
<p:tagLst xmlns:p="http://schemas.openxmlformats.org/presentationml/2006/main">
  <p:tag name="KSO_WM_SPECIAL_SOURCE" val="bdnull"/>
</p:tagLst>
</file>

<file path=ppt/tags/tag12.xml><?xml version="1.0" encoding="utf-8"?>
<p:tagLst xmlns:p="http://schemas.openxmlformats.org/presentationml/2006/main">
  <p:tag name="KSO_WM_SPECIAL_SOURCE" val="bdnull"/>
</p:tagLst>
</file>

<file path=ppt/tags/tag13.xml><?xml version="1.0" encoding="utf-8"?>
<p:tagLst xmlns:p="http://schemas.openxmlformats.org/presentationml/2006/main">
  <p:tag name="KSO_WM_SPECIAL_SOURCE" val="bdnull"/>
</p:tagLst>
</file>

<file path=ppt/tags/tag14.xml><?xml version="1.0" encoding="utf-8"?>
<p:tagLst xmlns:p="http://schemas.openxmlformats.org/presentationml/2006/main">
  <p:tag name="KSO_WM_SPECIAL_SOURCE" val="bdnull"/>
</p:tagLst>
</file>

<file path=ppt/tags/tag15.xml><?xml version="1.0" encoding="utf-8"?>
<p:tagLst xmlns:p="http://schemas.openxmlformats.org/presentationml/2006/main">
  <p:tag name="KSO_WM_SPECIAL_SOURCE" val="bdnull"/>
</p:tagLst>
</file>

<file path=ppt/tags/tag16.xml><?xml version="1.0" encoding="utf-8"?>
<p:tagLst xmlns:p="http://schemas.openxmlformats.org/presentationml/2006/main">
  <p:tag name="KSO_WM_SPECIAL_SOURCE" val="bdnull"/>
</p:tagLst>
</file>

<file path=ppt/tags/tag17.xml><?xml version="1.0" encoding="utf-8"?>
<p:tagLst xmlns:p="http://schemas.openxmlformats.org/presentationml/2006/main">
  <p:tag name="KSO_WM_SPECIAL_SOURCE" val="bdnull"/>
</p:tagLst>
</file>

<file path=ppt/tags/tag18.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19.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80_1*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580"/>
  <p:tag name="KSO_WM_UNIT_VALUE" val="530"/>
  <p:tag name="KSO_WM_TEMPLATE_ASSEMBLE_XID" val="5eeb859ea758c1ec0b708988"/>
  <p:tag name="KSO_WM_TEMPLATE_ASSEMBLE_GROUPID" val="5eeb859ea758c1ec0b708988"/>
</p:tagLst>
</file>

<file path=ppt/tags/tag5.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6.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80_1*f*1"/>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1bc525b955fa4458854a00f37733740d"/>
  <p:tag name="KSO_WM_ASSEMBLE_CHIP_INDEX" val="b589ba6831414df7949edea9461c529f"/>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7580_1*f*2"/>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85cef206b3aa49719ad6595efc857458"/>
  <p:tag name="KSO_WM_ASSEMBLE_CHIP_INDEX" val="e2c45442eda242b7a85dba7ca4ed82f1"/>
  <p:tag name="KSO_WM_UNIT_SUPPORT_UNIT_TYPE" val="[&quot;l&quot;,&quot;m&quot;,&quot;n&quot;,&quot;o&quot;,&quot;p&quot;,&quot;q&quot;,&quot;r&quot;,&quot;δ&quot;,&quot;η&quot;]"/>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9.xml><?xml version="1.0" encoding="utf-8"?>
<p:tagLst xmlns:p="http://schemas.openxmlformats.org/presentationml/2006/main">
  <p:tag name="KSO_WM_SLIDE_ID" val="diagram2020758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7580"/>
  <p:tag name="KSO_WM_SLIDE_LAYOUT" val="a_d_f"/>
  <p:tag name="KSO_WM_SLIDE_LAYOUT_CNT" val="1_1_2"/>
  <p:tag name="KSO_WM_TEMPLATE_THUMBS_INDEX" val="1、4、7、12、13、14、15、16、17、18、20、24、25、28、33、36、40、43、44"/>
  <p:tag name="KSO_WM_SLIDE_LAYOUT_INFO" val="{&quot;id&quot;:&quot;2020-06-18T23:20:37&quot;,&quot;maxSize&quot;:{&quot;size1&quot;:28.899999999999999},&quot;minSize&quot;:{&quot;size1&quot;:28.899999999999999},&quot;normalSize&quot;:{&quot;size1&quot;:28.899999999999999},&quot;subLayout&quot;:[{&quot;id&quot;:&quot;2020-06-18T23:20:37&quot;,&quot;margin&quot;:{&quot;bottom&quot;:0.84700000286102295,&quot;left&quot;:15.239999771118164,&quot;right&quot;:15.239999771118164,&quot;top&quot;:1.2699999809265137},&quot;type&quot;:0},{&quot;id&quot;:&quot;2020-06-18T23:20:37&quot;,&quot;maxSize&quot;:{&quot;size1&quot;:15.6},&quot;minSize&quot;:{&quot;size1&quot;:15.6},&quot;normalSize&quot;:{&quot;size1&quot;:15.6},&quot;subLayout&quot;:[{&quot;id&quot;:&quot;2020-06-18T23:20:37&quot;,&quot;margin&quot;:{&quot;bottom&quot;:0.42300000786781311,&quot;left&quot;:1.6929999589920044,&quot;right&quot;:1.6929999589920044,&quot;top&quot;:0},&quot;type&quot;:0},{&quot;id&quot;:&quot;2020-06-18T23:20:37&quot;,&quot;maxSize&quot;:{&quot;size1&quot;:22.199999999999999},&quot;minSize&quot;:{&quot;size1&quot;:22.199999999999999},&quot;normalSize&quot;:{&quot;size1&quot;:22.199999999999999},&quot;subLayout&quot;:[{&quot;id&quot;:&quot;2020-06-18T23:20:37&quot;,&quot;margin&quot;:{&quot;bottom&quot;:0,&quot;left&quot;:1.6929999589920044,&quot;right&quot;:1.6929999589920044,&quot;top&quot;:0},&quot;type&quot;:0},{&quot;backgroundInfo&quot;:[{&quot;bottom&quot;:0,&quot;bottomAbs&quot;:false,&quot;left&quot;:0,&quot;leftAbs&quot;:false,&quot;right&quot;:0,&quot;rightAbs&quot;:false,&quot;top&quot;:0.14285714899999999,&quot;topAbs&quot;:false,&quot;type&quot;:&quot;bottomTop&quot;}],&quot;id&quot;:&quot;2020-06-18T23:20:37&quot;,&quot;margin&quot;:{&quot;bottom&quot;:1.6929999589920044,&quot;left&quot;:1.6929999589920044,&quot;right&quot;:1.6929999589920044,&quot;top&quot;:0.84700000286102295},&quot;type&quot;:0}],&quot;type&quot;:0}],&quot;type&quot;:0}],&quot;type&quot;:0}"/>
  <p:tag name="KSO_WM_SLIDE_BACKGROUND" val="[&quot;bottomTop&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d20187daf2e53b70be3e7f"/>
  <p:tag name="KSO_WM_CHIP_FILLPROP" val="[[{&quot;fill_id&quot;:&quot;e4268e06b58448338bd159e9cb01a14f&quot;,&quot;fill_align&quot;:&quot;cm&quot;,&quot;text_align&quot;:&quot;cm&quot;,&quot;text_direction&quot;:&quot;horizontal&quot;,&quot;chip_types&quot;:[&quot;picture&quot;]},{&quot;fill_id&quot;:&quot;8c57bf9cdbc74110b128f7bb356f2ab6&quot;,&quot;fill_align&quot;:&quot;cm&quot;,&quot;text_align&quot;:&quot;cm&quot;,&quot;text_direction&quot;:&quot;horizontal&quot;,&quot;chip_types&quot;:[&quot;header&quot;]},{&quot;fill_id&quot;:&quot;fab564764ce04f5fb8cabdac3d0052c1&quot;,&quot;fill_align&quot;:&quot;cm&quot;,&quot;text_align&quot;:&quot;cm&quot;,&quot;text_direction&quot;:&quot;horizontal&quot;,&quot;chip_types&quot;:[&quot;text&quot;]},{&quot;fill_id&quot;:&quot;016b8bcdc2db4c399b39b76b1d4e5593&quot;,&quot;fill_align&quot;:&quot;lm&quot;,&quot;text_align&quot;:&quot;lm&quot;,&quot;text_direction&quot;:&quot;horizontal&quot;,&quot;chip_types&quot;:[&quot;diagram&quot;,&quot;text&quot;]}]]"/>
  <p:tag name="KSO_WM_SLIDE_SIZE" val="960*492"/>
  <p:tag name="KSO_WM_SLIDE_POSITION" val="0*48"/>
  <p:tag name="KSO_WM_CHIP_GROUPID" val="5edb383e5860357932c5670e"/>
  <p:tag name="KSO_WM_SLIDE_BK_DARK_LIGHT" val="2"/>
  <p:tag name="KSO_WM_SLIDE_BACKGROUND_TYPE" val="bottomTop"/>
  <p:tag name="KSO_WM_SLIDE_SUPPORT_FEATURE_TYPE" val="0"/>
  <p:tag name="KSO_WM_TEMPLATE_ASSEMBLE_XID" val="5eeb859ea758c1ec0b708988"/>
  <p:tag name="KSO_WM_TEMPLATE_ASSEMBLE_GROUPID" val="5eeb859ea758c1ec0b70898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2041</Words>
  <Application>WPS 演示</Application>
  <PresentationFormat>宽屏</PresentationFormat>
  <Paragraphs>86</Paragraphs>
  <Slides>10</Slides>
  <Notes>1</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10</vt:i4>
      </vt:variant>
    </vt:vector>
  </HeadingPairs>
  <TitlesOfParts>
    <vt:vector size="34" baseType="lpstr">
      <vt:lpstr>Arial</vt:lpstr>
      <vt:lpstr>方正书宋_GBK</vt:lpstr>
      <vt:lpstr>Wingdings</vt:lpstr>
      <vt:lpstr>Calibri</vt:lpstr>
      <vt:lpstr>Helvetica Neue</vt:lpstr>
      <vt:lpstr>宋体</vt:lpstr>
      <vt:lpstr>汉仪书宋二KW</vt:lpstr>
      <vt:lpstr>微软雅黑</vt:lpstr>
      <vt:lpstr>American Typewriter Semibold</vt:lpstr>
      <vt:lpstr>汉仪旗黑</vt:lpstr>
      <vt:lpstr>Segoe UI</vt:lpstr>
      <vt:lpstr>Wingdings</vt:lpstr>
      <vt:lpstr>Microsoft YaHei</vt:lpstr>
      <vt:lpstr>Times New Roman</vt:lpstr>
      <vt:lpstr>微软雅黑</vt:lpstr>
      <vt:lpstr>Times New Roman Regular</vt:lpstr>
      <vt:lpstr>Arial Unicode MS</vt:lpstr>
      <vt:lpstr>Apple Color Emoji</vt:lpstr>
      <vt:lpstr>Calibri Light</vt:lpstr>
      <vt:lpstr>等线</vt:lpstr>
      <vt:lpstr>汉仪中等线KW</vt:lpstr>
      <vt:lpstr>苹方-简</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dl686</dc:creator>
  <cp:lastModifiedBy>shengdeming</cp:lastModifiedBy>
  <cp:revision>313</cp:revision>
  <cp:lastPrinted>2021-07-15T14:29:42Z</cp:lastPrinted>
  <dcterms:created xsi:type="dcterms:W3CDTF">2021-07-15T14:29:42Z</dcterms:created>
  <dcterms:modified xsi:type="dcterms:W3CDTF">2021-07-15T14:29:42Z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