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3"/>
  </p:sldMasterIdLst>
  <p:notesMasterIdLst>
    <p:notesMasterId r:id="rId5"/>
  </p:notesMasterIdLst>
  <p:sldIdLst>
    <p:sldId id="482" r:id="rId4"/>
    <p:sldId id="432" r:id="rId6"/>
    <p:sldId id="487" r:id="rId7"/>
    <p:sldId id="509" r:id="rId8"/>
    <p:sldId id="510" r:id="rId9"/>
    <p:sldId id="489" r:id="rId10"/>
    <p:sldId id="498" r:id="rId11"/>
    <p:sldId id="500" r:id="rId12"/>
    <p:sldId id="505" r:id="rId13"/>
    <p:sldId id="485" r:id="rId14"/>
    <p:sldId id="486" r:id="rId15"/>
    <p:sldId id="28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600"/>
    <a:srgbClr val="76D6FF"/>
    <a:srgbClr val="D883FF"/>
    <a:srgbClr val="FF9C4B"/>
    <a:srgbClr val="FF7E79"/>
    <a:srgbClr val="FF9300"/>
    <a:srgbClr val="FFFD78"/>
    <a:srgbClr val="2C4466"/>
    <a:srgbClr val="9FA6AA"/>
    <a:srgbClr val="BFC3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23" autoAdjust="0"/>
    <p:restoredTop sz="90380" autoAdjust="0"/>
  </p:normalViewPr>
  <p:slideViewPr>
    <p:cSldViewPr snapToGrid="0">
      <p:cViewPr varScale="1">
        <p:scale>
          <a:sx n="115" d="100"/>
          <a:sy n="115" d="100"/>
        </p:scale>
        <p:origin x="456" y="192"/>
      </p:cViewPr>
      <p:guideLst/>
    </p:cSldViewPr>
  </p:slideViewPr>
  <p:notesTextViewPr>
    <p:cViewPr>
      <p:scale>
        <a:sx n="1" d="1"/>
        <a:sy n="1" d="1"/>
      </p:scale>
      <p:origin x="0" y="0"/>
    </p:cViewPr>
  </p:notesTextViewPr>
  <p:sorterViewPr>
    <p:cViewPr>
      <p:scale>
        <a:sx n="68" d="100"/>
        <a:sy n="68"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DC8AF4-543D-904D-8AE1-5499B2F25011}"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956B95-0BC7-8141-8C4B-0CE01D879A17}"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Thanks for organizing a virtual conference. It's my great honor to have this opportunity to share our work through this video. If you have any questions, you can contact me through the email on the slide. The topic of our paper is “</a:t>
            </a:r>
            <a:r>
              <a:rPr b="1" spc="200" dirty="0">
                <a:ln w="3175">
                  <a:noFill/>
                  <a:prstDash val="dash"/>
                </a:ln>
                <a:solidFill>
                  <a:srgbClr val="D9D9D9"/>
                </a:solidFill>
                <a:latin typeface="微软雅黑" panose="020B0503020204020204" pitchFamily="34" charset="-122"/>
                <a:ea typeface="微软雅黑" panose="020B0503020204020204" pitchFamily="34" charset="-122"/>
                <a:cs typeface="微软雅黑" panose="020B0503020204020204" pitchFamily="34" charset="-122"/>
                <a:sym typeface="+mn-ea"/>
              </a:rPr>
              <a:t>An Efficient Long Chinese Text Sentiment Analysis Method Using BERT-Based Models with BiGRU</a:t>
            </a:r>
            <a:r>
              <a:rPr lang="zh-CN" altLang="en-US"/>
              <a:t>”.</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As shown in </a:t>
            </a:r>
            <a:r>
              <a:rPr lang="en-US" altLang="zh-CN"/>
              <a:t>the fig, we can see that:</a:t>
            </a:r>
            <a:endParaRPr lang="en-US" altLang="zh-CN"/>
          </a:p>
          <a:p>
            <a:pPr marL="171450" indent="-171450">
              <a:buFont typeface="Wingdings" panose="05000000000000000000" charset="0"/>
              <a:buChar char=""/>
            </a:pPr>
            <a:r>
              <a:rPr lang="en-US" altLang="zh-CN"/>
              <a:t>Traditional models do not have advantages in sentiment analysis tasks of long Chinese texts, whether in training speed or accuracy. </a:t>
            </a:r>
            <a:endParaRPr lang="en-US" altLang="zh-CN"/>
          </a:p>
          <a:p>
            <a:r>
              <a:rPr lang="en-US" altLang="zh-CN"/>
              <a:t>BERT-based models have smoothly learned the four embeddings extracted by our truncation method and obtained preliminary ordered sub-result vectors.</a:t>
            </a:r>
            <a:endParaRPr lang="en-US" altLang="zh-CN"/>
          </a:p>
          <a:p>
            <a:r>
              <a:rPr lang="en-US" altLang="zh-CN"/>
              <a:t>The BiGRU network can efficiently fusion a series of ordered sub-result vectors to obtain the global sentiments of long Chinese texts. </a:t>
            </a:r>
            <a:endParaRPr lang="en-US" altLang="zh-CN"/>
          </a:p>
          <a:p>
            <a:r>
              <a:rPr lang="en-US" altLang="zh-CN"/>
              <a:t>More importantly, attention mechanism accurately captures core sentiments without falling into certain local irrelevant sentiments.</a:t>
            </a:r>
            <a:endParaRPr lang="en-US" altLang="zh-CN"/>
          </a:p>
          <a:p>
            <a:pPr marL="171450" indent="-171450">
              <a:buFont typeface="Wingdings" panose="05000000000000000000" charset="0"/>
              <a:buChar char=""/>
            </a:pPr>
            <a:r>
              <a:rPr lang="en-US" altLang="zh-CN"/>
              <a:t>The truncation method for long texts we proposed is better than other traditional methods. </a:t>
            </a:r>
            <a:endParaRPr lang="en-US" altLang="zh-CN"/>
          </a:p>
          <a:p>
            <a:pPr marL="171450" indent="-171450">
              <a:buFont typeface="Wingdings" panose="05000000000000000000" charset="0"/>
              <a:buChar char=""/>
            </a:pPr>
            <a:r>
              <a:rPr lang="en-US" altLang="zh-CN"/>
              <a:t>Ensemble learning does significantly improve the results of long texts sentiment analysis by combining several base models.</a:t>
            </a:r>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 outline of my presentation as this, the first part I want to introduce our main contributions, the second part illustrates our proposed method, the following is an analysis of the experiment results of our paper. In the end, a simple conclusion is given. </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r>
              <a:rPr lang="zh-CN" altLang="en-US"/>
              <a:t>Sentiment analysis is an increasingly crucial task in natural language processing (NLP), for it is widely applied in more and more fields, such as opinion mining, dialogue generation, and user portrait construction. </a:t>
            </a:r>
            <a:endParaRPr lang="zh-CN" altLang="en-US"/>
          </a:p>
          <a:p>
            <a:r>
              <a:rPr lang="zh-CN" altLang="en-US"/>
              <a:t>However, recent research still focuses on sentiment analysis of sentences or short texts, which is being disconnected from the growing text. </a:t>
            </a:r>
            <a:endParaRPr lang="zh-CN" altLang="en-US"/>
          </a:p>
          <a:p>
            <a:r>
              <a:rPr lang="zh-CN" altLang="en-US"/>
              <a:t>Traditional sentiment analysis models for short text have achieved great success in recent years. </a:t>
            </a:r>
            <a:endParaRPr lang="zh-CN" altLang="en-US"/>
          </a:p>
          <a:p>
            <a:r>
              <a:rPr lang="en-US" altLang="zh-CN"/>
              <a:t>And m</a:t>
            </a:r>
            <a:r>
              <a:rPr lang="zh-CN" altLang="en-US"/>
              <a:t>ore recently, the pre-trained language models , such BERT and RoBERT, have reached state-of-the-art in various </a:t>
            </a:r>
            <a:r>
              <a:rPr lang="zh-CN" altLang="en-US">
                <a:sym typeface="+mn-ea"/>
              </a:rPr>
              <a:t>natural language processing (NLP)</a:t>
            </a:r>
            <a:r>
              <a:rPr lang="zh-CN" altLang="en-US"/>
              <a:t> tasks with multiple datasets.</a:t>
            </a:r>
            <a:endParaRPr lang="zh-CN" altLang="en-US"/>
          </a:p>
          <a:p>
            <a:r>
              <a:rPr lang="zh-CN" altLang="en-US"/>
              <a:t>Unfortunately, we can infer from Fig that both traditional and state-of-the-art models suffer a weak performance as the text length increases.</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Long text sentiment analysis faces many difficulties, one of them is the sudden increase in time and resource costs caused by the excessive input mentioned above, and even the phenomenon of gradient disappearance and gradient explosion. </a:t>
            </a:r>
            <a:endParaRPr lang="zh-CN" altLang="en-US"/>
          </a:p>
          <a:p>
            <a:r>
              <a:rPr lang="zh-CN" altLang="en-US">
                <a:sym typeface="+mn-ea"/>
              </a:rPr>
              <a:t>Besides, the most notable of which is how to obtain effective core sentiments without falling into certain local irrelevant sentiments, for long texts often contain multiple sentiments and diverse emphases. </a:t>
            </a:r>
            <a:endParaRPr lang="zh-CN" altLang="en-US"/>
          </a:p>
          <a:p>
            <a:r>
              <a:rPr lang="zh-CN" altLang="en-US">
                <a:sym typeface="+mn-ea"/>
              </a:rPr>
              <a:t>The existing long-sequence processing schemes such as truncation and random sampling can not effectively deal with the complex and changeable structures of the Chinese article in Fig. How to effectively acquire each partial sentiment and learn the relationship between them, that is, learn the structure of articles to combine the sentiment of each part as the core emotional tone is a huge challenge.</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Since the maximum sequence length of BERT is 512, we need to preprocess the long texts.</a:t>
            </a:r>
          </a:p>
          <a:p>
            <a:r>
              <a:t> As shown in </a:t>
            </a:r>
            <a:r>
              <a:rPr lang="en-US"/>
              <a:t>the</a:t>
            </a:r>
            <a:r>
              <a:t> Fig, for a long text input, there are generally the following three types of truncation methods to adapt BERT fine-tuning:</a:t>
            </a:r>
          </a:p>
          <a:p>
            <a:r>
              <a:t>head-only select the first 510 tokens </a:t>
            </a:r>
          </a:p>
          <a:p>
            <a:r>
              <a:t>tail-only select the last 510 tokens</a:t>
            </a:r>
          </a:p>
          <a:p>
            <a:r>
              <a:t>head+tail: empirically select the first l1 and the last l2 tokens, where l1 + l2 </a:t>
            </a:r>
            <a:r>
              <a:rPr lang="en-US"/>
              <a:t>less than or equal to</a:t>
            </a:r>
            <a:r>
              <a:t> 510.</a:t>
            </a:r>
          </a:p>
          <a:p>
            <a:r>
              <a:t>we adopt the TFIDF algorithm to extract the first five core keywords of Weibo articles as a reference for the global sentiment.</a:t>
            </a:r>
          </a:p>
          <a:p>
            <a:r>
              <a:t>Under the restriction of BERT</a:t>
            </a:r>
            <a:r>
              <a:rPr lang="en-US"/>
              <a:t>'</a:t>
            </a:r>
            <a:r>
              <a:t>s 510 tokens, we truncate the long text as shown in </a:t>
            </a:r>
            <a:r>
              <a:rPr lang="en-US"/>
              <a:t>the subfig b.</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The framework we propose approach is showed in Fig, which mainly consists of three parts. </a:t>
            </a:r>
          </a:p>
          <a:p>
            <a:r>
              <a:t>The first part is base models or base classifiers. In this part, we adopt some BERT-based models to get N preliminary results after preprocessing. </a:t>
            </a:r>
          </a:p>
          <a:p>
            <a:r>
              <a:t>The second part is model fusion. In this part, we utilize a BiGRU network to fuse N base models. </a:t>
            </a:r>
          </a:p>
          <a:p>
            <a:r>
              <a:t>The last part is attention mechanism. In this part, we employ an attention layer to enhance the output of the above BiGRU and a softmax layer to normalize the result.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Ensemble learning has been shown to significantly improve the results of various machine learning tasks by combining several base models. </a:t>
            </a:r>
          </a:p>
          <a:p>
            <a:r>
              <a:t>Ensemble learning can be divided into two groups: homogenous ensemble learning and heterogeneous ensemble learning. </a:t>
            </a:r>
          </a:p>
          <a:p>
            <a:r>
              <a:t>The typical representatives of homogenous ensemble learning are bagging and boosting, while heterogeneous ensemble learning is stacking.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Fig.6 shows the statistics of the original dataset, we construct training and testing datasets by randomly spliting the original dataset at a ratio of 8:2. </a:t>
            </a:r>
            <a:endParaRPr lang="zh-CN" altLang="en-US"/>
          </a:p>
          <a:p>
            <a:r>
              <a:rPr lang="zh-CN" altLang="en-US"/>
              <a:t>Notably, almost all the Chinese texts are beyond the maximum token length of BERT-based models. </a:t>
            </a:r>
            <a:endParaRPr lang="zh-CN" altLang="en-US"/>
          </a:p>
          <a:p>
            <a:r>
              <a:rPr lang="zh-CN" altLang="en-US"/>
              <a:t>Moreover, we can figure that the label samples of the dataset are obviously imbalanced, with the most neutral samples and the least positive samples. </a:t>
            </a:r>
            <a:endParaRPr lang="zh-CN" altLang="en-US"/>
          </a:p>
          <a:p>
            <a:r>
              <a:rPr lang="zh-CN" altLang="en-US"/>
              <a:t>Class imbalance is a well documented problem in machine learning, where the presence of imbalance can bias a predictor to output the majority class. </a:t>
            </a:r>
            <a:endParaRPr lang="zh-CN" altLang="en-US"/>
          </a:p>
          <a:p>
            <a:r>
              <a:rPr lang="zh-CN" altLang="en-US"/>
              <a:t>Therefore, here we resample the data to alter the distribution of labels in the dataset.</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t="6271" r="1291" b="11187"/>
          <a:stretch>
            <a:fillRect/>
          </a:stretch>
        </p:blipFill>
        <p:spPr>
          <a:xfrm>
            <a:off x="-42570" y="0"/>
            <a:ext cx="12234570" cy="6858000"/>
          </a:xfrm>
          <a:prstGeom prst="rect">
            <a:avLst/>
          </a:prstGeom>
        </p:spPr>
      </p:pic>
      <p:sp>
        <p:nvSpPr>
          <p:cNvPr id="3" name="矩形 2"/>
          <p:cNvSpPr/>
          <p:nvPr userDrawn="1"/>
        </p:nvSpPr>
        <p:spPr>
          <a:xfrm>
            <a:off x="-42569" y="0"/>
            <a:ext cx="12234569"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14594"/>
          <a:stretch>
            <a:fillRect/>
          </a:stretch>
        </p:blipFill>
        <p:spPr>
          <a:xfrm>
            <a:off x="-72737" y="-21304"/>
            <a:ext cx="12249653" cy="686042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32776" b="29260"/>
          <a:stretch>
            <a:fillRect/>
          </a:stretch>
        </p:blipFill>
        <p:spPr>
          <a:xfrm>
            <a:off x="0" y="4254500"/>
            <a:ext cx="12192000" cy="2603500"/>
          </a:xfrm>
          <a:prstGeom prst="rect">
            <a:avLst/>
          </a:prstGeom>
        </p:spPr>
      </p:pic>
      <p:sp>
        <p:nvSpPr>
          <p:cNvPr id="8" name="矩形 7"/>
          <p:cNvSpPr/>
          <p:nvPr userDrawn="1"/>
        </p:nvSpPr>
        <p:spPr>
          <a:xfrm>
            <a:off x="0" y="4254500"/>
            <a:ext cx="12192000" cy="26035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t="6271" r="1291" b="11187"/>
          <a:stretch>
            <a:fillRect/>
          </a:stretch>
        </p:blipFill>
        <p:spPr>
          <a:xfrm>
            <a:off x="-42570" y="0"/>
            <a:ext cx="12234570" cy="6858000"/>
          </a:xfrm>
          <a:prstGeom prst="rect">
            <a:avLst/>
          </a:prstGeom>
        </p:spPr>
      </p:pic>
      <p:sp>
        <p:nvSpPr>
          <p:cNvPr id="3" name="矩形 2"/>
          <p:cNvSpPr/>
          <p:nvPr userDrawn="1"/>
        </p:nvSpPr>
        <p:spPr>
          <a:xfrm>
            <a:off x="-42569" y="0"/>
            <a:ext cx="12234569"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2" y="365127"/>
            <a:ext cx="10515599"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2" y="1825625"/>
            <a:ext cx="10515599"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26FE35-7143-4D2B-A03B-CFDD1C6677A2}" type="datetimeFigureOut">
              <a:rPr lang="zh-CN" altLang="en-US" smtClean="0"/>
            </a:fld>
            <a:endParaRPr lang="zh-CN" altLang="en-US"/>
          </a:p>
        </p:txBody>
      </p:sp>
      <p:sp>
        <p:nvSpPr>
          <p:cNvPr id="5" name="页脚占位符 4"/>
          <p:cNvSpPr>
            <a:spLocks noGrp="1"/>
          </p:cNvSpPr>
          <p:nvPr>
            <p:ph type="ftr" sz="quarter" idx="3"/>
          </p:nvPr>
        </p:nvSpPr>
        <p:spPr>
          <a:xfrm>
            <a:off x="4038601" y="6356352"/>
            <a:ext cx="411480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2"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757480-7C6B-468B-A137-7F27608821C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2" y="365127"/>
            <a:ext cx="10515599"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2" y="1825625"/>
            <a:ext cx="10515599"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26FE35-7143-4D2B-A03B-CFDD1C6677A2}" type="datetimeFigureOut">
              <a:rPr lang="zh-CN" altLang="en-US" smtClean="0"/>
            </a:fld>
            <a:endParaRPr lang="zh-CN" altLang="en-US"/>
          </a:p>
        </p:txBody>
      </p:sp>
      <p:sp>
        <p:nvSpPr>
          <p:cNvPr id="5" name="页脚占位符 4"/>
          <p:cNvSpPr>
            <a:spLocks noGrp="1"/>
          </p:cNvSpPr>
          <p:nvPr>
            <p:ph type="ftr" sz="quarter" idx="3"/>
          </p:nvPr>
        </p:nvSpPr>
        <p:spPr>
          <a:xfrm>
            <a:off x="4038601" y="6356352"/>
            <a:ext cx="411480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2"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757480-7C6B-468B-A137-7F27608821C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Ls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6.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image" Target="../media/image4.png"/><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4.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1.xml"/><Relationship Id="rId2" Type="http://schemas.openxmlformats.org/officeDocument/2006/relationships/image" Target="../media/image4.png"/><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4.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4.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4.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userDrawn="1">
            <p:custDataLst>
              <p:tags r:id="rId1"/>
            </p:custDataLst>
          </p:nvPr>
        </p:nvSpPr>
        <p:spPr>
          <a:xfrm>
            <a:off x="0" y="4113632"/>
            <a:ext cx="12192000" cy="2744368"/>
          </a:xfrm>
          <a:prstGeom prst="rect">
            <a:avLst/>
          </a:prstGeom>
          <a:solidFill>
            <a:srgbClr val="F2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rgbClr val="FFFFFF"/>
              </a:solidFill>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custDataLst>
              <p:tags r:id="rId2"/>
            </p:custDataLst>
          </p:nvPr>
        </p:nvPicPr>
        <p:blipFill rotWithShape="1">
          <a:blip r:embed="rId3"/>
          <a:srcRect/>
          <a:stretch>
            <a:fillRect/>
          </a:stretch>
        </p:blipFill>
        <p:spPr>
          <a:xfrm>
            <a:off x="5486395" y="457204"/>
            <a:ext cx="1219208" cy="1219208"/>
          </a:xfrm>
          <a:custGeom>
            <a:avLst/>
            <a:gdLst/>
            <a:ahLst/>
            <a:cxnLst>
              <a:cxn ang="3">
                <a:pos x="hc" y="t"/>
              </a:cxn>
              <a:cxn ang="cd2">
                <a:pos x="l" y="vc"/>
              </a:cxn>
              <a:cxn ang="cd4">
                <a:pos x="hc" y="b"/>
              </a:cxn>
              <a:cxn ang="0">
                <a:pos x="r" y="vc"/>
              </a:cxn>
            </a:cxnLst>
            <a:rect l="l" t="t" r="r" b="b"/>
            <a:pathLst>
              <a:path w="1920" h="1920">
                <a:moveTo>
                  <a:pt x="960" y="0"/>
                </a:moveTo>
                <a:lnTo>
                  <a:pt x="960" y="0"/>
                </a:lnTo>
                <a:lnTo>
                  <a:pt x="985" y="0"/>
                </a:lnTo>
                <a:cubicBezTo>
                  <a:pt x="1504" y="13"/>
                  <a:pt x="1920" y="438"/>
                  <a:pt x="1920" y="960"/>
                </a:cubicBezTo>
                <a:cubicBezTo>
                  <a:pt x="1920" y="1490"/>
                  <a:pt x="1490" y="1920"/>
                  <a:pt x="960" y="1920"/>
                </a:cubicBezTo>
                <a:cubicBezTo>
                  <a:pt x="430" y="1920"/>
                  <a:pt x="0" y="1490"/>
                  <a:pt x="0" y="960"/>
                </a:cubicBezTo>
                <a:cubicBezTo>
                  <a:pt x="0" y="438"/>
                  <a:pt x="416" y="13"/>
                  <a:pt x="935" y="0"/>
                </a:cubicBezTo>
                <a:lnTo>
                  <a:pt x="960" y="0"/>
                </a:lnTo>
                <a:close/>
              </a:path>
            </a:pathLst>
          </a:custGeom>
        </p:spPr>
      </p:pic>
      <p:sp>
        <p:nvSpPr>
          <p:cNvPr id="6" name="文本框 5"/>
          <p:cNvSpPr txBox="1"/>
          <p:nvPr>
            <p:custDataLst>
              <p:tags r:id="rId4"/>
            </p:custDataLst>
          </p:nvPr>
        </p:nvSpPr>
        <p:spPr>
          <a:xfrm>
            <a:off x="609555" y="1981216"/>
            <a:ext cx="10972889" cy="609600"/>
          </a:xfrm>
          <a:prstGeom prst="rect">
            <a:avLst/>
          </a:prstGeom>
          <a:noFill/>
        </p:spPr>
        <p:txBody>
          <a:bodyPr wrap="square" rtlCol="0" anchor="ctr">
            <a:noAutofit/>
          </a:bodyPr>
          <a:p>
            <a:pPr marL="0" indent="0" algn="ctr">
              <a:lnSpc>
                <a:spcPct val="100000"/>
              </a:lnSpc>
              <a:spcBef>
                <a:spcPts val="0"/>
              </a:spcBef>
              <a:spcAft>
                <a:spcPts val="0"/>
              </a:spcAft>
              <a:buSzPct val="100000"/>
              <a:buNone/>
            </a:pPr>
            <a:r>
              <a:rPr lang="en-US" altLang="zh-CN" sz="4000" b="1" spc="300" dirty="0">
                <a:solidFill>
                  <a:srgbClr val="FFFFFF"/>
                </a:solidFill>
                <a:latin typeface="American Typewriter Semibold" panose="02090604020004020304" charset="0"/>
                <a:ea typeface="微软雅黑" panose="020B0503020204020204" pitchFamily="34" charset="-122"/>
                <a:cs typeface="American Typewriter Semibold" panose="02090604020004020304" charset="0"/>
              </a:rPr>
              <a:t>CSCWD2021</a:t>
            </a:r>
            <a:endParaRPr lang="en-US" altLang="zh-CN" sz="4000" b="1" spc="300" dirty="0">
              <a:solidFill>
                <a:srgbClr val="FFFFFF"/>
              </a:solidFill>
              <a:latin typeface="American Typewriter Semibold" panose="02090604020004020304" charset="0"/>
              <a:ea typeface="微软雅黑" panose="020B0503020204020204" pitchFamily="34" charset="-122"/>
              <a:cs typeface="American Typewriter Semibold" panose="02090604020004020304" charset="0"/>
            </a:endParaRPr>
          </a:p>
        </p:txBody>
      </p:sp>
      <p:sp>
        <p:nvSpPr>
          <p:cNvPr id="11" name="Title 6"/>
          <p:cNvSpPr txBox="1"/>
          <p:nvPr>
            <p:custDataLst>
              <p:tags r:id="rId5"/>
            </p:custDataLst>
          </p:nvPr>
        </p:nvSpPr>
        <p:spPr>
          <a:xfrm>
            <a:off x="0" y="2933700"/>
            <a:ext cx="12192000" cy="914400"/>
          </a:xfrm>
          <a:prstGeom prst="rect">
            <a:avLst/>
          </a:prstGeom>
          <a:noFill/>
          <a:ln w="3175">
            <a:noFill/>
            <a:prstDash val="dash"/>
          </a:ln>
        </p:spPr>
        <p:txBody>
          <a:bodyPr wrap="square" lIns="91440" tIns="45720" rIns="91440" bIns="4572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ctr" fontAlgn="ctr">
              <a:lnSpc>
                <a:spcPct val="130000"/>
              </a:lnSpc>
              <a:spcBef>
                <a:spcPts val="1000"/>
              </a:spcBef>
              <a:spcAft>
                <a:spcPts val="0"/>
              </a:spcAft>
              <a:buSzPct val="100000"/>
              <a:buFont typeface="Wingdings" panose="05000000000000000000" charset="0"/>
              <a:buNone/>
            </a:pPr>
            <a:r>
              <a:rPr sz="3200" b="1" spc="200" dirty="0">
                <a:ln w="3175">
                  <a:noFill/>
                  <a:prstDash val="dash"/>
                </a:ln>
                <a:solidFill>
                  <a:srgbClr val="D9D9D9"/>
                </a:solidFill>
                <a:latin typeface="微软雅黑" panose="020B0503020204020204" pitchFamily="34" charset="-122"/>
                <a:ea typeface="微软雅黑" panose="020B0503020204020204" pitchFamily="34" charset="-122"/>
                <a:cs typeface="微软雅黑" panose="020B0503020204020204" pitchFamily="34" charset="-122"/>
              </a:rPr>
              <a:t>An Efficient Long Chinese Text Sentiment Analysis Method Using BERT-Based Models with BiGRU</a:t>
            </a:r>
            <a:endParaRPr sz="3200" b="1" spc="200" dirty="0">
              <a:ln w="3175">
                <a:noFill/>
                <a:prstDash val="dash"/>
              </a:ln>
              <a:solidFill>
                <a:srgbClr val="D9D9D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itle 6"/>
          <p:cNvSpPr txBox="1"/>
          <p:nvPr>
            <p:custDataLst>
              <p:tags r:id="rId6"/>
            </p:custDataLst>
          </p:nvPr>
        </p:nvSpPr>
        <p:spPr>
          <a:xfrm>
            <a:off x="609555" y="4362477"/>
            <a:ext cx="10972889" cy="2287363"/>
          </a:xfrm>
          <a:prstGeom prst="rect">
            <a:avLst/>
          </a:prstGeom>
          <a:noFill/>
          <a:ln w="3175">
            <a:noFill/>
            <a:prstDash val="dash"/>
          </a:ln>
        </p:spPr>
        <p:txBody>
          <a:bodyPr wrap="square" lIns="91440" tIns="45720" rIns="91440" bIns="4572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30000"/>
              </a:lnSpc>
              <a:spcBef>
                <a:spcPts val="1000"/>
              </a:spcBef>
              <a:spcAft>
                <a:spcPts val="0"/>
              </a:spcAft>
              <a:buSzPct val="100000"/>
              <a:buFont typeface="Wingdings" panose="05000000000000000000" charset="0"/>
              <a:buNone/>
            </a:pPr>
            <a:r>
              <a:rPr lang="zh-CN" altLang="en-US"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Deming Sheng</a:t>
            </a:r>
            <a:r>
              <a:rPr lang="zh-CN" altLang="en-US" sz="2000" spc="200" baseline="300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 Jingling Yuan</a:t>
            </a:r>
            <a:r>
              <a:rPr lang="zh-CN" altLang="en-US" sz="2000" spc="200" baseline="300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1(✉️)</a:t>
            </a:r>
            <a:endParaRPr lang="zh-CN" altLang="en-US"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r>
              <a:rPr lang="zh-CN" altLang="en-US"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School of Computer Science and Technology, Wuhan University of Technology,Wuhan 430070, China</a:t>
            </a:r>
            <a:endParaRPr lang="zh-CN" altLang="en-US"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r>
              <a:rPr lang="en-US" altLang="zh-CN"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Emails: yjl@whut.edu.cn, shengdeming@whut.edu.cn</a:t>
            </a:r>
            <a:endParaRPr lang="en-US" altLang="zh-CN"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7"/>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9495" y="168076"/>
            <a:ext cx="540000"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b="1" dirty="0">
                <a:solidFill>
                  <a:schemeClr val="tx1"/>
                </a:solidFill>
                <a:latin typeface="Microsoft YaHei" panose="020B0503020204020204" pitchFamily="34" charset="-122"/>
                <a:ea typeface="Microsoft YaHei" panose="020B0503020204020204" pitchFamily="34" charset="-122"/>
                <a:cs typeface="Times New Roman" panose="02020503050405090304" pitchFamily="18" charset="0"/>
              </a:rPr>
              <a:t>3</a:t>
            </a:r>
            <a:endParaRPr lang="en-US" altLang="zh-CN" sz="2800" b="1" dirty="0">
              <a:solidFill>
                <a:schemeClr val="tx1"/>
              </a:solidFill>
              <a:latin typeface="Microsoft YaHei" panose="020B0503020204020204" pitchFamily="34" charset="-122"/>
              <a:ea typeface="Microsoft YaHei" panose="020B0503020204020204" pitchFamily="34" charset="-122"/>
              <a:cs typeface="Times New Roman" panose="02020503050405090304" pitchFamily="18" charset="0"/>
            </a:endParaRPr>
          </a:p>
        </p:txBody>
      </p:sp>
      <p:cxnSp>
        <p:nvCxnSpPr>
          <p:cNvPr id="4" name="直接连接符 18"/>
          <p:cNvCxnSpPr/>
          <p:nvPr/>
        </p:nvCxnSpPr>
        <p:spPr>
          <a:xfrm>
            <a:off x="3541582" y="176661"/>
            <a:ext cx="1021" cy="540000"/>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7" name="图片 6" descr="图片包含 游戏机&#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349068" y="3683626"/>
            <a:ext cx="2476500" cy="863600"/>
          </a:xfrm>
          <a:prstGeom prst="rect">
            <a:avLst/>
          </a:prstGeom>
        </p:spPr>
      </p:pic>
      <p:sp>
        <p:nvSpPr>
          <p:cNvPr id="6" name="文本框 5"/>
          <p:cNvSpPr txBox="1"/>
          <p:nvPr/>
        </p:nvSpPr>
        <p:spPr>
          <a:xfrm>
            <a:off x="1023620" y="186055"/>
            <a:ext cx="2295525" cy="521970"/>
          </a:xfrm>
          <a:prstGeom prst="rect">
            <a:avLst/>
          </a:prstGeom>
          <a:noFill/>
        </p:spPr>
        <p:txBody>
          <a:bodyPr wrap="none" rtlCol="0">
            <a:spAutoFit/>
          </a:bodyPr>
          <a:p>
            <a:pPr algn="l"/>
            <a:r>
              <a:rPr lang="en-US" altLang="zh-CN" sz="2800" b="1" kern="0" dirty="0">
                <a:latin typeface="Microsoft YaHei" panose="020B0503020204020204" pitchFamily="34" charset="-122"/>
                <a:ea typeface="Microsoft YaHei" panose="020B0503020204020204" pitchFamily="34" charset="-122"/>
                <a:cs typeface="Times New Roman" panose="02020503050405090304" pitchFamily="18" charset="0"/>
                <a:sym typeface="+mn-ea"/>
              </a:rPr>
              <a:t>Experiments</a:t>
            </a:r>
            <a:endParaRPr lang="en-US" altLang="zh-CN" sz="2800" b="1" kern="0" dirty="0">
              <a:latin typeface="微软雅黑" charset="0"/>
              <a:ea typeface="微软雅黑" charset="0"/>
              <a:cs typeface="Times New Roman" panose="02020503050405090304" pitchFamily="18" charset="0"/>
              <a:sym typeface="+mn-ea"/>
            </a:endParaRPr>
          </a:p>
        </p:txBody>
      </p:sp>
      <p:pic>
        <p:nvPicPr>
          <p:cNvPr id="5" name="图片 4" descr="截屏2021-04-12 下午4.48.37"/>
          <p:cNvPicPr>
            <a:picLocks noChangeAspect="1"/>
          </p:cNvPicPr>
          <p:nvPr/>
        </p:nvPicPr>
        <p:blipFill>
          <a:blip r:embed="rId2"/>
          <a:stretch>
            <a:fillRect/>
          </a:stretch>
        </p:blipFill>
        <p:spPr>
          <a:xfrm>
            <a:off x="829945" y="716915"/>
            <a:ext cx="10513551" cy="3852000"/>
          </a:xfrm>
          <a:prstGeom prst="rect">
            <a:avLst/>
          </a:prstGeom>
        </p:spPr>
      </p:pic>
      <p:pic>
        <p:nvPicPr>
          <p:cNvPr id="8" name="图片 7" descr="macro"/>
          <p:cNvPicPr>
            <a:picLocks noChangeAspect="1"/>
          </p:cNvPicPr>
          <p:nvPr/>
        </p:nvPicPr>
        <p:blipFill>
          <a:blip r:embed="rId3"/>
          <a:stretch>
            <a:fillRect/>
          </a:stretch>
        </p:blipFill>
        <p:spPr>
          <a:xfrm>
            <a:off x="709295" y="4439285"/>
            <a:ext cx="5061331" cy="2016000"/>
          </a:xfrm>
          <a:prstGeom prst="rect">
            <a:avLst/>
          </a:prstGeom>
        </p:spPr>
      </p:pic>
      <p:pic>
        <p:nvPicPr>
          <p:cNvPr id="9" name="图片 8" descr="micro"/>
          <p:cNvPicPr>
            <a:picLocks noChangeAspect="1"/>
          </p:cNvPicPr>
          <p:nvPr/>
        </p:nvPicPr>
        <p:blipFill>
          <a:blip r:embed="rId4"/>
          <a:stretch>
            <a:fillRect/>
          </a:stretch>
        </p:blipFill>
        <p:spPr>
          <a:xfrm>
            <a:off x="6553200" y="4547235"/>
            <a:ext cx="4790189" cy="1908000"/>
          </a:xfrm>
          <a:prstGeom prst="rect">
            <a:avLst/>
          </a:prstGeom>
        </p:spPr>
      </p:pic>
      <p:sp>
        <p:nvSpPr>
          <p:cNvPr id="2" name="文本框 1"/>
          <p:cNvSpPr txBox="1"/>
          <p:nvPr/>
        </p:nvSpPr>
        <p:spPr>
          <a:xfrm>
            <a:off x="4027170" y="247650"/>
            <a:ext cx="4137660" cy="398780"/>
          </a:xfrm>
          <a:prstGeom prst="rect">
            <a:avLst/>
          </a:prstGeom>
          <a:noFill/>
        </p:spPr>
        <p:txBody>
          <a:bodyPr wrap="square" rtlCol="0" anchor="t">
            <a:spAutoFit/>
          </a:bodyPr>
          <a:p>
            <a:r>
              <a:rPr lang="en-US" sz="2000" b="1">
                <a:latin typeface="Times New Roman Bold" panose="02020503050405090304" charset="0"/>
                <a:cs typeface="Times New Roman Bold" panose="02020503050405090304" charset="0"/>
                <a:sym typeface="+mn-ea"/>
              </a:rPr>
              <a:t>Overall performance comparison</a:t>
            </a:r>
            <a:endParaRPr lang="en-US" sz="2000" b="1">
              <a:latin typeface="Times New Roman Bold" panose="02020503050405090304" charset="0"/>
              <a:cs typeface="Times New Roman Bold" panose="02020503050405090304"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9495" y="168076"/>
            <a:ext cx="540000"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b="1" dirty="0">
                <a:solidFill>
                  <a:schemeClr val="tx1"/>
                </a:solidFill>
                <a:latin typeface="Microsoft YaHei" panose="020B0503020204020204" pitchFamily="34" charset="-122"/>
                <a:ea typeface="Microsoft YaHei" panose="020B0503020204020204" pitchFamily="34" charset="-122"/>
                <a:cs typeface="Times New Roman" panose="02020503050405090304" pitchFamily="18" charset="0"/>
              </a:rPr>
              <a:t>4</a:t>
            </a:r>
            <a:endParaRPr lang="en-US" altLang="zh-CN" sz="2800" b="1" dirty="0">
              <a:solidFill>
                <a:schemeClr val="tx1"/>
              </a:solidFill>
              <a:latin typeface="Microsoft YaHei" panose="020B0503020204020204" pitchFamily="34" charset="-122"/>
              <a:ea typeface="Microsoft YaHei" panose="020B0503020204020204" pitchFamily="34" charset="-122"/>
              <a:cs typeface="Times New Roman" panose="02020503050405090304" pitchFamily="18" charset="0"/>
            </a:endParaRPr>
          </a:p>
        </p:txBody>
      </p:sp>
      <p:cxnSp>
        <p:nvCxnSpPr>
          <p:cNvPr id="4" name="直接连接符 18"/>
          <p:cNvCxnSpPr/>
          <p:nvPr/>
        </p:nvCxnSpPr>
        <p:spPr>
          <a:xfrm>
            <a:off x="3541582" y="176661"/>
            <a:ext cx="1021" cy="540000"/>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7" name="图片 6" descr="图片包含 游戏机&#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349068" y="3683626"/>
            <a:ext cx="2476500" cy="863600"/>
          </a:xfrm>
          <a:prstGeom prst="rect">
            <a:avLst/>
          </a:prstGeom>
        </p:spPr>
      </p:pic>
      <p:sp>
        <p:nvSpPr>
          <p:cNvPr id="6" name="文本框 5"/>
          <p:cNvSpPr txBox="1"/>
          <p:nvPr/>
        </p:nvSpPr>
        <p:spPr>
          <a:xfrm>
            <a:off x="1023620" y="186055"/>
            <a:ext cx="2052955" cy="521970"/>
          </a:xfrm>
          <a:prstGeom prst="rect">
            <a:avLst/>
          </a:prstGeom>
          <a:noFill/>
        </p:spPr>
        <p:txBody>
          <a:bodyPr wrap="none" rtlCol="0">
            <a:spAutoFit/>
          </a:bodyPr>
          <a:p>
            <a:pPr algn="l"/>
            <a:r>
              <a:rPr lang="en-US" altLang="zh-CN" sz="2800" b="1" kern="0" dirty="0">
                <a:latin typeface="Microsoft YaHei" panose="020B0503020204020204" pitchFamily="34" charset="-122"/>
                <a:ea typeface="Microsoft YaHei" panose="020B0503020204020204" pitchFamily="34" charset="-122"/>
                <a:cs typeface="Times New Roman" panose="02020503050405090304" pitchFamily="18" charset="0"/>
                <a:sym typeface="+mn-ea"/>
              </a:rPr>
              <a:t>Conclusion</a:t>
            </a:r>
            <a:endParaRPr lang="en-US" altLang="zh-CN" sz="2800" b="1" kern="0" dirty="0">
              <a:latin typeface="微软雅黑" charset="0"/>
              <a:ea typeface="微软雅黑" charset="0"/>
              <a:cs typeface="Times New Roman" panose="02020503050405090304" pitchFamily="18" charset="0"/>
              <a:sym typeface="+mn-ea"/>
            </a:endParaRPr>
          </a:p>
        </p:txBody>
      </p:sp>
      <p:sp>
        <p:nvSpPr>
          <p:cNvPr id="12" name="文本框 11"/>
          <p:cNvSpPr txBox="1"/>
          <p:nvPr/>
        </p:nvSpPr>
        <p:spPr>
          <a:xfrm>
            <a:off x="169545" y="1536700"/>
            <a:ext cx="12021185" cy="3415030"/>
          </a:xfrm>
          <a:prstGeom prst="rect">
            <a:avLst/>
          </a:prstGeom>
          <a:noFill/>
        </p:spPr>
        <p:txBody>
          <a:bodyPr wrap="square" rtlCol="0" anchor="t">
            <a:spAutoFit/>
          </a:bodyPr>
          <a:p>
            <a:r>
              <a:rPr sz="2400">
                <a:latin typeface="微软雅黑" charset="0"/>
                <a:ea typeface="微软雅黑" charset="0"/>
              </a:rPr>
              <a:t>In this paper, we propose a BERT-based fusion model to solve long Chinese text sentiment. A new truncation method is devised to obtain four embeddings for further training as well as data is resampled to mitigating the imbalanced label. Then, we utilize a BiGRU network to fuse BERT-based models and an attention layer to obtain effective core sentiments of the long Chinese texts. What's more, three ensemble algorithms are adapted to improve the performance of our model. Experimental results show that our model keeps competitive accuracy compared with state-of-the-art methods along with our truncation method outperforms traditional methods.</a:t>
            </a:r>
            <a:endParaRPr sz="2400">
              <a:latin typeface="微软雅黑" charset="0"/>
              <a:ea typeface="微软雅黑"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3839955" y="5520441"/>
            <a:ext cx="4507865" cy="521970"/>
          </a:xfrm>
          <a:prstGeom prst="rect">
            <a:avLst/>
          </a:prstGeom>
          <a:noFill/>
        </p:spPr>
        <p:txBody>
          <a:bodyPr wrap="non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Reporter</a:t>
            </a:r>
            <a:r>
              <a:rPr lang="zh-CN" altLang="en-US" sz="2800" dirty="0">
                <a:solidFill>
                  <a:schemeClr val="bg1"/>
                </a:solidFill>
                <a:latin typeface="微软雅黑" panose="020B0503020204020204" pitchFamily="34" charset="-122"/>
                <a:ea typeface="微软雅黑" panose="020B0503020204020204" pitchFamily="34" charset="-122"/>
              </a:rPr>
              <a:t>：</a:t>
            </a:r>
            <a:r>
              <a:rPr lang="en-US" altLang="zh-CN" sz="2800" dirty="0">
                <a:solidFill>
                  <a:schemeClr val="bg1"/>
                </a:solidFill>
                <a:latin typeface="微软雅黑" panose="020B0503020204020204" pitchFamily="34" charset="-122"/>
                <a:ea typeface="微软雅黑" panose="020B0503020204020204" pitchFamily="34" charset="-122"/>
              </a:rPr>
              <a:t>Deming Sheng</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2438723" y="3528042"/>
            <a:ext cx="7314565" cy="1380931"/>
            <a:chOff x="2438722" y="2756938"/>
            <a:chExt cx="7314565" cy="1380931"/>
          </a:xfrm>
        </p:grpSpPr>
        <p:sp>
          <p:nvSpPr>
            <p:cNvPr id="12" name="文本框 11"/>
            <p:cNvSpPr txBox="1"/>
            <p:nvPr/>
          </p:nvSpPr>
          <p:spPr>
            <a:xfrm>
              <a:off x="2438722" y="3032358"/>
              <a:ext cx="7314565" cy="829945"/>
            </a:xfrm>
            <a:prstGeom prst="rect">
              <a:avLst/>
            </a:prstGeom>
            <a:noFill/>
          </p:spPr>
          <p:txBody>
            <a:bodyPr wrap="none" rtlCol="0">
              <a:spAutoFit/>
            </a:bodyPr>
            <a:lstStyle/>
            <a:p>
              <a:pPr algn="ctr"/>
              <a:r>
                <a:rPr lang="en-US" altLang="zh-CN" sz="4800" b="1" dirty="0">
                  <a:solidFill>
                    <a:schemeClr val="bg1"/>
                  </a:solidFill>
                  <a:latin typeface="微软雅黑" charset="0"/>
                  <a:ea typeface="微软雅黑" charset="0"/>
                </a:rPr>
                <a:t>Thanks for </a:t>
              </a:r>
              <a:r>
                <a:rPr lang="en-US" altLang="zh-CN" sz="4800" smtClean="0">
                  <a:solidFill>
                    <a:schemeClr val="bg1"/>
                  </a:solidFill>
                  <a:latin typeface="微软雅黑" charset="0"/>
                  <a:ea typeface="微软雅黑" charset="0"/>
                  <a:sym typeface="+mn-ea"/>
                </a:rPr>
                <a:t>your listening</a:t>
              </a:r>
              <a:endParaRPr lang="en-US" altLang="zh-CN" sz="4800" b="1" dirty="0" smtClean="0">
                <a:solidFill>
                  <a:schemeClr val="bg1"/>
                </a:solidFill>
                <a:latin typeface="微软雅黑" charset="0"/>
                <a:ea typeface="微软雅黑" charset="0"/>
                <a:sym typeface="+mn-ea"/>
              </a:endParaRPr>
            </a:p>
          </p:txBody>
        </p:sp>
        <p:cxnSp>
          <p:nvCxnSpPr>
            <p:cNvPr id="24" name="直接连接符 23"/>
            <p:cNvCxnSpPr/>
            <p:nvPr/>
          </p:nvCxnSpPr>
          <p:spPr>
            <a:xfrm>
              <a:off x="3825885" y="2756938"/>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825885" y="4137869"/>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custDataLst>
              <p:tags r:id="rId1"/>
            </p:custDataLst>
          </p:nvPr>
        </p:nvPicPr>
        <p:blipFill rotWithShape="1">
          <a:blip r:embed="rId2"/>
          <a:srcRect/>
          <a:stretch>
            <a:fillRect/>
          </a:stretch>
        </p:blipFill>
        <p:spPr>
          <a:xfrm>
            <a:off x="5486395" y="883924"/>
            <a:ext cx="1219208" cy="1219208"/>
          </a:xfrm>
          <a:custGeom>
            <a:avLst/>
            <a:gdLst/>
            <a:ahLst/>
            <a:cxnLst>
              <a:cxn ang="3">
                <a:pos x="hc" y="t"/>
              </a:cxn>
              <a:cxn ang="cd2">
                <a:pos x="l" y="vc"/>
              </a:cxn>
              <a:cxn ang="cd4">
                <a:pos x="hc" y="b"/>
              </a:cxn>
              <a:cxn ang="0">
                <a:pos x="r" y="vc"/>
              </a:cxn>
            </a:cxnLst>
            <a:rect l="l" t="t" r="r" b="b"/>
            <a:pathLst>
              <a:path w="1920" h="1920">
                <a:moveTo>
                  <a:pt x="960" y="0"/>
                </a:moveTo>
                <a:lnTo>
                  <a:pt x="960" y="0"/>
                </a:lnTo>
                <a:lnTo>
                  <a:pt x="985" y="0"/>
                </a:lnTo>
                <a:cubicBezTo>
                  <a:pt x="1504" y="13"/>
                  <a:pt x="1920" y="438"/>
                  <a:pt x="1920" y="960"/>
                </a:cubicBezTo>
                <a:cubicBezTo>
                  <a:pt x="1920" y="1490"/>
                  <a:pt x="1490" y="1920"/>
                  <a:pt x="960" y="1920"/>
                </a:cubicBezTo>
                <a:cubicBezTo>
                  <a:pt x="430" y="1920"/>
                  <a:pt x="0" y="1490"/>
                  <a:pt x="0" y="960"/>
                </a:cubicBezTo>
                <a:cubicBezTo>
                  <a:pt x="0" y="438"/>
                  <a:pt x="416" y="13"/>
                  <a:pt x="935" y="0"/>
                </a:cubicBezTo>
                <a:lnTo>
                  <a:pt x="960" y="0"/>
                </a:lnTo>
                <a:close/>
              </a:path>
            </a:pathLst>
          </a:custGeom>
        </p:spPr>
      </p:pic>
      <p:sp>
        <p:nvSpPr>
          <p:cNvPr id="6" name="文本框 5"/>
          <p:cNvSpPr txBox="1"/>
          <p:nvPr>
            <p:custDataLst>
              <p:tags r:id="rId3"/>
            </p:custDataLst>
          </p:nvPr>
        </p:nvSpPr>
        <p:spPr>
          <a:xfrm>
            <a:off x="609555" y="2407936"/>
            <a:ext cx="10972889" cy="609600"/>
          </a:xfrm>
          <a:prstGeom prst="rect">
            <a:avLst/>
          </a:prstGeom>
          <a:noFill/>
        </p:spPr>
        <p:txBody>
          <a:bodyPr wrap="square" rtlCol="0" anchor="ctr">
            <a:noAutofit/>
          </a:bodyPr>
          <a:p>
            <a:pPr marL="0" indent="0" algn="ctr">
              <a:lnSpc>
                <a:spcPct val="100000"/>
              </a:lnSpc>
              <a:spcBef>
                <a:spcPts val="0"/>
              </a:spcBef>
              <a:spcAft>
                <a:spcPts val="0"/>
              </a:spcAft>
              <a:buSzPct val="100000"/>
              <a:buNone/>
            </a:pPr>
            <a:r>
              <a:rPr lang="en-US" altLang="zh-CN" sz="4000" b="1" spc="300" dirty="0">
                <a:solidFill>
                  <a:srgbClr val="FFFFFF"/>
                </a:solidFill>
                <a:latin typeface="American Typewriter Semibold" panose="02090604020004020304" charset="0"/>
                <a:ea typeface="微软雅黑" panose="020B0503020204020204" pitchFamily="34" charset="-122"/>
                <a:cs typeface="American Typewriter Semibold" panose="02090604020004020304" charset="0"/>
              </a:rPr>
              <a:t>CSCWD2021</a:t>
            </a:r>
            <a:endParaRPr lang="en-US" altLang="zh-CN" sz="4000" b="1" spc="300" dirty="0">
              <a:solidFill>
                <a:srgbClr val="FFFFFF"/>
              </a:solidFill>
              <a:latin typeface="American Typewriter Semibold" panose="02090604020004020304" charset="0"/>
              <a:ea typeface="微软雅黑" panose="020B0503020204020204" pitchFamily="34" charset="-122"/>
              <a:cs typeface="American Typewriter Semibold" panose="02090604020004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2822575" y="885190"/>
            <a:ext cx="6546215" cy="5088255"/>
            <a:chOff x="5237" y="1003"/>
            <a:chExt cx="10309" cy="8013"/>
          </a:xfrm>
        </p:grpSpPr>
        <p:sp>
          <p:nvSpPr>
            <p:cNvPr id="4" name="矩形 3"/>
            <p:cNvSpPr/>
            <p:nvPr/>
          </p:nvSpPr>
          <p:spPr>
            <a:xfrm>
              <a:off x="5237" y="1003"/>
              <a:ext cx="1417" cy="14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4000" b="1" dirty="0">
                  <a:solidFill>
                    <a:schemeClr val="tx1"/>
                  </a:solidFill>
                  <a:latin typeface="Microsoft YaHei" panose="020B0503020204020204" pitchFamily="34" charset="-122"/>
                  <a:ea typeface="Microsoft YaHei" panose="020B0503020204020204" pitchFamily="34" charset="-122"/>
                  <a:cs typeface="Times New Roman" panose="02020503050405090304" pitchFamily="18" charset="0"/>
                </a:rPr>
                <a:t>1</a:t>
              </a:r>
              <a:endParaRPr lang="en-US" altLang="zh-CN" sz="4000" b="1" dirty="0">
                <a:solidFill>
                  <a:schemeClr val="tx1"/>
                </a:solidFill>
                <a:latin typeface="Microsoft YaHei" panose="020B0503020204020204" pitchFamily="34" charset="-122"/>
                <a:ea typeface="Microsoft YaHei" panose="020B0503020204020204" pitchFamily="34" charset="-122"/>
                <a:cs typeface="Times New Roman" panose="02020503050405090304" pitchFamily="18" charset="0"/>
              </a:endParaRPr>
            </a:p>
          </p:txBody>
        </p:sp>
        <p:sp>
          <p:nvSpPr>
            <p:cNvPr id="5" name="文本框 4"/>
            <p:cNvSpPr txBox="1"/>
            <p:nvPr/>
          </p:nvSpPr>
          <p:spPr>
            <a:xfrm>
              <a:off x="7710" y="1058"/>
              <a:ext cx="5723" cy="1307"/>
            </a:xfrm>
            <a:prstGeom prst="rect">
              <a:avLst/>
            </a:prstGeom>
            <a:noFill/>
          </p:spPr>
          <p:txBody>
            <a:bodyPr wrap="none" rtlCol="0">
              <a:spAutoFit/>
            </a:bodyPr>
            <a:p>
              <a:r>
                <a:rPr lang="en-US" altLang="zh-CN" sz="4800" b="1" kern="0" dirty="0">
                  <a:latin typeface="Microsoft YaHei" panose="020B0503020204020204" pitchFamily="34" charset="-122"/>
                  <a:ea typeface="Microsoft YaHei" panose="020B0503020204020204" pitchFamily="34" charset="-122"/>
                  <a:cs typeface="Times New Roman" panose="02020503050405090304" pitchFamily="18" charset="0"/>
                </a:rPr>
                <a:t>Introduction</a:t>
              </a:r>
              <a:endParaRPr lang="en-US" altLang="zh-CN" sz="4800" b="1" kern="0" dirty="0">
                <a:latin typeface="Microsoft YaHei" panose="020B0503020204020204" pitchFamily="34" charset="-122"/>
                <a:ea typeface="Microsoft YaHei" panose="020B0503020204020204" pitchFamily="34" charset="-122"/>
                <a:cs typeface="Times New Roman" panose="02020503050405090304" pitchFamily="18" charset="0"/>
              </a:endParaRPr>
            </a:p>
          </p:txBody>
        </p:sp>
        <p:sp>
          <p:nvSpPr>
            <p:cNvPr id="6" name="矩形 5"/>
            <p:cNvSpPr/>
            <p:nvPr/>
          </p:nvSpPr>
          <p:spPr>
            <a:xfrm>
              <a:off x="5237" y="3202"/>
              <a:ext cx="1417" cy="14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4000" b="1" dirty="0">
                  <a:solidFill>
                    <a:schemeClr val="tx1"/>
                  </a:solidFill>
                  <a:latin typeface="Microsoft YaHei" panose="020B0503020204020204" pitchFamily="34" charset="-122"/>
                  <a:ea typeface="Microsoft YaHei" panose="020B0503020204020204" pitchFamily="34" charset="-122"/>
                  <a:cs typeface="Times New Roman" panose="02020503050405090304" pitchFamily="18" charset="0"/>
                </a:rPr>
                <a:t>2</a:t>
              </a:r>
              <a:endParaRPr lang="en-US" altLang="zh-CN" sz="4000" b="1" dirty="0">
                <a:solidFill>
                  <a:schemeClr val="tx1"/>
                </a:solidFill>
                <a:latin typeface="Microsoft YaHei" panose="020B0503020204020204" pitchFamily="34" charset="-122"/>
                <a:ea typeface="Microsoft YaHei" panose="020B0503020204020204" pitchFamily="34" charset="-122"/>
                <a:cs typeface="Times New Roman" panose="02020503050405090304" pitchFamily="18" charset="0"/>
              </a:endParaRPr>
            </a:p>
          </p:txBody>
        </p:sp>
        <p:sp>
          <p:nvSpPr>
            <p:cNvPr id="7" name="文本框 6"/>
            <p:cNvSpPr txBox="1"/>
            <p:nvPr/>
          </p:nvSpPr>
          <p:spPr>
            <a:xfrm>
              <a:off x="7710" y="3257"/>
              <a:ext cx="7837" cy="1307"/>
            </a:xfrm>
            <a:prstGeom prst="rect">
              <a:avLst/>
            </a:prstGeom>
            <a:noFill/>
          </p:spPr>
          <p:txBody>
            <a:bodyPr wrap="none" rtlCol="0">
              <a:spAutoFit/>
            </a:bodyPr>
            <a:p>
              <a:pPr algn="l"/>
              <a:r>
                <a:rPr lang="en-US" altLang="zh-CN" sz="4800" b="1" kern="0" dirty="0">
                  <a:latin typeface="Microsoft YaHei" panose="020B0503020204020204" pitchFamily="34" charset="-122"/>
                  <a:ea typeface="Microsoft YaHei" panose="020B0503020204020204" pitchFamily="34" charset="-122"/>
                  <a:cs typeface="Times New Roman" panose="02020503050405090304" pitchFamily="18" charset="0"/>
                </a:rPr>
                <a:t>Proposed Model</a:t>
              </a:r>
              <a:endParaRPr lang="en-US" altLang="zh-CN" sz="4800" b="1" kern="0" dirty="0">
                <a:latin typeface="Microsoft YaHei" panose="020B0503020204020204" pitchFamily="34" charset="-122"/>
                <a:ea typeface="Microsoft YaHei" panose="020B0503020204020204" pitchFamily="34" charset="-122"/>
                <a:cs typeface="Times New Roman" panose="02020503050405090304" pitchFamily="18" charset="0"/>
              </a:endParaRPr>
            </a:p>
          </p:txBody>
        </p:sp>
        <p:sp>
          <p:nvSpPr>
            <p:cNvPr id="8" name="矩形 7"/>
            <p:cNvSpPr/>
            <p:nvPr/>
          </p:nvSpPr>
          <p:spPr>
            <a:xfrm>
              <a:off x="5237" y="5401"/>
              <a:ext cx="1417" cy="14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4000" b="1" dirty="0">
                  <a:solidFill>
                    <a:schemeClr val="tx1"/>
                  </a:solidFill>
                  <a:latin typeface="Microsoft YaHei" panose="020B0503020204020204" pitchFamily="34" charset="-122"/>
                  <a:ea typeface="Microsoft YaHei" panose="020B0503020204020204" pitchFamily="34" charset="-122"/>
                  <a:cs typeface="Times New Roman" panose="02020503050405090304" pitchFamily="18" charset="0"/>
                </a:rPr>
                <a:t>3</a:t>
              </a:r>
              <a:endParaRPr lang="en-US" altLang="zh-CN" sz="4000" b="1" dirty="0">
                <a:solidFill>
                  <a:schemeClr val="tx1"/>
                </a:solidFill>
                <a:latin typeface="Microsoft YaHei" panose="020B0503020204020204" pitchFamily="34" charset="-122"/>
                <a:ea typeface="Microsoft YaHei" panose="020B0503020204020204" pitchFamily="34" charset="-122"/>
                <a:cs typeface="Times New Roman" panose="02020503050405090304" pitchFamily="18" charset="0"/>
              </a:endParaRPr>
            </a:p>
          </p:txBody>
        </p:sp>
        <p:sp>
          <p:nvSpPr>
            <p:cNvPr id="9" name="文本框 8"/>
            <p:cNvSpPr txBox="1"/>
            <p:nvPr/>
          </p:nvSpPr>
          <p:spPr>
            <a:xfrm>
              <a:off x="7710" y="5456"/>
              <a:ext cx="5981" cy="1307"/>
            </a:xfrm>
            <a:prstGeom prst="rect">
              <a:avLst/>
            </a:prstGeom>
            <a:noFill/>
          </p:spPr>
          <p:txBody>
            <a:bodyPr wrap="none" rtlCol="0">
              <a:spAutoFit/>
            </a:bodyPr>
            <a:p>
              <a:pPr algn="l"/>
              <a:r>
                <a:rPr lang="en-US" altLang="zh-CN" sz="4800" b="1" kern="0" dirty="0">
                  <a:latin typeface="Microsoft YaHei" panose="020B0503020204020204" pitchFamily="34" charset="-122"/>
                  <a:ea typeface="Microsoft YaHei" panose="020B0503020204020204" pitchFamily="34" charset="-122"/>
                  <a:cs typeface="Times New Roman" panose="02020503050405090304" pitchFamily="18" charset="0"/>
                </a:rPr>
                <a:t>Experiments</a:t>
              </a:r>
              <a:endParaRPr lang="en-US" altLang="zh-CN" sz="4800" b="1" kern="0" dirty="0">
                <a:latin typeface="Microsoft YaHei" panose="020B0503020204020204" pitchFamily="34" charset="-122"/>
                <a:ea typeface="Microsoft YaHei" panose="020B0503020204020204" pitchFamily="34" charset="-122"/>
                <a:cs typeface="Times New Roman" panose="02020503050405090304" pitchFamily="18" charset="0"/>
              </a:endParaRPr>
            </a:p>
          </p:txBody>
        </p:sp>
        <p:sp>
          <p:nvSpPr>
            <p:cNvPr id="10" name="矩形 9"/>
            <p:cNvSpPr/>
            <p:nvPr/>
          </p:nvSpPr>
          <p:spPr>
            <a:xfrm>
              <a:off x="5237" y="7600"/>
              <a:ext cx="1417" cy="14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4000" b="1" dirty="0">
                  <a:solidFill>
                    <a:schemeClr val="tx1"/>
                  </a:solidFill>
                  <a:latin typeface="Microsoft YaHei" panose="020B0503020204020204" pitchFamily="34" charset="-122"/>
                  <a:ea typeface="Microsoft YaHei" panose="020B0503020204020204" pitchFamily="34" charset="-122"/>
                  <a:cs typeface="Times New Roman" panose="02020503050405090304" pitchFamily="18" charset="0"/>
                </a:rPr>
                <a:t>4</a:t>
              </a:r>
              <a:endParaRPr lang="en-US" altLang="zh-CN" sz="4000" b="1" dirty="0">
                <a:solidFill>
                  <a:schemeClr val="tx1"/>
                </a:solidFill>
                <a:latin typeface="Microsoft YaHei" panose="020B0503020204020204" pitchFamily="34" charset="-122"/>
                <a:ea typeface="Microsoft YaHei" panose="020B0503020204020204" pitchFamily="34" charset="-122"/>
                <a:cs typeface="Times New Roman" panose="02020503050405090304" pitchFamily="18" charset="0"/>
              </a:endParaRPr>
            </a:p>
          </p:txBody>
        </p:sp>
        <p:sp>
          <p:nvSpPr>
            <p:cNvPr id="11" name="文本框 10"/>
            <p:cNvSpPr txBox="1"/>
            <p:nvPr/>
          </p:nvSpPr>
          <p:spPr>
            <a:xfrm>
              <a:off x="7710" y="7655"/>
              <a:ext cx="5328" cy="1307"/>
            </a:xfrm>
            <a:prstGeom prst="rect">
              <a:avLst/>
            </a:prstGeom>
            <a:noFill/>
          </p:spPr>
          <p:txBody>
            <a:bodyPr wrap="none" rtlCol="0">
              <a:spAutoFit/>
            </a:bodyPr>
            <a:p>
              <a:pPr algn="l"/>
              <a:r>
                <a:rPr lang="en-US" altLang="zh-CN" sz="4800" b="1" kern="0" dirty="0">
                  <a:latin typeface="Microsoft YaHei" panose="020B0503020204020204" pitchFamily="34" charset="-122"/>
                  <a:ea typeface="Microsoft YaHei" panose="020B0503020204020204" pitchFamily="34" charset="-122"/>
                  <a:cs typeface="Times New Roman" panose="02020503050405090304" pitchFamily="18" charset="0"/>
                </a:rPr>
                <a:t>Conclusion</a:t>
              </a:r>
              <a:endParaRPr lang="en-US" altLang="zh-CN" sz="4800" b="1" kern="0" dirty="0">
                <a:latin typeface="Microsoft YaHei" panose="020B0503020204020204" pitchFamily="34" charset="-122"/>
                <a:ea typeface="Microsoft YaHei" panose="020B0503020204020204" pitchFamily="34" charset="-122"/>
                <a:cs typeface="Times New Roman" panose="02020503050405090304" pitchFamily="18" charset="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9495" y="168076"/>
            <a:ext cx="540000"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b="1" dirty="0">
                <a:solidFill>
                  <a:schemeClr val="tx1"/>
                </a:solidFill>
                <a:latin typeface="Microsoft YaHei" panose="020B0503020204020204" pitchFamily="34" charset="-122"/>
                <a:ea typeface="Microsoft YaHei" panose="020B0503020204020204" pitchFamily="34" charset="-122"/>
                <a:cs typeface="Times New Roman" panose="02020503050405090304" pitchFamily="18" charset="0"/>
              </a:rPr>
              <a:t>1</a:t>
            </a:r>
            <a:endParaRPr lang="en-US" altLang="zh-CN" sz="2800" b="1" dirty="0">
              <a:solidFill>
                <a:schemeClr val="tx1"/>
              </a:solidFill>
              <a:latin typeface="Microsoft YaHei" panose="020B0503020204020204" pitchFamily="34" charset="-122"/>
              <a:ea typeface="Microsoft YaHei" panose="020B0503020204020204" pitchFamily="34" charset="-122"/>
              <a:cs typeface="Times New Roman" panose="02020503050405090304" pitchFamily="18" charset="0"/>
            </a:endParaRPr>
          </a:p>
        </p:txBody>
      </p:sp>
      <p:cxnSp>
        <p:nvCxnSpPr>
          <p:cNvPr id="4" name="直接连接符 18"/>
          <p:cNvCxnSpPr/>
          <p:nvPr/>
        </p:nvCxnSpPr>
        <p:spPr>
          <a:xfrm>
            <a:off x="3541582" y="176661"/>
            <a:ext cx="1021" cy="540000"/>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23620" y="186055"/>
            <a:ext cx="2199640" cy="521970"/>
          </a:xfrm>
          <a:prstGeom prst="rect">
            <a:avLst/>
          </a:prstGeom>
          <a:noFill/>
        </p:spPr>
        <p:txBody>
          <a:bodyPr wrap="none" rtlCol="0">
            <a:spAutoFit/>
          </a:bodyPr>
          <a:p>
            <a:pPr lvl="0" algn="l">
              <a:defRPr/>
            </a:pPr>
            <a:r>
              <a:rPr lang="en-US" altLang="zh-CN" sz="2800" b="1" kern="0" dirty="0">
                <a:latin typeface="微软雅黑" charset="0"/>
                <a:ea typeface="微软雅黑" charset="0"/>
                <a:cs typeface="Times New Roman" panose="02020503050405090304" pitchFamily="18" charset="0"/>
                <a:sym typeface="+mn-ea"/>
              </a:rPr>
              <a:t>Introduction</a:t>
            </a:r>
            <a:endParaRPr lang="en-US" altLang="zh-CN" sz="2800" b="1" kern="0" dirty="0">
              <a:latin typeface="微软雅黑" charset="0"/>
              <a:ea typeface="微软雅黑" charset="0"/>
              <a:cs typeface="Times New Roman" panose="02020503050405090304" pitchFamily="18" charset="0"/>
              <a:sym typeface="+mn-ea"/>
            </a:endParaRPr>
          </a:p>
        </p:txBody>
      </p:sp>
      <p:pic>
        <p:nvPicPr>
          <p:cNvPr id="8" name="图片 7" descr="macro_zhe"/>
          <p:cNvPicPr>
            <a:picLocks noChangeAspect="1"/>
          </p:cNvPicPr>
          <p:nvPr/>
        </p:nvPicPr>
        <p:blipFill>
          <a:blip r:embed="rId1"/>
          <a:stretch>
            <a:fillRect/>
          </a:stretch>
        </p:blipFill>
        <p:spPr>
          <a:xfrm>
            <a:off x="3964305" y="877570"/>
            <a:ext cx="4013200" cy="2925445"/>
          </a:xfrm>
          <a:prstGeom prst="rect">
            <a:avLst/>
          </a:prstGeom>
        </p:spPr>
      </p:pic>
      <p:pic>
        <p:nvPicPr>
          <p:cNvPr id="9" name="图片 8" descr="macro_zhe2"/>
          <p:cNvPicPr>
            <a:picLocks noChangeAspect="1"/>
          </p:cNvPicPr>
          <p:nvPr/>
        </p:nvPicPr>
        <p:blipFill>
          <a:blip r:embed="rId2"/>
          <a:stretch>
            <a:fillRect/>
          </a:stretch>
        </p:blipFill>
        <p:spPr>
          <a:xfrm>
            <a:off x="3964305" y="3669030"/>
            <a:ext cx="4013200" cy="2925445"/>
          </a:xfrm>
          <a:prstGeom prst="rect">
            <a:avLst/>
          </a:prstGeom>
        </p:spPr>
      </p:pic>
      <p:pic>
        <p:nvPicPr>
          <p:cNvPr id="10" name="图片 9" descr="micro_zhe"/>
          <p:cNvPicPr>
            <a:picLocks noChangeAspect="1"/>
          </p:cNvPicPr>
          <p:nvPr/>
        </p:nvPicPr>
        <p:blipFill>
          <a:blip r:embed="rId3"/>
          <a:stretch>
            <a:fillRect/>
          </a:stretch>
        </p:blipFill>
        <p:spPr>
          <a:xfrm>
            <a:off x="7880350" y="877570"/>
            <a:ext cx="4013200" cy="2925445"/>
          </a:xfrm>
          <a:prstGeom prst="rect">
            <a:avLst/>
          </a:prstGeom>
        </p:spPr>
      </p:pic>
      <p:pic>
        <p:nvPicPr>
          <p:cNvPr id="11" name="图片 10" descr="micro_zhe2"/>
          <p:cNvPicPr>
            <a:picLocks noChangeAspect="1"/>
          </p:cNvPicPr>
          <p:nvPr/>
        </p:nvPicPr>
        <p:blipFill>
          <a:blip r:embed="rId4"/>
          <a:stretch>
            <a:fillRect/>
          </a:stretch>
        </p:blipFill>
        <p:spPr>
          <a:xfrm>
            <a:off x="7880350" y="3669030"/>
            <a:ext cx="4013200" cy="2925445"/>
          </a:xfrm>
          <a:prstGeom prst="rect">
            <a:avLst/>
          </a:prstGeom>
        </p:spPr>
      </p:pic>
      <p:sp>
        <p:nvSpPr>
          <p:cNvPr id="2" name="文本框 1"/>
          <p:cNvSpPr txBox="1"/>
          <p:nvPr/>
        </p:nvSpPr>
        <p:spPr>
          <a:xfrm>
            <a:off x="3649980" y="254000"/>
            <a:ext cx="8423275" cy="398780"/>
          </a:xfrm>
          <a:prstGeom prst="rect">
            <a:avLst/>
          </a:prstGeom>
          <a:noFill/>
        </p:spPr>
        <p:txBody>
          <a:bodyPr wrap="square" rtlCol="0" anchor="t">
            <a:spAutoFit/>
          </a:bodyPr>
          <a:p>
            <a:r>
              <a:rPr lang="zh-CN" altLang="en-US" sz="2000" b="1">
                <a:latin typeface="Times New Roman Bold" panose="02020503050405090304" charset="0"/>
                <a:cs typeface="Times New Roman Bold" panose="02020503050405090304" charset="0"/>
              </a:rPr>
              <a:t>The performance of different models in long Chinese text sentiment analysis</a:t>
            </a:r>
            <a:endParaRPr lang="zh-CN" altLang="en-US" sz="2000" b="1">
              <a:latin typeface="Times New Roman Bold" panose="02020503050405090304" charset="0"/>
              <a:cs typeface="Times New Roman Bold" panose="02020503050405090304" charset="0"/>
            </a:endParaRPr>
          </a:p>
        </p:txBody>
      </p:sp>
      <p:sp>
        <p:nvSpPr>
          <p:cNvPr id="5" name="文本框 4"/>
          <p:cNvSpPr txBox="1"/>
          <p:nvPr/>
        </p:nvSpPr>
        <p:spPr>
          <a:xfrm>
            <a:off x="169545" y="2110105"/>
            <a:ext cx="3559175" cy="398780"/>
          </a:xfrm>
          <a:prstGeom prst="rect">
            <a:avLst/>
          </a:prstGeom>
          <a:noFill/>
        </p:spPr>
        <p:txBody>
          <a:bodyPr wrap="none" rtlCol="0">
            <a:spAutoFit/>
          </a:bodyPr>
          <a:p>
            <a:pPr marL="342900" indent="-342900" algn="l">
              <a:buFont typeface="Wingdings" panose="05000000000000000000" charset="0"/>
              <a:buChar char=""/>
            </a:pPr>
            <a:r>
              <a:rPr lang="en-US" altLang="zh-CN" sz="2000" b="1">
                <a:latin typeface="Times New Roman Bold" panose="02020503050405090304" charset="0"/>
                <a:cs typeface="Times New Roman Bold" panose="02020503050405090304" charset="0"/>
              </a:rPr>
              <a:t>O</a:t>
            </a:r>
            <a:r>
              <a:rPr lang="zh-CN" altLang="en-US" sz="2000" b="1">
                <a:latin typeface="Times New Roman Bold" panose="02020503050405090304" charset="0"/>
                <a:cs typeface="Times New Roman Bold" panose="02020503050405090304" charset="0"/>
              </a:rPr>
              <a:t>ur model </a:t>
            </a:r>
            <a:r>
              <a:rPr lang="en-US" altLang="zh-CN" sz="2000" b="1">
                <a:latin typeface="Times New Roman Bold" panose="02020503050405090304" charset="0"/>
                <a:cs typeface="Times New Roman Bold" panose="02020503050405090304" charset="0"/>
              </a:rPr>
              <a:t>&amp;</a:t>
            </a:r>
            <a:r>
              <a:rPr lang="zh-CN" altLang="en-US" sz="2000" b="1">
                <a:latin typeface="Times New Roman Bold" panose="02020503050405090304" charset="0"/>
                <a:cs typeface="Times New Roman Bold" panose="02020503050405090304" charset="0"/>
              </a:rPr>
              <a:t> SOTA models</a:t>
            </a:r>
            <a:endParaRPr lang="zh-CN" altLang="en-US" sz="2000" b="1">
              <a:latin typeface="Times New Roman Bold" panose="02020503050405090304" charset="0"/>
              <a:cs typeface="Times New Roman Bold" panose="02020503050405090304" charset="0"/>
            </a:endParaRPr>
          </a:p>
        </p:txBody>
      </p:sp>
      <p:sp>
        <p:nvSpPr>
          <p:cNvPr id="7" name="文本框 6"/>
          <p:cNvSpPr txBox="1"/>
          <p:nvPr/>
        </p:nvSpPr>
        <p:spPr>
          <a:xfrm>
            <a:off x="169545" y="4794885"/>
            <a:ext cx="2656205" cy="398780"/>
          </a:xfrm>
          <a:prstGeom prst="rect">
            <a:avLst/>
          </a:prstGeom>
          <a:noFill/>
        </p:spPr>
        <p:txBody>
          <a:bodyPr wrap="none" rtlCol="0">
            <a:spAutoFit/>
          </a:bodyPr>
          <a:p>
            <a:pPr marL="342900" indent="-342900" algn="l">
              <a:buFont typeface="Wingdings" panose="05000000000000000000" charset="0"/>
              <a:buChar char=""/>
            </a:pPr>
            <a:r>
              <a:rPr sz="2000" b="1">
                <a:latin typeface="Times New Roman Bold" panose="02020503050405090304" charset="0"/>
                <a:cs typeface="Times New Roman Bold" panose="02020503050405090304" charset="0"/>
              </a:rPr>
              <a:t>Traditional models.</a:t>
            </a:r>
            <a:endParaRPr sz="2000" b="1">
              <a:latin typeface="Times New Roman Bold" panose="02020503050405090304" charset="0"/>
              <a:cs typeface="Times New Roman Bold" panose="0202050305040509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9495" y="168076"/>
            <a:ext cx="540000"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b="1" dirty="0">
                <a:solidFill>
                  <a:schemeClr val="tx1"/>
                </a:solidFill>
                <a:latin typeface="Microsoft YaHei" panose="020B0503020204020204" pitchFamily="34" charset="-122"/>
                <a:ea typeface="Microsoft YaHei" panose="020B0503020204020204" pitchFamily="34" charset="-122"/>
                <a:cs typeface="Times New Roman" panose="02020503050405090304" pitchFamily="18" charset="0"/>
              </a:rPr>
              <a:t>1</a:t>
            </a:r>
            <a:endParaRPr lang="en-US" altLang="zh-CN" sz="2800" b="1" dirty="0">
              <a:solidFill>
                <a:schemeClr val="tx1"/>
              </a:solidFill>
              <a:latin typeface="Microsoft YaHei" panose="020B0503020204020204" pitchFamily="34" charset="-122"/>
              <a:ea typeface="Microsoft YaHei" panose="020B0503020204020204" pitchFamily="34" charset="-122"/>
              <a:cs typeface="Times New Roman" panose="02020503050405090304" pitchFamily="18" charset="0"/>
            </a:endParaRPr>
          </a:p>
        </p:txBody>
      </p:sp>
      <p:cxnSp>
        <p:nvCxnSpPr>
          <p:cNvPr id="4" name="直接连接符 18"/>
          <p:cNvCxnSpPr/>
          <p:nvPr/>
        </p:nvCxnSpPr>
        <p:spPr>
          <a:xfrm>
            <a:off x="3541582" y="176661"/>
            <a:ext cx="1021" cy="540000"/>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23620" y="186055"/>
            <a:ext cx="2199640" cy="521970"/>
          </a:xfrm>
          <a:prstGeom prst="rect">
            <a:avLst/>
          </a:prstGeom>
          <a:noFill/>
        </p:spPr>
        <p:txBody>
          <a:bodyPr wrap="none" rtlCol="0">
            <a:spAutoFit/>
          </a:bodyPr>
          <a:p>
            <a:pPr lvl="0" algn="l">
              <a:defRPr/>
            </a:pPr>
            <a:r>
              <a:rPr lang="en-US" altLang="zh-CN" sz="2800" b="1" kern="0" dirty="0">
                <a:latin typeface="微软雅黑" charset="0"/>
                <a:ea typeface="微软雅黑" charset="0"/>
                <a:cs typeface="Times New Roman" panose="02020503050405090304" pitchFamily="18" charset="0"/>
                <a:sym typeface="+mn-ea"/>
              </a:rPr>
              <a:t>Introduction</a:t>
            </a:r>
            <a:endParaRPr lang="en-US" altLang="zh-CN" sz="2800" b="1" kern="0" dirty="0">
              <a:latin typeface="微软雅黑" charset="0"/>
              <a:ea typeface="微软雅黑" charset="0"/>
              <a:cs typeface="Times New Roman" panose="02020503050405090304" pitchFamily="18" charset="0"/>
              <a:sym typeface="+mn-ea"/>
            </a:endParaRPr>
          </a:p>
        </p:txBody>
      </p:sp>
      <p:sp>
        <p:nvSpPr>
          <p:cNvPr id="2" name="文本框 1"/>
          <p:cNvSpPr txBox="1"/>
          <p:nvPr/>
        </p:nvSpPr>
        <p:spPr>
          <a:xfrm>
            <a:off x="3649980" y="254000"/>
            <a:ext cx="8423275" cy="398780"/>
          </a:xfrm>
          <a:prstGeom prst="rect">
            <a:avLst/>
          </a:prstGeom>
          <a:noFill/>
        </p:spPr>
        <p:txBody>
          <a:bodyPr wrap="square" rtlCol="0" anchor="t">
            <a:spAutoFit/>
          </a:bodyPr>
          <a:p>
            <a:r>
              <a:rPr lang="zh-CN" altLang="en-US" sz="2000" b="1">
                <a:latin typeface="Times New Roman Bold" panose="02020503050405090304" charset="0"/>
                <a:cs typeface="Times New Roman Bold" panose="02020503050405090304" charset="0"/>
                <a:sym typeface="+mn-ea"/>
              </a:rPr>
              <a:t>Chinese article structures</a:t>
            </a:r>
            <a:endParaRPr lang="zh-CN" altLang="en-US" sz="2000" b="1">
              <a:latin typeface="Times New Roman Bold" panose="02020503050405090304" charset="0"/>
              <a:cs typeface="Times New Roman Bold" panose="02020503050405090304" charset="0"/>
            </a:endParaRPr>
          </a:p>
        </p:txBody>
      </p:sp>
      <p:pic>
        <p:nvPicPr>
          <p:cNvPr id="12" name="图片 11" descr="heatmap"/>
          <p:cNvPicPr>
            <a:picLocks noChangeAspect="1"/>
          </p:cNvPicPr>
          <p:nvPr/>
        </p:nvPicPr>
        <p:blipFill>
          <a:blip r:embed="rId1"/>
          <a:stretch>
            <a:fillRect/>
          </a:stretch>
        </p:blipFill>
        <p:spPr>
          <a:xfrm>
            <a:off x="859155" y="1089025"/>
            <a:ext cx="10474286" cy="4680000"/>
          </a:xfrm>
          <a:prstGeom prst="rect">
            <a:avLst/>
          </a:prstGeom>
        </p:spPr>
      </p:pic>
      <p:sp>
        <p:nvSpPr>
          <p:cNvPr id="13" name="文本框 12"/>
          <p:cNvSpPr txBox="1"/>
          <p:nvPr/>
        </p:nvSpPr>
        <p:spPr>
          <a:xfrm>
            <a:off x="2112328" y="5864225"/>
            <a:ext cx="7966710" cy="829945"/>
          </a:xfrm>
          <a:prstGeom prst="rect">
            <a:avLst/>
          </a:prstGeom>
          <a:noFill/>
        </p:spPr>
        <p:txBody>
          <a:bodyPr wrap="none" rtlCol="0">
            <a:spAutoFit/>
          </a:bodyPr>
          <a:p>
            <a:pPr algn="ctr"/>
            <a:r>
              <a:rPr lang="zh-CN" altLang="en-US" sz="2400">
                <a:latin typeface="Times New Roman Regular" panose="02020503050405090304" charset="0"/>
                <a:cs typeface="Times New Roman Regular" panose="02020503050405090304" charset="0"/>
              </a:rPr>
              <a:t>The six most common Chinese article structures. </a:t>
            </a:r>
            <a:endParaRPr lang="zh-CN" altLang="en-US" sz="2400">
              <a:latin typeface="Times New Roman Regular" panose="02020503050405090304" charset="0"/>
              <a:cs typeface="Times New Roman Regular" panose="02020503050405090304" charset="0"/>
            </a:endParaRPr>
          </a:p>
          <a:p>
            <a:pPr algn="ctr"/>
            <a:r>
              <a:rPr lang="zh-CN" altLang="en-US" sz="2400">
                <a:latin typeface="Times New Roman Regular" panose="02020503050405090304" charset="0"/>
                <a:cs typeface="Times New Roman Regular" panose="02020503050405090304" charset="0"/>
              </a:rPr>
              <a:t>Each block represents a prediction of a part in the whole article.</a:t>
            </a:r>
            <a:endParaRPr lang="zh-CN" altLang="en-US" sz="2400">
              <a:latin typeface="Times New Roman Regular" panose="02020503050405090304" charset="0"/>
              <a:cs typeface="Times New Roman Regular" panose="0202050305040509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9495" y="168076"/>
            <a:ext cx="540000"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b="1" dirty="0">
                <a:solidFill>
                  <a:schemeClr val="tx1"/>
                </a:solidFill>
                <a:latin typeface="Microsoft YaHei" panose="020B0503020204020204" pitchFamily="34" charset="-122"/>
                <a:ea typeface="Microsoft YaHei" panose="020B0503020204020204" pitchFamily="34" charset="-122"/>
                <a:cs typeface="Times New Roman" panose="02020503050405090304" pitchFamily="18" charset="0"/>
              </a:rPr>
              <a:t>1</a:t>
            </a:r>
            <a:endParaRPr lang="en-US" altLang="zh-CN" sz="2800" b="1" dirty="0">
              <a:solidFill>
                <a:schemeClr val="tx1"/>
              </a:solidFill>
              <a:latin typeface="Microsoft YaHei" panose="020B0503020204020204" pitchFamily="34" charset="-122"/>
              <a:ea typeface="Microsoft YaHei" panose="020B0503020204020204" pitchFamily="34" charset="-122"/>
              <a:cs typeface="Times New Roman" panose="02020503050405090304" pitchFamily="18" charset="0"/>
            </a:endParaRPr>
          </a:p>
        </p:txBody>
      </p:sp>
      <p:cxnSp>
        <p:nvCxnSpPr>
          <p:cNvPr id="4" name="直接连接符 18"/>
          <p:cNvCxnSpPr/>
          <p:nvPr/>
        </p:nvCxnSpPr>
        <p:spPr>
          <a:xfrm>
            <a:off x="3541582" y="176661"/>
            <a:ext cx="1021" cy="540000"/>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23620" y="186055"/>
            <a:ext cx="2199640" cy="521970"/>
          </a:xfrm>
          <a:prstGeom prst="rect">
            <a:avLst/>
          </a:prstGeom>
          <a:noFill/>
        </p:spPr>
        <p:txBody>
          <a:bodyPr wrap="none" rtlCol="0">
            <a:spAutoFit/>
          </a:bodyPr>
          <a:p>
            <a:pPr lvl="0" algn="l">
              <a:defRPr/>
            </a:pPr>
            <a:r>
              <a:rPr lang="en-US" altLang="zh-CN" sz="2800" b="1" kern="0" dirty="0">
                <a:latin typeface="微软雅黑" charset="0"/>
                <a:ea typeface="微软雅黑" charset="0"/>
                <a:cs typeface="Times New Roman" panose="02020503050405090304" pitchFamily="18" charset="0"/>
                <a:sym typeface="+mn-ea"/>
              </a:rPr>
              <a:t>Introduction</a:t>
            </a:r>
            <a:endParaRPr lang="en-US" altLang="zh-CN" sz="2800" b="1" kern="0" dirty="0">
              <a:latin typeface="微软雅黑" charset="0"/>
              <a:ea typeface="微软雅黑" charset="0"/>
              <a:cs typeface="Times New Roman" panose="02020503050405090304" pitchFamily="18" charset="0"/>
              <a:sym typeface="+mn-ea"/>
            </a:endParaRPr>
          </a:p>
        </p:txBody>
      </p:sp>
      <p:sp>
        <p:nvSpPr>
          <p:cNvPr id="2" name="文本框 1"/>
          <p:cNvSpPr txBox="1"/>
          <p:nvPr/>
        </p:nvSpPr>
        <p:spPr>
          <a:xfrm>
            <a:off x="3649980" y="254000"/>
            <a:ext cx="8423275" cy="398780"/>
          </a:xfrm>
          <a:prstGeom prst="rect">
            <a:avLst/>
          </a:prstGeom>
          <a:noFill/>
        </p:spPr>
        <p:txBody>
          <a:bodyPr wrap="square" rtlCol="0" anchor="t">
            <a:spAutoFit/>
          </a:bodyPr>
          <a:p>
            <a:r>
              <a:rPr lang="en-US" altLang="zh-CN" sz="2000" b="1">
                <a:latin typeface="Times New Roman Bold" panose="02020503050405090304" charset="0"/>
                <a:cs typeface="Times New Roman Bold" panose="02020503050405090304" charset="0"/>
                <a:sym typeface="+mn-ea"/>
              </a:rPr>
              <a:t>Main contributions</a:t>
            </a:r>
            <a:endParaRPr lang="en-US" altLang="zh-CN" sz="2000" b="1">
              <a:latin typeface="Times New Roman Bold" panose="02020503050405090304" charset="0"/>
              <a:cs typeface="Times New Roman Bold" panose="02020503050405090304" charset="0"/>
              <a:sym typeface="+mn-ea"/>
            </a:endParaRPr>
          </a:p>
        </p:txBody>
      </p:sp>
      <p:sp>
        <p:nvSpPr>
          <p:cNvPr id="5" name="文本框 4"/>
          <p:cNvSpPr txBox="1"/>
          <p:nvPr/>
        </p:nvSpPr>
        <p:spPr>
          <a:xfrm>
            <a:off x="169545" y="983615"/>
            <a:ext cx="11971655" cy="5631180"/>
          </a:xfrm>
          <a:prstGeom prst="rect">
            <a:avLst/>
          </a:prstGeom>
          <a:noFill/>
        </p:spPr>
        <p:txBody>
          <a:bodyPr wrap="square" rtlCol="0" anchor="t">
            <a:spAutoFit/>
          </a:bodyPr>
          <a:p>
            <a:pPr marL="342900" indent="-342900">
              <a:lnSpc>
                <a:spcPct val="100000"/>
              </a:lnSpc>
              <a:buFont typeface="Wingdings" panose="05000000000000000000" charset="0"/>
              <a:buChar char=""/>
            </a:pPr>
            <a:r>
              <a:rPr lang="zh-CN" altLang="en-US" sz="2000">
                <a:latin typeface="微软雅黑" charset="0"/>
                <a:ea typeface="微软雅黑" charset="0"/>
              </a:rPr>
              <a:t>We propose a BERT-based fusion model to better capture the whole long Chinese text sentiment. Our model adopts BERT-based models as base classifiers to obtain each partial sentiment, and leverages a BiGRU network to learn the complex and changeable structures of Chinese articles and further fuses </a:t>
            </a:r>
            <a:r>
              <a:rPr lang="en-US" altLang="zh-CN" sz="2000">
                <a:latin typeface="微软雅黑" charset="0"/>
                <a:ea typeface="微软雅黑" charset="0"/>
              </a:rPr>
              <a:t>N</a:t>
            </a:r>
            <a:r>
              <a:rPr lang="zh-CN" altLang="en-US" sz="2000">
                <a:latin typeface="微软雅黑" charset="0"/>
                <a:ea typeface="微软雅黑" charset="0"/>
              </a:rPr>
              <a:t> BERT-based models results,  finally utilizes an attention layer to enhance core sentiments of the long Chinese texts. The experimental result shows our method outperforms the traditional and state-of-the-art models.</a:t>
            </a:r>
            <a:endParaRPr lang="zh-CN" altLang="en-US" sz="2000">
              <a:latin typeface="微软雅黑" charset="0"/>
              <a:ea typeface="微软雅黑" charset="0"/>
            </a:endParaRPr>
          </a:p>
          <a:p>
            <a:pPr marL="342900" indent="-342900">
              <a:lnSpc>
                <a:spcPct val="100000"/>
              </a:lnSpc>
              <a:buFont typeface="Wingdings" panose="05000000000000000000" charset="0"/>
              <a:buChar char=""/>
            </a:pPr>
            <a:endParaRPr lang="zh-CN" altLang="en-US" sz="2000">
              <a:latin typeface="微软雅黑" charset="0"/>
              <a:ea typeface="微软雅黑" charset="0"/>
            </a:endParaRPr>
          </a:p>
          <a:p>
            <a:pPr marL="342900" indent="-342900">
              <a:lnSpc>
                <a:spcPct val="100000"/>
              </a:lnSpc>
              <a:buFont typeface="Wingdings" panose="05000000000000000000" charset="0"/>
              <a:buChar char=""/>
            </a:pPr>
            <a:r>
              <a:rPr lang="zh-CN" altLang="en-US" sz="2000">
                <a:latin typeface="微软雅黑" charset="0"/>
                <a:ea typeface="微软雅黑" charset="0"/>
              </a:rPr>
              <a:t>We devise a new truncation method to gain four types of embeddings for long Chinese text sentiment analysis. By calculating the TFIDF of each word in the whole text, we successfully extract five keywords as a reference for the global sentiment. And then we transfer the attached label into Chinese word as label embedding with the above title embedding, keywords embedding and the truncated sub-content embedding to joint put into BERT-based models.</a:t>
            </a:r>
            <a:endParaRPr lang="zh-CN" altLang="en-US" sz="2000">
              <a:latin typeface="微软雅黑" charset="0"/>
              <a:ea typeface="微软雅黑" charset="0"/>
            </a:endParaRPr>
          </a:p>
          <a:p>
            <a:pPr indent="0">
              <a:lnSpc>
                <a:spcPct val="100000"/>
              </a:lnSpc>
              <a:buFont typeface="Wingdings" panose="05000000000000000000" charset="0"/>
              <a:buNone/>
            </a:pPr>
            <a:endParaRPr lang="zh-CN" altLang="en-US" sz="2000">
              <a:latin typeface="微软雅黑" charset="0"/>
              <a:ea typeface="微软雅黑" charset="0"/>
            </a:endParaRPr>
          </a:p>
          <a:p>
            <a:pPr marL="342900" indent="-342900">
              <a:lnSpc>
                <a:spcPct val="100000"/>
              </a:lnSpc>
              <a:buFont typeface="Wingdings" panose="05000000000000000000" charset="0"/>
              <a:buChar char=""/>
            </a:pPr>
            <a:r>
              <a:rPr lang="zh-CN" altLang="en-US" sz="2000">
                <a:latin typeface="微软雅黑" charset="0"/>
                <a:ea typeface="微软雅黑" charset="0"/>
              </a:rPr>
              <a:t>We adopt three ensemble algorithms to improve the performance of our model. With the enhancement of ensemble algorithms, both Macro and Micro F1 has ameliorated. Meanwhile, we compare the effects of different truncation methods and ensemble algorithms on the experiment.</a:t>
            </a:r>
            <a:endParaRPr lang="zh-CN" altLang="en-US" sz="2000">
              <a:latin typeface="微软雅黑" charset="0"/>
              <a:ea typeface="微软雅黑"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9495" y="168076"/>
            <a:ext cx="540000"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b="1" dirty="0">
                <a:solidFill>
                  <a:schemeClr val="tx1"/>
                </a:solidFill>
                <a:latin typeface="Microsoft YaHei" panose="020B0503020204020204" pitchFamily="34" charset="-122"/>
                <a:ea typeface="Microsoft YaHei" panose="020B0503020204020204" pitchFamily="34" charset="-122"/>
                <a:cs typeface="Times New Roman" panose="02020503050405090304" pitchFamily="18" charset="0"/>
              </a:rPr>
              <a:t>2</a:t>
            </a:r>
            <a:endParaRPr lang="en-US" altLang="zh-CN" sz="2800" b="1" dirty="0">
              <a:solidFill>
                <a:schemeClr val="tx1"/>
              </a:solidFill>
              <a:latin typeface="Microsoft YaHei" panose="020B0503020204020204" pitchFamily="34" charset="-122"/>
              <a:ea typeface="Microsoft YaHei" panose="020B0503020204020204" pitchFamily="34" charset="-122"/>
              <a:cs typeface="Times New Roman" panose="02020503050405090304" pitchFamily="18" charset="0"/>
            </a:endParaRPr>
          </a:p>
        </p:txBody>
      </p:sp>
      <p:cxnSp>
        <p:nvCxnSpPr>
          <p:cNvPr id="4" name="直接连接符 18"/>
          <p:cNvCxnSpPr/>
          <p:nvPr/>
        </p:nvCxnSpPr>
        <p:spPr>
          <a:xfrm>
            <a:off x="4332792" y="167771"/>
            <a:ext cx="1021" cy="540000"/>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23620" y="186055"/>
            <a:ext cx="2982595" cy="521970"/>
          </a:xfrm>
          <a:prstGeom prst="rect">
            <a:avLst/>
          </a:prstGeom>
          <a:noFill/>
        </p:spPr>
        <p:txBody>
          <a:bodyPr wrap="none" rtlCol="0">
            <a:spAutoFit/>
          </a:bodyPr>
          <a:p>
            <a:pPr algn="l"/>
            <a:r>
              <a:rPr lang="en-US" altLang="zh-CN" sz="2800" b="1" kern="0" dirty="0">
                <a:latin typeface="Microsoft YaHei" panose="020B0503020204020204" pitchFamily="34" charset="-122"/>
                <a:ea typeface="Microsoft YaHei" panose="020B0503020204020204" pitchFamily="34" charset="-122"/>
                <a:cs typeface="Times New Roman" panose="02020503050405090304" pitchFamily="18" charset="0"/>
                <a:sym typeface="+mn-ea"/>
              </a:rPr>
              <a:t>Proposed Model</a:t>
            </a:r>
            <a:endParaRPr lang="en-US" altLang="zh-CN" sz="2800" b="1" kern="0" dirty="0">
              <a:latin typeface="微软雅黑" charset="0"/>
              <a:ea typeface="微软雅黑" charset="0"/>
              <a:cs typeface="Times New Roman" panose="02020503050405090304" pitchFamily="18" charset="0"/>
              <a:sym typeface="+mn-ea"/>
            </a:endParaRPr>
          </a:p>
        </p:txBody>
      </p:sp>
      <p:pic>
        <p:nvPicPr>
          <p:cNvPr id="8" name="图片 7" descr="truncation_methods"/>
          <p:cNvPicPr>
            <a:picLocks noChangeAspect="1"/>
          </p:cNvPicPr>
          <p:nvPr/>
        </p:nvPicPr>
        <p:blipFill>
          <a:blip r:embed="rId1"/>
          <a:stretch>
            <a:fillRect/>
          </a:stretch>
        </p:blipFill>
        <p:spPr>
          <a:xfrm>
            <a:off x="1157605" y="1489710"/>
            <a:ext cx="10057765" cy="4287520"/>
          </a:xfrm>
          <a:prstGeom prst="rect">
            <a:avLst/>
          </a:prstGeom>
        </p:spPr>
      </p:pic>
      <p:sp>
        <p:nvSpPr>
          <p:cNvPr id="2" name="文本框 1"/>
          <p:cNvSpPr txBox="1"/>
          <p:nvPr/>
        </p:nvSpPr>
        <p:spPr>
          <a:xfrm>
            <a:off x="4660265" y="247650"/>
            <a:ext cx="4137660" cy="398780"/>
          </a:xfrm>
          <a:prstGeom prst="rect">
            <a:avLst/>
          </a:prstGeom>
          <a:noFill/>
        </p:spPr>
        <p:txBody>
          <a:bodyPr wrap="square" rtlCol="0" anchor="t">
            <a:spAutoFit/>
          </a:bodyPr>
          <a:p>
            <a:r>
              <a:rPr lang="en-US" altLang="zh-CN" sz="2000" b="1">
                <a:latin typeface="Times New Roman Bold" panose="02020503050405090304" charset="0"/>
                <a:cs typeface="Times New Roman Bold" panose="02020503050405090304" charset="0"/>
                <a:sym typeface="+mn-ea"/>
              </a:rPr>
              <a:t>Data </a:t>
            </a:r>
            <a:r>
              <a:rPr sz="2000" b="1">
                <a:latin typeface="Times New Roman Bold" panose="02020503050405090304" charset="0"/>
                <a:cs typeface="Times New Roman Bold" panose="02020503050405090304" charset="0"/>
                <a:sym typeface="+mn-ea"/>
              </a:rPr>
              <a:t>preprocess</a:t>
            </a:r>
            <a:r>
              <a:rPr lang="en-US" sz="2000" b="1">
                <a:latin typeface="Times New Roman Bold" panose="02020503050405090304" charset="0"/>
                <a:cs typeface="Times New Roman Bold" panose="02020503050405090304" charset="0"/>
                <a:sym typeface="+mn-ea"/>
              </a:rPr>
              <a:t>ing</a:t>
            </a:r>
            <a:endParaRPr lang="en-US" sz="2000" b="1">
              <a:latin typeface="Times New Roman Bold" panose="02020503050405090304" charset="0"/>
              <a:cs typeface="Times New Roman Bold" panose="0202050305040509030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9495" y="168076"/>
            <a:ext cx="540000"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b="1" dirty="0">
                <a:solidFill>
                  <a:schemeClr val="tx1"/>
                </a:solidFill>
                <a:latin typeface="Microsoft YaHei" panose="020B0503020204020204" pitchFamily="34" charset="-122"/>
                <a:ea typeface="Microsoft YaHei" panose="020B0503020204020204" pitchFamily="34" charset="-122"/>
                <a:cs typeface="Times New Roman" panose="02020503050405090304" pitchFamily="18" charset="0"/>
              </a:rPr>
              <a:t>2</a:t>
            </a:r>
            <a:endParaRPr lang="en-US" altLang="zh-CN" sz="2800" b="1" dirty="0">
              <a:solidFill>
                <a:schemeClr val="tx1"/>
              </a:solidFill>
              <a:latin typeface="Microsoft YaHei" panose="020B0503020204020204" pitchFamily="34" charset="-122"/>
              <a:ea typeface="Microsoft YaHei" panose="020B0503020204020204" pitchFamily="34" charset="-122"/>
              <a:cs typeface="Times New Roman" panose="02020503050405090304" pitchFamily="18" charset="0"/>
            </a:endParaRPr>
          </a:p>
        </p:txBody>
      </p:sp>
      <p:cxnSp>
        <p:nvCxnSpPr>
          <p:cNvPr id="4" name="直接连接符 18"/>
          <p:cNvCxnSpPr/>
          <p:nvPr/>
        </p:nvCxnSpPr>
        <p:spPr>
          <a:xfrm>
            <a:off x="4332792" y="167771"/>
            <a:ext cx="1021" cy="540000"/>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23620" y="186055"/>
            <a:ext cx="2982595" cy="521970"/>
          </a:xfrm>
          <a:prstGeom prst="rect">
            <a:avLst/>
          </a:prstGeom>
          <a:noFill/>
        </p:spPr>
        <p:txBody>
          <a:bodyPr wrap="none" rtlCol="0">
            <a:spAutoFit/>
          </a:bodyPr>
          <a:p>
            <a:pPr algn="l"/>
            <a:r>
              <a:rPr lang="en-US" altLang="zh-CN" sz="2800" b="1" kern="0" dirty="0">
                <a:latin typeface="Microsoft YaHei" panose="020B0503020204020204" pitchFamily="34" charset="-122"/>
                <a:ea typeface="Microsoft YaHei" panose="020B0503020204020204" pitchFamily="34" charset="-122"/>
                <a:cs typeface="Times New Roman" panose="02020503050405090304" pitchFamily="18" charset="0"/>
                <a:sym typeface="+mn-ea"/>
              </a:rPr>
              <a:t>Proposed Model</a:t>
            </a:r>
            <a:endParaRPr lang="en-US" altLang="zh-CN" sz="2800" b="1" kern="0" dirty="0">
              <a:latin typeface="微软雅黑" charset="0"/>
              <a:ea typeface="微软雅黑" charset="0"/>
              <a:cs typeface="Times New Roman" panose="02020503050405090304" pitchFamily="18" charset="0"/>
              <a:sym typeface="+mn-ea"/>
            </a:endParaRPr>
          </a:p>
        </p:txBody>
      </p:sp>
      <p:pic>
        <p:nvPicPr>
          <p:cNvPr id="5" name="图片 4" descr="model_new"/>
          <p:cNvPicPr>
            <a:picLocks noChangeAspect="1"/>
          </p:cNvPicPr>
          <p:nvPr/>
        </p:nvPicPr>
        <p:blipFill>
          <a:blip r:embed="rId1"/>
          <a:stretch>
            <a:fillRect/>
          </a:stretch>
        </p:blipFill>
        <p:spPr>
          <a:xfrm>
            <a:off x="169545" y="989330"/>
            <a:ext cx="7388039" cy="5472000"/>
          </a:xfrm>
          <a:prstGeom prst="rect">
            <a:avLst/>
          </a:prstGeom>
        </p:spPr>
      </p:pic>
      <p:sp>
        <p:nvSpPr>
          <p:cNvPr id="2" name="文本框 1"/>
          <p:cNvSpPr txBox="1"/>
          <p:nvPr/>
        </p:nvSpPr>
        <p:spPr>
          <a:xfrm>
            <a:off x="4660265" y="247650"/>
            <a:ext cx="4137660" cy="398780"/>
          </a:xfrm>
          <a:prstGeom prst="rect">
            <a:avLst/>
          </a:prstGeom>
          <a:noFill/>
        </p:spPr>
        <p:txBody>
          <a:bodyPr wrap="square" rtlCol="0" anchor="t">
            <a:spAutoFit/>
          </a:bodyPr>
          <a:p>
            <a:r>
              <a:rPr sz="2000" b="1">
                <a:latin typeface="Times New Roman Bold" panose="02020503050405090304" charset="0"/>
                <a:cs typeface="Times New Roman Bold" panose="02020503050405090304" charset="0"/>
                <a:sym typeface="+mn-ea"/>
              </a:rPr>
              <a:t>Framework</a:t>
            </a:r>
            <a:endParaRPr sz="2000" b="1">
              <a:latin typeface="Times New Roman Bold" panose="02020503050405090304" charset="0"/>
              <a:cs typeface="Times New Roman Bold" panose="02020503050405090304" charset="0"/>
              <a:sym typeface="+mn-ea"/>
            </a:endParaRPr>
          </a:p>
        </p:txBody>
      </p:sp>
      <p:pic>
        <p:nvPicPr>
          <p:cNvPr id="7" name="图片 6" descr="GRU"/>
          <p:cNvPicPr>
            <a:picLocks noChangeAspect="1"/>
          </p:cNvPicPr>
          <p:nvPr/>
        </p:nvPicPr>
        <p:blipFill>
          <a:blip r:embed="rId2"/>
          <a:stretch>
            <a:fillRect/>
          </a:stretch>
        </p:blipFill>
        <p:spPr>
          <a:xfrm>
            <a:off x="7319645" y="1772285"/>
            <a:ext cx="4882045" cy="2232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9495" y="168076"/>
            <a:ext cx="540000"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b="1" dirty="0">
                <a:solidFill>
                  <a:schemeClr val="tx1"/>
                </a:solidFill>
                <a:latin typeface="Microsoft YaHei" panose="020B0503020204020204" pitchFamily="34" charset="-122"/>
                <a:ea typeface="Microsoft YaHei" panose="020B0503020204020204" pitchFamily="34" charset="-122"/>
                <a:cs typeface="Times New Roman" panose="02020503050405090304" pitchFamily="18" charset="0"/>
              </a:rPr>
              <a:t>2</a:t>
            </a:r>
            <a:endParaRPr lang="en-US" altLang="zh-CN" sz="2800" b="1" dirty="0">
              <a:solidFill>
                <a:schemeClr val="tx1"/>
              </a:solidFill>
              <a:latin typeface="Microsoft YaHei" panose="020B0503020204020204" pitchFamily="34" charset="-122"/>
              <a:ea typeface="Microsoft YaHei" panose="020B0503020204020204" pitchFamily="34" charset="-122"/>
              <a:cs typeface="Times New Roman" panose="02020503050405090304" pitchFamily="18" charset="0"/>
            </a:endParaRPr>
          </a:p>
        </p:txBody>
      </p:sp>
      <p:cxnSp>
        <p:nvCxnSpPr>
          <p:cNvPr id="4" name="直接连接符 18"/>
          <p:cNvCxnSpPr/>
          <p:nvPr/>
        </p:nvCxnSpPr>
        <p:spPr>
          <a:xfrm>
            <a:off x="4332792" y="167771"/>
            <a:ext cx="1021" cy="540000"/>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23620" y="186055"/>
            <a:ext cx="2982595" cy="521970"/>
          </a:xfrm>
          <a:prstGeom prst="rect">
            <a:avLst/>
          </a:prstGeom>
          <a:noFill/>
        </p:spPr>
        <p:txBody>
          <a:bodyPr wrap="none" rtlCol="0">
            <a:spAutoFit/>
          </a:bodyPr>
          <a:p>
            <a:pPr algn="l"/>
            <a:r>
              <a:rPr lang="en-US" altLang="zh-CN" sz="2800" b="1" kern="0" dirty="0">
                <a:latin typeface="Microsoft YaHei" panose="020B0503020204020204" pitchFamily="34" charset="-122"/>
                <a:ea typeface="Microsoft YaHei" panose="020B0503020204020204" pitchFamily="34" charset="-122"/>
                <a:cs typeface="Times New Roman" panose="02020503050405090304" pitchFamily="18" charset="0"/>
                <a:sym typeface="+mn-ea"/>
              </a:rPr>
              <a:t>Proposed Model</a:t>
            </a:r>
            <a:endParaRPr lang="en-US" altLang="zh-CN" sz="2800" b="1" kern="0" dirty="0">
              <a:latin typeface="微软雅黑" charset="0"/>
              <a:ea typeface="微软雅黑" charset="0"/>
              <a:cs typeface="Times New Roman" panose="02020503050405090304" pitchFamily="18" charset="0"/>
              <a:sym typeface="+mn-ea"/>
            </a:endParaRPr>
          </a:p>
        </p:txBody>
      </p:sp>
      <p:pic>
        <p:nvPicPr>
          <p:cNvPr id="2" name="图片 1" descr="截屏2021-04-12 下午4.45.43"/>
          <p:cNvPicPr>
            <a:picLocks noChangeAspect="1"/>
          </p:cNvPicPr>
          <p:nvPr/>
        </p:nvPicPr>
        <p:blipFill>
          <a:blip r:embed="rId1"/>
          <a:stretch>
            <a:fillRect/>
          </a:stretch>
        </p:blipFill>
        <p:spPr>
          <a:xfrm>
            <a:off x="283845" y="1894840"/>
            <a:ext cx="3875405" cy="2988945"/>
          </a:xfrm>
          <a:prstGeom prst="rect">
            <a:avLst/>
          </a:prstGeom>
        </p:spPr>
      </p:pic>
      <p:pic>
        <p:nvPicPr>
          <p:cNvPr id="5" name="图片 4" descr="截屏2021-04-12 下午4.46.00"/>
          <p:cNvPicPr>
            <a:picLocks noChangeAspect="1"/>
          </p:cNvPicPr>
          <p:nvPr/>
        </p:nvPicPr>
        <p:blipFill>
          <a:blip r:embed="rId2"/>
          <a:stretch>
            <a:fillRect/>
          </a:stretch>
        </p:blipFill>
        <p:spPr>
          <a:xfrm>
            <a:off x="4145280" y="1879600"/>
            <a:ext cx="3651885" cy="3325495"/>
          </a:xfrm>
          <a:prstGeom prst="rect">
            <a:avLst/>
          </a:prstGeom>
        </p:spPr>
      </p:pic>
      <p:pic>
        <p:nvPicPr>
          <p:cNvPr id="7" name="图片 6" descr="截屏2021-04-12 下午4.46.10"/>
          <p:cNvPicPr>
            <a:picLocks noChangeAspect="1"/>
          </p:cNvPicPr>
          <p:nvPr/>
        </p:nvPicPr>
        <p:blipFill>
          <a:blip r:embed="rId3"/>
          <a:stretch>
            <a:fillRect/>
          </a:stretch>
        </p:blipFill>
        <p:spPr>
          <a:xfrm>
            <a:off x="7792085" y="1835785"/>
            <a:ext cx="4119880" cy="2988945"/>
          </a:xfrm>
          <a:prstGeom prst="rect">
            <a:avLst/>
          </a:prstGeom>
        </p:spPr>
      </p:pic>
      <p:sp>
        <p:nvSpPr>
          <p:cNvPr id="8" name="文本框 7"/>
          <p:cNvSpPr txBox="1"/>
          <p:nvPr/>
        </p:nvSpPr>
        <p:spPr>
          <a:xfrm>
            <a:off x="4660265" y="247650"/>
            <a:ext cx="4137660" cy="398780"/>
          </a:xfrm>
          <a:prstGeom prst="rect">
            <a:avLst/>
          </a:prstGeom>
          <a:noFill/>
        </p:spPr>
        <p:txBody>
          <a:bodyPr wrap="square" rtlCol="0" anchor="t">
            <a:spAutoFit/>
          </a:bodyPr>
          <a:p>
            <a:r>
              <a:rPr sz="2000" b="1">
                <a:latin typeface="Times New Roman Bold" panose="02020503050405090304" charset="0"/>
                <a:cs typeface="Times New Roman Bold" panose="02020503050405090304" charset="0"/>
                <a:sym typeface="+mn-ea"/>
              </a:rPr>
              <a:t>Ensemble Algorithm</a:t>
            </a:r>
            <a:r>
              <a:rPr lang="en-US" sz="2000" b="1">
                <a:latin typeface="Times New Roman Bold" panose="02020503050405090304" charset="0"/>
                <a:cs typeface="Times New Roman Bold" panose="02020503050405090304" charset="0"/>
                <a:sym typeface="+mn-ea"/>
              </a:rPr>
              <a:t>s</a:t>
            </a:r>
            <a:endParaRPr lang="en-US" sz="2000" b="1">
              <a:latin typeface="Times New Roman Bold" panose="02020503050405090304" charset="0"/>
              <a:cs typeface="Times New Roman Bold" panose="02020503050405090304"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9495" y="168076"/>
            <a:ext cx="540000"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b="1" dirty="0">
                <a:solidFill>
                  <a:schemeClr val="tx1"/>
                </a:solidFill>
                <a:latin typeface="Microsoft YaHei" panose="020B0503020204020204" pitchFamily="34" charset="-122"/>
                <a:ea typeface="Microsoft YaHei" panose="020B0503020204020204" pitchFamily="34" charset="-122"/>
                <a:cs typeface="Times New Roman" panose="02020503050405090304" pitchFamily="18" charset="0"/>
              </a:rPr>
              <a:t>3</a:t>
            </a:r>
            <a:endParaRPr lang="en-US" altLang="zh-CN" sz="2800" b="1" dirty="0">
              <a:solidFill>
                <a:schemeClr val="tx1"/>
              </a:solidFill>
              <a:latin typeface="Microsoft YaHei" panose="020B0503020204020204" pitchFamily="34" charset="-122"/>
              <a:ea typeface="Microsoft YaHei" panose="020B0503020204020204" pitchFamily="34" charset="-122"/>
              <a:cs typeface="Times New Roman" panose="02020503050405090304" pitchFamily="18" charset="0"/>
            </a:endParaRPr>
          </a:p>
        </p:txBody>
      </p:sp>
      <p:cxnSp>
        <p:nvCxnSpPr>
          <p:cNvPr id="4" name="直接连接符 18"/>
          <p:cNvCxnSpPr/>
          <p:nvPr/>
        </p:nvCxnSpPr>
        <p:spPr>
          <a:xfrm>
            <a:off x="3541582" y="176661"/>
            <a:ext cx="1021" cy="540000"/>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7" name="图片 6" descr="图片包含 游戏机&#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349068" y="3683626"/>
            <a:ext cx="2476500" cy="863600"/>
          </a:xfrm>
          <a:prstGeom prst="rect">
            <a:avLst/>
          </a:prstGeom>
        </p:spPr>
      </p:pic>
      <p:sp>
        <p:nvSpPr>
          <p:cNvPr id="6" name="文本框 5"/>
          <p:cNvSpPr txBox="1"/>
          <p:nvPr/>
        </p:nvSpPr>
        <p:spPr>
          <a:xfrm>
            <a:off x="1023620" y="186055"/>
            <a:ext cx="2295525" cy="521970"/>
          </a:xfrm>
          <a:prstGeom prst="rect">
            <a:avLst/>
          </a:prstGeom>
          <a:noFill/>
        </p:spPr>
        <p:txBody>
          <a:bodyPr wrap="none" rtlCol="0">
            <a:spAutoFit/>
          </a:bodyPr>
          <a:p>
            <a:pPr algn="l"/>
            <a:r>
              <a:rPr lang="en-US" altLang="zh-CN" sz="2800" b="1" kern="0" dirty="0">
                <a:latin typeface="Microsoft YaHei" panose="020B0503020204020204" pitchFamily="34" charset="-122"/>
                <a:ea typeface="Microsoft YaHei" panose="020B0503020204020204" pitchFamily="34" charset="-122"/>
                <a:cs typeface="Times New Roman" panose="02020503050405090304" pitchFamily="18" charset="0"/>
                <a:sym typeface="+mn-ea"/>
              </a:rPr>
              <a:t>Experiments</a:t>
            </a:r>
            <a:endParaRPr lang="en-US" altLang="zh-CN" sz="2800" b="1" kern="0" dirty="0">
              <a:latin typeface="微软雅黑" charset="0"/>
              <a:ea typeface="微软雅黑" charset="0"/>
              <a:cs typeface="Times New Roman" panose="02020503050405090304" pitchFamily="18" charset="0"/>
              <a:sym typeface="+mn-ea"/>
            </a:endParaRPr>
          </a:p>
        </p:txBody>
      </p:sp>
      <p:pic>
        <p:nvPicPr>
          <p:cNvPr id="5" name="图片 4" descr="pie"/>
          <p:cNvPicPr>
            <a:picLocks noChangeAspect="1"/>
          </p:cNvPicPr>
          <p:nvPr/>
        </p:nvPicPr>
        <p:blipFill>
          <a:blip r:embed="rId2"/>
          <a:stretch>
            <a:fillRect/>
          </a:stretch>
        </p:blipFill>
        <p:spPr>
          <a:xfrm>
            <a:off x="6950075" y="1988185"/>
            <a:ext cx="4060190" cy="3513455"/>
          </a:xfrm>
          <a:prstGeom prst="rect">
            <a:avLst/>
          </a:prstGeom>
        </p:spPr>
      </p:pic>
      <p:pic>
        <p:nvPicPr>
          <p:cNvPr id="9" name="图片 8" descr="dataset_old"/>
          <p:cNvPicPr>
            <a:picLocks noChangeAspect="1"/>
          </p:cNvPicPr>
          <p:nvPr/>
        </p:nvPicPr>
        <p:blipFill>
          <a:blip r:embed="rId3"/>
          <a:stretch>
            <a:fillRect/>
          </a:stretch>
        </p:blipFill>
        <p:spPr>
          <a:xfrm>
            <a:off x="1031875" y="1459865"/>
            <a:ext cx="4914265" cy="4570095"/>
          </a:xfrm>
          <a:prstGeom prst="rect">
            <a:avLst/>
          </a:prstGeom>
        </p:spPr>
      </p:pic>
      <p:sp>
        <p:nvSpPr>
          <p:cNvPr id="8" name="文本框 7"/>
          <p:cNvSpPr txBox="1"/>
          <p:nvPr/>
        </p:nvSpPr>
        <p:spPr>
          <a:xfrm>
            <a:off x="4027170" y="247650"/>
            <a:ext cx="4137660" cy="398780"/>
          </a:xfrm>
          <a:prstGeom prst="rect">
            <a:avLst/>
          </a:prstGeom>
          <a:noFill/>
        </p:spPr>
        <p:txBody>
          <a:bodyPr wrap="square" rtlCol="0" anchor="t">
            <a:spAutoFit/>
          </a:bodyPr>
          <a:p>
            <a:r>
              <a:rPr sz="2000" b="1">
                <a:latin typeface="Times New Roman Bold" panose="02020503050405090304" charset="0"/>
                <a:cs typeface="Times New Roman Bold" panose="02020503050405090304" charset="0"/>
                <a:sym typeface="+mn-ea"/>
              </a:rPr>
              <a:t>Statistics of the original dataset</a:t>
            </a:r>
            <a:endParaRPr sz="2000" b="1">
              <a:latin typeface="Times New Roman Bold" panose="02020503050405090304" charset="0"/>
              <a:cs typeface="Times New Roman Bold" panose="02020503050405090304" charset="0"/>
              <a:sym typeface="+mn-ea"/>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xml><?xml version="1.0" encoding="utf-8"?>
<p:tagLst xmlns:p="http://schemas.openxmlformats.org/presentationml/2006/main">
  <p:tag name="KSO_WM_UNIT_VALUE" val="338*338"/>
  <p:tag name="KSO_WM_UNIT_HIGHLIGHT" val="0"/>
  <p:tag name="KSO_WM_UNIT_COMPATIBLE" val="0"/>
  <p:tag name="KSO_WM_UNIT_DIAGRAM_ISNUMVISUAL" val="0"/>
  <p:tag name="KSO_WM_UNIT_DIAGRAM_ISREFERUNIT" val="0"/>
  <p:tag name="KSO_WM_UNIT_TYPE" val="d"/>
  <p:tag name="KSO_WM_UNIT_INDEX" val="1"/>
  <p:tag name="KSO_WM_UNIT_ID" val="diagram20207580_1*d*1"/>
  <p:tag name="KSO_WM_TEMPLATE_CATEGORY" val="diagram"/>
  <p:tag name="KSO_WM_TEMPLATE_INDEX" val="20207580"/>
  <p:tag name="KSO_WM_UNIT_LAYERLEVEL" val="1"/>
  <p:tag name="KSO_WM_TAG_VERSION" val="1.0"/>
  <p:tag name="KSO_WM_BEAUTIFY_FLAG" val="#wm#"/>
  <p:tag name="KSO_WM_CHIP_GROUPID" val="5e7310da9a230a26b9e88a19"/>
  <p:tag name="KSO_WM_CHIP_XID" val="5e7310da9a230a26b9e88a1a"/>
  <p:tag name="KSO_WM_UNIT_DEC_AREA_ID" val="86b235002ce7495c95ae81dc739100d9"/>
  <p:tag name="KSO_WM_ASSEMBLE_CHIP_INDEX" val="a79229d9c3b14612b3a42d48f3fb74b1"/>
  <p:tag name="KSO_WM_UNIT_PLACING_PICTURE" val="a79229d9c3b14612b3a42d48f3fb74b1"/>
  <p:tag name="KSO_WM_TEMPLATE_ASSEMBLE_XID" val="5eeb859ea758c1ec0b708988"/>
  <p:tag name="KSO_WM_TEMPLATE_ASSEMBLE_GROUPID" val="5eeb859ea758c1ec0b708988"/>
</p:tagLst>
</file>

<file path=ppt/tags/tag11.xml><?xml version="1.0" encoding="utf-8"?>
<p:tagLst xmlns:p="http://schemas.openxmlformats.org/presentationml/2006/main">
  <p:tag name="KSO_WM_UNIT_ISCONTENTSTITLE" val="0"/>
  <p:tag name="KSO_WM_UNIT_ISNUMDGMTITLE" val="0"/>
  <p:tag name="KSO_WM_UNIT_NOCLEAR" val="0"/>
  <p:tag name="KSO_WM_UNIT_VALUE" val="36"/>
  <p:tag name="KSO_WM_UNIT_HIGHLIGHT" val="0"/>
  <p:tag name="KSO_WM_UNIT_COMPATIBLE" val="0"/>
  <p:tag name="KSO_WM_UNIT_DIAGRAM_ISNUMVISUAL" val="0"/>
  <p:tag name="KSO_WM_UNIT_DIAGRAM_ISREFERUNIT" val="0"/>
  <p:tag name="KSO_WM_UNIT_TYPE" val="a"/>
  <p:tag name="KSO_WM_UNIT_INDEX" val="1"/>
  <p:tag name="KSO_WM_UNIT_ID" val="diagram20207580_1*a*1"/>
  <p:tag name="KSO_WM_TEMPLATE_CATEGORY" val="diagram"/>
  <p:tag name="KSO_WM_TEMPLATE_INDEX" val="20207580"/>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7e5414493ab94463acf8e31726d0bc24"/>
  <p:tag name="KSO_WM_ASSEMBLE_CHIP_INDEX" val="9e2e007f34484240880e92e71bcbdbfe"/>
  <p:tag name="KSO_WM_UNIT_TEXT_FILL_FORE_SCHEMECOLOR_INDEX_BRIGHTNESS" val="0"/>
  <p:tag name="KSO_WM_UNIT_TEXT_FILL_FORE_SCHEMECOLOR_INDEX" val="13"/>
  <p:tag name="KSO_WM_UNIT_TEXT_FILL_TYPE" val="1"/>
  <p:tag name="KSO_WM_TEMPLATE_ASSEMBLE_XID" val="5eeb859ea758c1ec0b708988"/>
  <p:tag name="KSO_WM_TEMPLATE_ASSEMBLE_GROUPID" val="5eeb859ea758c1ec0b708988"/>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7580_1*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07580"/>
  <p:tag name="KSO_WM_UNIT_VALUE" val="530"/>
  <p:tag name="KSO_WM_TEMPLATE_ASSEMBLE_XID" val="5eeb859ea758c1ec0b708988"/>
  <p:tag name="KSO_WM_TEMPLATE_ASSEMBLE_GROUPID" val="5eeb859ea758c1ec0b708988"/>
</p:tagLst>
</file>

<file path=ppt/tags/tag5.xml><?xml version="1.0" encoding="utf-8"?>
<p:tagLst xmlns:p="http://schemas.openxmlformats.org/presentationml/2006/main">
  <p:tag name="KSO_WM_UNIT_VALUE" val="338*338"/>
  <p:tag name="KSO_WM_UNIT_HIGHLIGHT" val="0"/>
  <p:tag name="KSO_WM_UNIT_COMPATIBLE" val="0"/>
  <p:tag name="KSO_WM_UNIT_DIAGRAM_ISNUMVISUAL" val="0"/>
  <p:tag name="KSO_WM_UNIT_DIAGRAM_ISREFERUNIT" val="0"/>
  <p:tag name="KSO_WM_UNIT_TYPE" val="d"/>
  <p:tag name="KSO_WM_UNIT_INDEX" val="1"/>
  <p:tag name="KSO_WM_UNIT_ID" val="diagram20207580_1*d*1"/>
  <p:tag name="KSO_WM_TEMPLATE_CATEGORY" val="diagram"/>
  <p:tag name="KSO_WM_TEMPLATE_INDEX" val="20207580"/>
  <p:tag name="KSO_WM_UNIT_LAYERLEVEL" val="1"/>
  <p:tag name="KSO_WM_TAG_VERSION" val="1.0"/>
  <p:tag name="KSO_WM_BEAUTIFY_FLAG" val="#wm#"/>
  <p:tag name="KSO_WM_CHIP_GROUPID" val="5e7310da9a230a26b9e88a19"/>
  <p:tag name="KSO_WM_CHIP_XID" val="5e7310da9a230a26b9e88a1a"/>
  <p:tag name="KSO_WM_UNIT_DEC_AREA_ID" val="86b235002ce7495c95ae81dc739100d9"/>
  <p:tag name="KSO_WM_ASSEMBLE_CHIP_INDEX" val="a79229d9c3b14612b3a42d48f3fb74b1"/>
  <p:tag name="KSO_WM_UNIT_PLACING_PICTURE" val="a79229d9c3b14612b3a42d48f3fb74b1"/>
  <p:tag name="KSO_WM_TEMPLATE_ASSEMBLE_XID" val="5eeb859ea758c1ec0b708988"/>
  <p:tag name="KSO_WM_TEMPLATE_ASSEMBLE_GROUPID" val="5eeb859ea758c1ec0b708988"/>
</p:tagLst>
</file>

<file path=ppt/tags/tag6.xml><?xml version="1.0" encoding="utf-8"?>
<p:tagLst xmlns:p="http://schemas.openxmlformats.org/presentationml/2006/main">
  <p:tag name="KSO_WM_UNIT_ISCONTENTSTITLE" val="0"/>
  <p:tag name="KSO_WM_UNIT_ISNUMDGMTITLE" val="0"/>
  <p:tag name="KSO_WM_UNIT_NOCLEAR" val="0"/>
  <p:tag name="KSO_WM_UNIT_VALUE" val="36"/>
  <p:tag name="KSO_WM_UNIT_HIGHLIGHT" val="0"/>
  <p:tag name="KSO_WM_UNIT_COMPATIBLE" val="0"/>
  <p:tag name="KSO_WM_UNIT_DIAGRAM_ISNUMVISUAL" val="0"/>
  <p:tag name="KSO_WM_UNIT_DIAGRAM_ISREFERUNIT" val="0"/>
  <p:tag name="KSO_WM_UNIT_TYPE" val="a"/>
  <p:tag name="KSO_WM_UNIT_INDEX" val="1"/>
  <p:tag name="KSO_WM_UNIT_ID" val="diagram20207580_1*a*1"/>
  <p:tag name="KSO_WM_TEMPLATE_CATEGORY" val="diagram"/>
  <p:tag name="KSO_WM_TEMPLATE_INDEX" val="20207580"/>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7e5414493ab94463acf8e31726d0bc24"/>
  <p:tag name="KSO_WM_ASSEMBLE_CHIP_INDEX" val="9e2e007f34484240880e92e71bcbdbfe"/>
  <p:tag name="KSO_WM_UNIT_TEXT_FILL_FORE_SCHEMECOLOR_INDEX_BRIGHTNESS" val="0"/>
  <p:tag name="KSO_WM_UNIT_TEXT_FILL_FORE_SCHEMECOLOR_INDEX" val="13"/>
  <p:tag name="KSO_WM_UNIT_TEXT_FILL_TYPE" val="1"/>
  <p:tag name="KSO_WM_TEMPLATE_ASSEMBLE_XID" val="5eeb859ea758c1ec0b708988"/>
  <p:tag name="KSO_WM_TEMPLATE_ASSEMBLE_GROUPID" val="5eeb859ea758c1ec0b708988"/>
</p:tagLst>
</file>

<file path=ppt/tags/tag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580_1*f*1"/>
  <p:tag name="KSO_WM_TEMPLATE_CATEGORY" val="diagram"/>
  <p:tag name="KSO_WM_TEMPLATE_INDEX" val="20207580"/>
  <p:tag name="KSO_WM_UNIT_LAYERLEVEL" val="1"/>
  <p:tag name="KSO_WM_TAG_VERSION" val="1.0"/>
  <p:tag name="KSO_WM_BEAUTIFY_FLAG" val="#wm#"/>
  <p:tag name="KSO_WM_UNIT_DEFAULT_FONT" val="14;20;2"/>
  <p:tag name="KSO_WM_UNIT_BLOCK" val="0"/>
  <p:tag name="KSO_WM_UNIT_VALUE" val="96"/>
  <p:tag name="KSO_WM_UNIT_SHOW_EDIT_AREA_INDICATION" val="1"/>
  <p:tag name="KSO_WM_CHIP_GROUPID" val="5e6b05596848fb12bee65ac8"/>
  <p:tag name="KSO_WM_CHIP_XID" val="5e6b05596848fb12bee65aca"/>
  <p:tag name="KSO_WM_UNIT_DEC_AREA_ID" val="1bc525b955fa4458854a00f37733740d"/>
  <p:tag name="KSO_WM_ASSEMBLE_CHIP_INDEX" val="b589ba6831414df7949edea9461c529f"/>
  <p:tag name="KSO_WM_UNIT_TEXT_FILL_FORE_SCHEMECOLOR_INDEX_BRIGHTNESS" val="0.25"/>
  <p:tag name="KSO_WM_UNIT_TEXT_FILL_FORE_SCHEMECOLOR_INDEX" val="13"/>
  <p:tag name="KSO_WM_UNIT_TEXT_FILL_TYPE" val="1"/>
  <p:tag name="KSO_WM_TEMPLATE_ASSEMBLE_XID" val="5eeb859ea758c1ec0b708988"/>
  <p:tag name="KSO_WM_TEMPLATE_ASSEMBLE_GROUPID" val="5eeb859ea758c1ec0b708988"/>
</p:tagLst>
</file>

<file path=ppt/tags/tag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diagram20207580_1*f*2"/>
  <p:tag name="KSO_WM_TEMPLATE_CATEGORY" val="diagram"/>
  <p:tag name="KSO_WM_TEMPLATE_INDEX" val="20207580"/>
  <p:tag name="KSO_WM_UNIT_LAYERLEVEL" val="1"/>
  <p:tag name="KSO_WM_TAG_VERSION" val="1.0"/>
  <p:tag name="KSO_WM_BEAUTIFY_FLAG" val="#wm#"/>
  <p:tag name="KSO_WM_UNIT_DEFAULT_FONT" val="14;20;2"/>
  <p:tag name="KSO_WM_UNIT_BLOCK" val="0"/>
  <p:tag name="KSO_WM_UNIT_VALUE" val="240"/>
  <p:tag name="KSO_WM_UNIT_SHOW_EDIT_AREA_INDICATION" val="1"/>
  <p:tag name="KSO_WM_CHIP_GROUPID" val="5e6b05596848fb12bee65ac8"/>
  <p:tag name="KSO_WM_CHIP_XID" val="5e6b05596848fb12bee65aca"/>
  <p:tag name="KSO_WM_UNIT_DEC_AREA_ID" val="85cef206b3aa49719ad6595efc857458"/>
  <p:tag name="KSO_WM_ASSEMBLE_CHIP_INDEX" val="e2c45442eda242b7a85dba7ca4ed82f1"/>
  <p:tag name="KSO_WM_UNIT_SUPPORT_UNIT_TYPE" val="[&quot;l&quot;,&quot;m&quot;,&quot;n&quot;,&quot;o&quot;,&quot;p&quot;,&quot;q&quot;,&quot;r&quot;,&quot;δ&quot;,&quot;η&quot;]"/>
  <p:tag name="KSO_WM_UNIT_TEXT_FILL_FORE_SCHEMECOLOR_INDEX_BRIGHTNESS" val="0.25"/>
  <p:tag name="KSO_WM_UNIT_TEXT_FILL_FORE_SCHEMECOLOR_INDEX" val="13"/>
  <p:tag name="KSO_WM_UNIT_TEXT_FILL_TYPE" val="1"/>
  <p:tag name="KSO_WM_TEMPLATE_ASSEMBLE_XID" val="5eeb859ea758c1ec0b708988"/>
  <p:tag name="KSO_WM_TEMPLATE_ASSEMBLE_GROUPID" val="5eeb859ea758c1ec0b708988"/>
</p:tagLst>
</file>

<file path=ppt/tags/tag9.xml><?xml version="1.0" encoding="utf-8"?>
<p:tagLst xmlns:p="http://schemas.openxmlformats.org/presentationml/2006/main">
  <p:tag name="KSO_WM_SLIDE_ID" val="diagram20207580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TAG_VERSION" val="1.0"/>
  <p:tag name="KSO_WM_BEAUTIFY_FLAG" val="#wm#"/>
  <p:tag name="KSO_WM_TEMPLATE_CATEGORY" val="diagram"/>
  <p:tag name="KSO_WM_TEMPLATE_INDEX" val="20207580"/>
  <p:tag name="KSO_WM_SLIDE_LAYOUT" val="a_d_f"/>
  <p:tag name="KSO_WM_SLIDE_LAYOUT_CNT" val="1_1_2"/>
  <p:tag name="KSO_WM_TEMPLATE_THUMBS_INDEX" val="1、4、7、12、13、14、15、16、17、18、20、24、25、28、33、36、40、43、44"/>
  <p:tag name="KSO_WM_SLIDE_LAYOUT_INFO" val="{&quot;id&quot;:&quot;2020-06-18T23:20:37&quot;,&quot;maxSize&quot;:{&quot;size1&quot;:28.899999999999999},&quot;minSize&quot;:{&quot;size1&quot;:28.899999999999999},&quot;normalSize&quot;:{&quot;size1&quot;:28.899999999999999},&quot;subLayout&quot;:[{&quot;id&quot;:&quot;2020-06-18T23:20:37&quot;,&quot;margin&quot;:{&quot;bottom&quot;:0.84700000286102295,&quot;left&quot;:15.239999771118164,&quot;right&quot;:15.239999771118164,&quot;top&quot;:1.2699999809265137},&quot;type&quot;:0},{&quot;id&quot;:&quot;2020-06-18T23:20:37&quot;,&quot;maxSize&quot;:{&quot;size1&quot;:15.6},&quot;minSize&quot;:{&quot;size1&quot;:15.6},&quot;normalSize&quot;:{&quot;size1&quot;:15.6},&quot;subLayout&quot;:[{&quot;id&quot;:&quot;2020-06-18T23:20:37&quot;,&quot;margin&quot;:{&quot;bottom&quot;:0.42300000786781311,&quot;left&quot;:1.6929999589920044,&quot;right&quot;:1.6929999589920044,&quot;top&quot;:0},&quot;type&quot;:0},{&quot;id&quot;:&quot;2020-06-18T23:20:37&quot;,&quot;maxSize&quot;:{&quot;size1&quot;:22.199999999999999},&quot;minSize&quot;:{&quot;size1&quot;:22.199999999999999},&quot;normalSize&quot;:{&quot;size1&quot;:22.199999999999999},&quot;subLayout&quot;:[{&quot;id&quot;:&quot;2020-06-18T23:20:37&quot;,&quot;margin&quot;:{&quot;bottom&quot;:0,&quot;left&quot;:1.6929999589920044,&quot;right&quot;:1.6929999589920044,&quot;top&quot;:0},&quot;type&quot;:0},{&quot;backgroundInfo&quot;:[{&quot;bottom&quot;:0,&quot;bottomAbs&quot;:false,&quot;left&quot;:0,&quot;leftAbs&quot;:false,&quot;right&quot;:0,&quot;rightAbs&quot;:false,&quot;top&quot;:0.14285714899999999,&quot;topAbs&quot;:false,&quot;type&quot;:&quot;bottomTop&quot;}],&quot;id&quot;:&quot;2020-06-18T23:20:37&quot;,&quot;margin&quot;:{&quot;bottom&quot;:1.6929999589920044,&quot;left&quot;:1.6929999589920044,&quot;right&quot;:1.6929999589920044,&quot;top&quot;:0.84700000286102295},&quot;type&quot;:0}],&quot;type&quot;:0}],&quot;type&quot;:0}],&quot;type&quot;:0}"/>
  <p:tag name="KSO_WM_SLIDE_BACKGROUND" val="[&quot;bottomTop&quot;]"/>
  <p:tag name="KSO_WM_SLIDE_RATIO" val="1.777778"/>
  <p:tag name="KSO_WM_CHIP_INFOS" val="{&quot;layout_type&quot;:&quot;topbottom&quot;,&quot;tags&quot;:{&quot;style&quot;:[&quot;商务&quot;,&quot;简约&quot;,&quot;文艺清新&quot;,&quot;中国风&quot;,&quot;卡通&quot;,&quot;欧美风&quot;,&quot;黑板风&quot;,&quot;渐变风&quot;,&quot;党政风&quot;]},&quot;slide_type&quot;:[&quot;text&quot;],&quot;aspect_ratio&quot;:&quot;16:9&quot;}"/>
  <p:tag name="KSO_WM_CHIP_XID" val="5ed20187daf2e53b70be3e7f"/>
  <p:tag name="KSO_WM_CHIP_FILLPROP" val="[[{&quot;fill_id&quot;:&quot;e4268e06b58448338bd159e9cb01a14f&quot;,&quot;fill_align&quot;:&quot;cm&quot;,&quot;text_align&quot;:&quot;cm&quot;,&quot;text_direction&quot;:&quot;horizontal&quot;,&quot;chip_types&quot;:[&quot;picture&quot;]},{&quot;fill_id&quot;:&quot;8c57bf9cdbc74110b128f7bb356f2ab6&quot;,&quot;fill_align&quot;:&quot;cm&quot;,&quot;text_align&quot;:&quot;cm&quot;,&quot;text_direction&quot;:&quot;horizontal&quot;,&quot;chip_types&quot;:[&quot;header&quot;]},{&quot;fill_id&quot;:&quot;fab564764ce04f5fb8cabdac3d0052c1&quot;,&quot;fill_align&quot;:&quot;cm&quot;,&quot;text_align&quot;:&quot;cm&quot;,&quot;text_direction&quot;:&quot;horizontal&quot;,&quot;chip_types&quot;:[&quot;text&quot;]},{&quot;fill_id&quot;:&quot;016b8bcdc2db4c399b39b76b1d4e5593&quot;,&quot;fill_align&quot;:&quot;lm&quot;,&quot;text_align&quot;:&quot;lm&quot;,&quot;text_direction&quot;:&quot;horizontal&quot;,&quot;chip_types&quot;:[&quot;diagram&quot;,&quot;text&quot;]}]]"/>
  <p:tag name="KSO_WM_SLIDE_SIZE" val="960*492"/>
  <p:tag name="KSO_WM_SLIDE_POSITION" val="0*48"/>
  <p:tag name="KSO_WM_CHIP_GROUPID" val="5edb383e5860357932c5670e"/>
  <p:tag name="KSO_WM_SLIDE_BK_DARK_LIGHT" val="2"/>
  <p:tag name="KSO_WM_SLIDE_BACKGROUND_TYPE" val="bottomTop"/>
  <p:tag name="KSO_WM_SLIDE_SUPPORT_FEATURE_TYPE" val="0"/>
  <p:tag name="KSO_WM_TEMPLATE_ASSEMBLE_XID" val="5eeb859ea758c1ec0b708988"/>
  <p:tag name="KSO_WM_TEMPLATE_ASSEMBLE_GROUPID" val="5eeb859ea758c1ec0b70898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2764</Words>
  <Application>WPS 文字</Application>
  <PresentationFormat>宽屏</PresentationFormat>
  <Paragraphs>97</Paragraphs>
  <Slides>12</Slides>
  <Notes>1</Notes>
  <HiddenSlides>0</HiddenSlides>
  <MMClips>0</MMClips>
  <ScaleCrop>false</ScaleCrop>
  <HeadingPairs>
    <vt:vector size="6" baseType="variant">
      <vt:variant>
        <vt:lpstr>已用的字体</vt:lpstr>
      </vt:variant>
      <vt:variant>
        <vt:i4>23</vt:i4>
      </vt:variant>
      <vt:variant>
        <vt:lpstr>主题</vt:lpstr>
      </vt:variant>
      <vt:variant>
        <vt:i4>2</vt:i4>
      </vt:variant>
      <vt:variant>
        <vt:lpstr>幻灯片标题</vt:lpstr>
      </vt:variant>
      <vt:variant>
        <vt:i4>12</vt:i4>
      </vt:variant>
    </vt:vector>
  </HeadingPairs>
  <TitlesOfParts>
    <vt:vector size="37" baseType="lpstr">
      <vt:lpstr>Arial</vt:lpstr>
      <vt:lpstr>方正书宋_GBK</vt:lpstr>
      <vt:lpstr>Wingdings</vt:lpstr>
      <vt:lpstr>微软雅黑</vt:lpstr>
      <vt:lpstr>American Typewriter Semibold</vt:lpstr>
      <vt:lpstr>汉仪旗黑</vt:lpstr>
      <vt:lpstr>Segoe UI</vt:lpstr>
      <vt:lpstr>Wingdings</vt:lpstr>
      <vt:lpstr>Microsoft YaHei</vt:lpstr>
      <vt:lpstr>Times New Roman</vt:lpstr>
      <vt:lpstr>微软雅黑</vt:lpstr>
      <vt:lpstr>Times New Roman Bold</vt:lpstr>
      <vt:lpstr>Times New Roman Regular</vt:lpstr>
      <vt:lpstr>Calibri</vt:lpstr>
      <vt:lpstr>Helvetica Neue</vt:lpstr>
      <vt:lpstr>Arial Unicode MS</vt:lpstr>
      <vt:lpstr>Apple Color Emoji</vt:lpstr>
      <vt:lpstr>宋体</vt:lpstr>
      <vt:lpstr>汉仪书宋二KW</vt:lpstr>
      <vt:lpstr>Calibri Light</vt:lpstr>
      <vt:lpstr>等线</vt:lpstr>
      <vt:lpstr>汉仪中等线KW</vt:lpstr>
      <vt:lpstr>苹方-简</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dl686</dc:creator>
  <cp:lastModifiedBy>shengdeming</cp:lastModifiedBy>
  <cp:revision>290</cp:revision>
  <cp:lastPrinted>2021-05-01T04:59:37Z</cp:lastPrinted>
  <dcterms:created xsi:type="dcterms:W3CDTF">2021-05-01T04:59:37Z</dcterms:created>
  <dcterms:modified xsi:type="dcterms:W3CDTF">2021-05-01T04:59:37Z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2052-3.4.2.5348</vt:lpwstr>
  </property>
</Properties>
</file>