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5"/>
  </p:notesMasterIdLst>
  <p:sldIdLst>
    <p:sldId id="482" r:id="rId4"/>
    <p:sldId id="432" r:id="rId6"/>
    <p:sldId id="487" r:id="rId7"/>
    <p:sldId id="489" r:id="rId8"/>
    <p:sldId id="423" r:id="rId9"/>
    <p:sldId id="490" r:id="rId10"/>
    <p:sldId id="491" r:id="rId11"/>
    <p:sldId id="485" r:id="rId12"/>
    <p:sldId id="486" r:id="rId13"/>
    <p:sldId id="280"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2600"/>
    <a:srgbClr val="76D6FF"/>
    <a:srgbClr val="D883FF"/>
    <a:srgbClr val="FF9C4B"/>
    <a:srgbClr val="FF7E79"/>
    <a:srgbClr val="FF9300"/>
    <a:srgbClr val="FFFD78"/>
    <a:srgbClr val="2C4466"/>
    <a:srgbClr val="9FA6AA"/>
    <a:srgbClr val="BFC3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3" autoAdjust="0"/>
    <p:restoredTop sz="90380" autoAdjust="0"/>
  </p:normalViewPr>
  <p:slideViewPr>
    <p:cSldViewPr snapToGrid="0">
      <p:cViewPr varScale="1">
        <p:scale>
          <a:sx n="115" d="100"/>
          <a:sy n="115" d="100"/>
        </p:scale>
        <p:origin x="456" y="192"/>
      </p:cViewPr>
      <p:guideLst/>
    </p:cSldViewPr>
  </p:slideViewPr>
  <p:notesTextViewPr>
    <p:cViewPr>
      <p:scale>
        <a:sx n="1" d="1"/>
        <a:sy n="1" d="1"/>
      </p:scale>
      <p:origin x="0" y="0"/>
    </p:cViewPr>
  </p:notesTextViewPr>
  <p:sorterViewPr>
    <p:cViewPr>
      <p:scale>
        <a:sx n="68" d="100"/>
        <a:sy n="68"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DC8AF4-543D-904D-8AE1-5499B2F25011}"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956B95-0BC7-8141-8C4B-0CE01D879A1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Thanks for organizing a virtual conference. It's my great honor to have this opportunity to share our work through this video. If you have any questions, you can contact me through the email on the slide. The topic of our paper is “MOOCRec: An Attention Meta-path Based Model for Top-K Recommendation in MOOC”.</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The outline of my presentation as this, the first part I want to introduce our main contributions, the second part illustrates our proposed method, the following is an analysis of the experiment results of our paper. In the end, a simple conclusion is given. </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With the surge of the courses and users on Massive Open Online Courses (MOOC), MOOC has accumulated rich educational data. However, the utilization of MOOC resources is not high enough to satisfy the dynamic and diverse demands of different individuals. Meanwhile, the traditional recommendation model for MOOC dataset underperforms in both precision and recall. To address those issues, we collect and collate a MOOC dataset and then propose an attention meta-path based recommendation model named MOOCRec to jointly learn explicit and implicit relationships between students and courses. By extracting the knowledge points of the whole course information, we successfully construct different heterogeneous information networks(HINs) in MOOC and then we elaborately design multiple meta-paths based context to exploit the heterogeneity of other HINs in MOOC, which enables MOOCRec to offer abundant course resources. In particular, we leverage three attention mechanisms under MOOC to further enhance factors that effectively influence student preferences to improve the precision of our model. What's more, we adopt another classical dataset called Movielens, reconstruct HINs and redesign meta-paths to demonstrate that the extensive availability of MOOCRec.</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t>The framework we propose approach is showed in the figure. This framework includes three parts. The first part is course embedding. In this part, we take the information crawled by MOOC websites and the extracted knowledge points as explicit features. The second part is meta-path embedding. In this part, we devise a series of different meta-paths to capture implicit features, which enables our model to recommend abundant course resources. The last part is the attention mechanism. In the last part, we utilize the attention mechanisms to better model student preference and explore the effects of explicit and implicit features on the final result.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latin typeface="微软雅黑" charset="0"/>
                <a:ea typeface="微软雅黑" charset="0"/>
                <a:sym typeface="+mn-ea"/>
              </a:rPr>
              <a:t>Knowledge points refer to a set of key knowledge of each course. The process of extracting knowledge points is shown in </a:t>
            </a:r>
            <a:r>
              <a:rPr lang="en-US" altLang="zh-CN">
                <a:latin typeface="微软雅黑" charset="0"/>
                <a:ea typeface="微软雅黑" charset="0"/>
                <a:sym typeface="+mn-ea"/>
              </a:rPr>
              <a:t>the above figure</a:t>
            </a:r>
            <a:r>
              <a:rPr lang="zh-CN" altLang="en-US">
                <a:latin typeface="微软雅黑" charset="0"/>
                <a:ea typeface="微软雅黑" charset="0"/>
                <a:sym typeface="+mn-ea"/>
              </a:rPr>
              <a:t>. We take all the information crawled from the MOOC website as the extraction document of knowledge points. And then we filtered the results of document segmentation, added the weight parameters of each part of the document, calculated the weight of Term Frequency-Inverse Document Frequency(TF-IDF), and finally obtained the ten knowledge points of each course. </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a:latin typeface="微软雅黑" charset="0"/>
                <a:ea typeface="微软雅黑" charset="0"/>
                <a:sym typeface="+mn-ea"/>
              </a:rPr>
              <a:t>As shown in </a:t>
            </a:r>
            <a:r>
              <a:rPr lang="en-US">
                <a:latin typeface="微软雅黑" charset="0"/>
                <a:ea typeface="微软雅黑" charset="0"/>
                <a:sym typeface="+mn-ea"/>
              </a:rPr>
              <a:t>the above table</a:t>
            </a:r>
            <a:r>
              <a:rPr>
                <a:latin typeface="微软雅黑" charset="0"/>
                <a:ea typeface="微软雅黑" charset="0"/>
                <a:sym typeface="+mn-ea"/>
              </a:rPr>
              <a:t>, we have elaborately designed several different meta-paths to mine the implicit connections between students and courses. The essence of a student choosing a course is to choose the knowledge point he needs, the recommendation of his classmates or some teachers he prefers. Therefore, we select four types of nodes: courses, users, knowledge points and teachers, respectively. For Movielens, meta-paths are UMMM, UUUM, UMTM, and UMUM. U represents user, M represents movie and T represents the type of movie. </a:t>
            </a:r>
            <a:endParaRPr>
              <a:latin typeface="微软雅黑" charset="0"/>
              <a:ea typeface="微软雅黑" charset="0"/>
              <a:sym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To further enhance the implicit relationships, here we adopt two meta-path attention layers to weight student embedding xs, course embedding yc, and relation embedding rp for a specified meta-path pi in Table1: At last, we utilize the softmax function to normalize the above $\alpha{^{(2)}_{s,c,p}}$  </a:t>
            </a:r>
            <a:endParaRPr lang="zh-CN" altLang="en-US"/>
          </a:p>
          <a:p>
            <a:endParaRPr lang="zh-CN" altLang="en-US"/>
          </a:p>
          <a:p>
            <a:r>
              <a:rPr lang="zh-CN" altLang="en-US"/>
              <a:t>Due to the limitation of MOOC, we cannot collect more information of users, so we choose the characteristic information of the course, including the teachers and ten main knowledge points. Here we adopt a course attention layer to figure out which explicit feature matters most:</a:t>
            </a:r>
            <a:endParaRPr lang="zh-CN" altLang="en-US"/>
          </a:p>
          <a:p>
            <a:endParaRPr lang="zh-CN" altLang="en-US"/>
          </a:p>
          <a:p>
            <a:r>
              <a:rPr lang="zh-CN" altLang="en-US"/>
              <a:t>With the attention for meta-path and course features, both implicit and explicit features are enhanced. Naturally, we leverage a co-attention layer to capture them jointly:</a:t>
            </a:r>
            <a:endParaRPr lang="zh-CN" altLang="en-US"/>
          </a:p>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As shown in Table, we collect and collate a MOOC dataset and adopt another classical dataset named Movielens to demonstrate the effectiveness and extensive availability of MOOCRec. To illustrate the effectiveness of our model, we consider four kinds of recommendation methods: CF-based (ItemCF and UserCF), Model-based (MF, GMF and NeuMF), Generic feature-based (FM, LFM and DeepFM), Path-based (Meta-path).</a:t>
            </a:r>
            <a:endParaRPr lang="zh-CN" altLang="en-US"/>
          </a:p>
          <a:p>
            <a:endParaRPr lang="zh-CN" altLang="en-US"/>
          </a:p>
          <a:p>
            <a:r>
              <a:rPr lang="zh-CN" altLang="en-US"/>
              <a:t>We can see that Meta-path is much better than the methods based on leveraging explicit relationships in cases where there are not many cross-links between users and items. Compared to the Meta-path based method, MOOCRec has successfully integrated the features of the course itself, performing even better with the attention mechanism we designed. We can draw the conclusion that a mutual enhancement way can better model student preference.</a:t>
            </a:r>
            <a:endParaRPr lang="zh-CN" altLang="en-US"/>
          </a:p>
          <a:p>
            <a:endParaRPr lang="zh-CN" altLang="en-US"/>
          </a:p>
          <a:p>
            <a:r>
              <a:rPr lang="zh-CN" altLang="en-US"/>
              <a:t>We design a series of different meta-paths to try to provide students with a richer variety of courses, but we still found that MOOCRec did not perform well on the recall value. It is worth noting that the Meta-path based model also suffers the same problem of low recall value. We suspect that many students may tend to choose those popular courses with high reputation, and then MOOCRec will focus more on those courses under our attention mechanisms. In the end, the recall rate comes down while improving precision. At the same time, this is also in line with the characteristics of our MOOC dataset: the number of students is much larger than the number of courses, and on average each student only chooses a certain course.</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atin typeface="微软雅黑" charset="0"/>
                <a:ea typeface="微软雅黑" charset="0"/>
                <a:sym typeface="+mn-ea"/>
              </a:rPr>
              <a:t>W</a:t>
            </a:r>
            <a:r>
              <a:rPr>
                <a:latin typeface="微软雅黑" charset="0"/>
                <a:ea typeface="微软雅黑" charset="0"/>
                <a:sym typeface="+mn-ea"/>
              </a:rPr>
              <a:t>e propose an attention meta-path based recommendation model for users' dynamic and diverse preferences. We adopt three attention mechanisms to enhance different embeddings, furthering improving the performance of MOOCRec. Unfortunately, due to the lack of information on MOOC users, we can't further analyze the impact of user information on the MOOC dataset recommendation effect. For future work, we would like to expand our MOOC dataset to collect multiple kinds of contextual information, build a Knowledge Graph and explore how to incorporate knowledge graph into the recommendation on our MOOC dataset. In addition, we also want to explore the performance impact of different embedding methods on recommendation.</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14594"/>
          <a:stretch>
            <a:fillRect/>
          </a:stretch>
        </p:blipFill>
        <p:spPr>
          <a:xfrm>
            <a:off x="-72737" y="-21304"/>
            <a:ext cx="12249653" cy="686042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7" name="图片 6"/>
          <p:cNvPicPr>
            <a:picLocks noChangeAspect="1"/>
          </p:cNvPicPr>
          <p:nvPr userDrawn="1"/>
        </p:nvPicPr>
        <p:blipFill rotWithShape="1">
          <a:blip r:embed="rId2">
            <a:extLst>
              <a:ext uri="{28A0092B-C50C-407E-A947-70E740481C1C}">
                <a14:useLocalDpi xmlns:a14="http://schemas.microsoft.com/office/drawing/2010/main" val="0"/>
              </a:ext>
            </a:extLst>
          </a:blip>
          <a:srcRect t="32776" b="29260"/>
          <a:stretch>
            <a:fillRect/>
          </a:stretch>
        </p:blipFill>
        <p:spPr>
          <a:xfrm>
            <a:off x="0" y="4254500"/>
            <a:ext cx="12192000" cy="2603500"/>
          </a:xfrm>
          <a:prstGeom prst="rect">
            <a:avLst/>
          </a:prstGeom>
        </p:spPr>
      </p:pic>
      <p:sp>
        <p:nvSpPr>
          <p:cNvPr id="8" name="矩形 7"/>
          <p:cNvSpPr/>
          <p:nvPr userDrawn="1"/>
        </p:nvSpPr>
        <p:spPr>
          <a:xfrm>
            <a:off x="0" y="4254500"/>
            <a:ext cx="12192000" cy="26035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a:extLst>
              <a:ext uri="{28A0092B-C50C-407E-A947-70E740481C1C}">
                <a14:useLocalDpi xmlns:a14="http://schemas.microsoft.com/office/drawing/2010/main" val="0"/>
              </a:ext>
            </a:extLst>
          </a:blip>
          <a:srcRect t="6271" r="1291" b="11187"/>
          <a:stretch>
            <a:fillRect/>
          </a:stretch>
        </p:blipFill>
        <p:spPr>
          <a:xfrm>
            <a:off x="-42570" y="0"/>
            <a:ext cx="12234570" cy="6858000"/>
          </a:xfrm>
          <a:prstGeom prst="rect">
            <a:avLst/>
          </a:prstGeom>
        </p:spPr>
      </p:pic>
      <p:sp>
        <p:nvSpPr>
          <p:cNvPr id="3" name="矩形 2"/>
          <p:cNvSpPr/>
          <p:nvPr userDrawn="1"/>
        </p:nvSpPr>
        <p:spPr>
          <a:xfrm>
            <a:off x="-42569" y="0"/>
            <a:ext cx="12234569" cy="68580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bg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2" y="365127"/>
            <a:ext cx="10515599"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2" y="1825625"/>
            <a:ext cx="10515599"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26FE35-7143-4D2B-A03B-CFDD1C6677A2}" type="datetimeFigureOut">
              <a:rPr lang="zh-CN" altLang="en-US" smtClean="0"/>
            </a:fld>
            <a:endParaRPr lang="zh-CN" altLang="en-US"/>
          </a:p>
        </p:txBody>
      </p:sp>
      <p:sp>
        <p:nvSpPr>
          <p:cNvPr id="5" name="页脚占位符 4"/>
          <p:cNvSpPr>
            <a:spLocks noGrp="1"/>
          </p:cNvSpPr>
          <p:nvPr>
            <p:ph type="ftr" sz="quarter" idx="3"/>
          </p:nvPr>
        </p:nvSpPr>
        <p:spPr>
          <a:xfrm>
            <a:off x="4038601" y="6356352"/>
            <a:ext cx="4114801"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2"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757480-7C6B-468B-A137-7F27608821C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6.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 Type="http://schemas.openxmlformats.org/officeDocument/2006/relationships/image" Target="../media/image4.png"/><Relationship Id="rId2" Type="http://schemas.openxmlformats.org/officeDocument/2006/relationships/tags" Target="../tags/tag5.xml"/><Relationship Id="rId1" Type="http://schemas.openxmlformats.org/officeDocument/2006/relationships/tags" Target="../tags/tag4.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2.xml"/><Relationship Id="rId2" Type="http://schemas.openxmlformats.org/officeDocument/2006/relationships/image" Target="../media/image4.png"/><Relationship Id="rId1" Type="http://schemas.openxmlformats.org/officeDocument/2006/relationships/tags" Target="../tags/tag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image" Target="../media/image6.png"/><Relationship Id="rId2" Type="http://schemas.openxmlformats.org/officeDocument/2006/relationships/tags" Target="../tags/tag10.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xml"/><Relationship Id="rId2" Type="http://schemas.openxmlformats.org/officeDocument/2006/relationships/image" Target="../media/image7.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xml"/><Relationship Id="rId2" Type="http://schemas.openxmlformats.org/officeDocument/2006/relationships/image" Target="../media/image8.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7.xml"/><Relationship Id="rId6"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4.xml"/><Relationship Id="rId2" Type="http://schemas.openxmlformats.org/officeDocument/2006/relationships/image" Target="../media/image13.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userDrawn="1">
            <p:custDataLst>
              <p:tags r:id="rId1"/>
            </p:custDataLst>
          </p:nvPr>
        </p:nvSpPr>
        <p:spPr>
          <a:xfrm>
            <a:off x="0" y="4113632"/>
            <a:ext cx="12192000" cy="2744368"/>
          </a:xfrm>
          <a:prstGeom prst="rect">
            <a:avLst/>
          </a:prstGeom>
          <a:solidFill>
            <a:srgbClr val="F2F2F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lvl="0" algn="ctr"/>
            <a:endParaRPr lang="en-US" altLang="zh-CN">
              <a:solidFill>
                <a:srgbClr val="FFFFFF"/>
              </a:solidFill>
              <a:latin typeface="微软雅黑" panose="020B0503020204020204" pitchFamily="34" charset="-122"/>
              <a:ea typeface="微软雅黑" panose="020B0503020204020204" pitchFamily="34" charset="-122"/>
              <a:sym typeface="+mn-ea"/>
            </a:endParaRPr>
          </a:p>
        </p:txBody>
      </p:sp>
      <p:pic>
        <p:nvPicPr>
          <p:cNvPr id="2" name="图片 1"/>
          <p:cNvPicPr>
            <a:picLocks noChangeAspect="1"/>
          </p:cNvPicPr>
          <p:nvPr>
            <p:custDataLst>
              <p:tags r:id="rId2"/>
            </p:custDataLst>
          </p:nvPr>
        </p:nvPicPr>
        <p:blipFill rotWithShape="1">
          <a:blip r:embed="rId3"/>
          <a:srcRect/>
          <a:stretch>
            <a:fillRect/>
          </a:stretch>
        </p:blipFill>
        <p:spPr>
          <a:xfrm>
            <a:off x="5486395" y="457204"/>
            <a:ext cx="1219208" cy="1219208"/>
          </a:xfrm>
          <a:custGeom>
            <a:avLst/>
            <a:gdLst/>
            <a:ahLst/>
            <a:cxnLst>
              <a:cxn ang="3">
                <a:pos x="hc" y="t"/>
              </a:cxn>
              <a:cxn ang="cd2">
                <a:pos x="l" y="vc"/>
              </a:cxn>
              <a:cxn ang="cd4">
                <a:pos x="hc" y="b"/>
              </a:cxn>
              <a:cxn ang="0">
                <a:pos x="r" y="vc"/>
              </a:cxn>
            </a:cxnLst>
            <a:rect l="l" t="t" r="r" b="b"/>
            <a:pathLst>
              <a:path w="1920" h="1920">
                <a:moveTo>
                  <a:pt x="960" y="0"/>
                </a:moveTo>
                <a:lnTo>
                  <a:pt x="960" y="0"/>
                </a:lnTo>
                <a:lnTo>
                  <a:pt x="985" y="0"/>
                </a:lnTo>
                <a:cubicBezTo>
                  <a:pt x="1504" y="13"/>
                  <a:pt x="1920" y="438"/>
                  <a:pt x="1920" y="960"/>
                </a:cubicBezTo>
                <a:cubicBezTo>
                  <a:pt x="1920" y="1490"/>
                  <a:pt x="1490" y="1920"/>
                  <a:pt x="960" y="1920"/>
                </a:cubicBezTo>
                <a:cubicBezTo>
                  <a:pt x="430" y="1920"/>
                  <a:pt x="0" y="1490"/>
                  <a:pt x="0" y="960"/>
                </a:cubicBezTo>
                <a:cubicBezTo>
                  <a:pt x="0" y="438"/>
                  <a:pt x="416" y="13"/>
                  <a:pt x="935" y="0"/>
                </a:cubicBezTo>
                <a:lnTo>
                  <a:pt x="960" y="0"/>
                </a:lnTo>
                <a:close/>
              </a:path>
            </a:pathLst>
          </a:custGeom>
        </p:spPr>
      </p:pic>
      <p:sp>
        <p:nvSpPr>
          <p:cNvPr id="6" name="文本框 5"/>
          <p:cNvSpPr txBox="1"/>
          <p:nvPr>
            <p:custDataLst>
              <p:tags r:id="rId4"/>
            </p:custDataLst>
          </p:nvPr>
        </p:nvSpPr>
        <p:spPr>
          <a:xfrm>
            <a:off x="609555" y="1981216"/>
            <a:ext cx="10972889" cy="609600"/>
          </a:xfrm>
          <a:prstGeom prst="rect">
            <a:avLst/>
          </a:prstGeom>
          <a:noFill/>
        </p:spPr>
        <p:txBody>
          <a:bodyPr wrap="square" rtlCol="0" anchor="ctr">
            <a:noAutofit/>
          </a:bodyPr>
          <a:p>
            <a:pPr marL="0" indent="0" algn="ctr">
              <a:lnSpc>
                <a:spcPct val="100000"/>
              </a:lnSpc>
              <a:spcBef>
                <a:spcPts val="0"/>
              </a:spcBef>
              <a:spcAft>
                <a:spcPts val="0"/>
              </a:spcAft>
              <a:buSzPct val="100000"/>
              <a:buNone/>
            </a:pPr>
            <a:r>
              <a:rPr lang="en-US" altLang="zh-CN" sz="4000" b="1" spc="300" dirty="0">
                <a:solidFill>
                  <a:srgbClr val="FFFFFF"/>
                </a:solidFill>
                <a:latin typeface="American Typewriter Semibold" panose="02090604020004020304" charset="0"/>
                <a:ea typeface="微软雅黑" panose="020B0503020204020204" pitchFamily="34" charset="-122"/>
                <a:cs typeface="American Typewriter Semibold" panose="02090604020004020304" charset="0"/>
              </a:rPr>
              <a:t>KSEM2020</a:t>
            </a:r>
            <a:endParaRPr lang="en-US" altLang="zh-CN" sz="4000" b="1" spc="300" dirty="0">
              <a:solidFill>
                <a:srgbClr val="FFFFFF"/>
              </a:solidFill>
              <a:latin typeface="American Typewriter Semibold" panose="02090604020004020304" charset="0"/>
              <a:ea typeface="微软雅黑" panose="020B0503020204020204" pitchFamily="34" charset="-122"/>
              <a:cs typeface="American Typewriter Semibold" panose="02090604020004020304" charset="0"/>
            </a:endParaRPr>
          </a:p>
        </p:txBody>
      </p:sp>
      <p:sp>
        <p:nvSpPr>
          <p:cNvPr id="11" name="Title 6"/>
          <p:cNvSpPr txBox="1"/>
          <p:nvPr>
            <p:custDataLst>
              <p:tags r:id="rId5"/>
            </p:custDataLst>
          </p:nvPr>
        </p:nvSpPr>
        <p:spPr>
          <a:xfrm>
            <a:off x="609555" y="2933700"/>
            <a:ext cx="10972889" cy="914400"/>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ctr" fontAlgn="ctr">
              <a:lnSpc>
                <a:spcPct val="130000"/>
              </a:lnSpc>
              <a:spcBef>
                <a:spcPts val="1000"/>
              </a:spcBef>
              <a:spcAft>
                <a:spcPts val="0"/>
              </a:spcAft>
              <a:buSzPct val="100000"/>
              <a:buFont typeface="Wingdings" panose="05000000000000000000" charset="0"/>
              <a:buNone/>
            </a:pPr>
            <a:r>
              <a:rPr sz="3200" b="1" spc="200" dirty="0">
                <a:ln w="3175">
                  <a:noFill/>
                  <a:prstDash val="dash"/>
                </a:ln>
                <a:solidFill>
                  <a:srgbClr val="D9D9D9"/>
                </a:solidFill>
                <a:latin typeface="微软雅黑" panose="020B0503020204020204" pitchFamily="34" charset="-122"/>
                <a:ea typeface="微软雅黑" panose="020B0503020204020204" pitchFamily="34" charset="-122"/>
                <a:cs typeface="微软雅黑" panose="020B0503020204020204" pitchFamily="34" charset="-122"/>
              </a:rPr>
              <a:t>MOOCRec: An Attention Meta-path Based</a:t>
            </a:r>
            <a:endParaRPr sz="3200" b="1" spc="200" dirty="0">
              <a:ln w="3175">
                <a:noFill/>
                <a:prstDash val="dash"/>
              </a:ln>
              <a:solidFill>
                <a:srgbClr val="D9D9D9"/>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ctr" fontAlgn="ctr">
              <a:lnSpc>
                <a:spcPct val="130000"/>
              </a:lnSpc>
              <a:spcBef>
                <a:spcPts val="1000"/>
              </a:spcBef>
              <a:spcAft>
                <a:spcPts val="0"/>
              </a:spcAft>
              <a:buSzPct val="100000"/>
              <a:buFont typeface="Wingdings" panose="05000000000000000000" charset="0"/>
              <a:buNone/>
            </a:pPr>
            <a:r>
              <a:rPr sz="3200" b="1" spc="200" dirty="0">
                <a:ln w="3175">
                  <a:noFill/>
                  <a:prstDash val="dash"/>
                </a:ln>
                <a:solidFill>
                  <a:srgbClr val="D9D9D9"/>
                </a:solidFill>
                <a:latin typeface="微软雅黑" panose="020B0503020204020204" pitchFamily="34" charset="-122"/>
                <a:ea typeface="微软雅黑" panose="020B0503020204020204" pitchFamily="34" charset="-122"/>
                <a:cs typeface="微软雅黑" panose="020B0503020204020204" pitchFamily="34" charset="-122"/>
              </a:rPr>
              <a:t>Model for Top-K Recommendation in MOOC</a:t>
            </a:r>
            <a:endParaRPr sz="3200" b="1" spc="200" dirty="0">
              <a:ln w="3175">
                <a:noFill/>
                <a:prstDash val="dash"/>
              </a:ln>
              <a:solidFill>
                <a:srgbClr val="D9D9D9"/>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8" name="Title 6"/>
          <p:cNvSpPr txBox="1"/>
          <p:nvPr>
            <p:custDataLst>
              <p:tags r:id="rId6"/>
            </p:custDataLst>
          </p:nvPr>
        </p:nvSpPr>
        <p:spPr>
          <a:xfrm>
            <a:off x="609555" y="4362477"/>
            <a:ext cx="10972889" cy="2287363"/>
          </a:xfrm>
          <a:prstGeom prst="rect">
            <a:avLst/>
          </a:prstGeom>
          <a:noFill/>
          <a:ln w="3175">
            <a:noFill/>
            <a:prstDash val="dash"/>
          </a:ln>
        </p:spPr>
        <p:txBody>
          <a:bodyPr wrap="square" lIns="91440" tIns="45720" rIns="91440" bIns="4572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30000"/>
              </a:lnSpc>
              <a:spcBef>
                <a:spcPts val="1000"/>
              </a:spcBef>
              <a:spcAft>
                <a:spcPts val="0"/>
              </a:spcAft>
              <a:buSzPct val="100000"/>
              <a:buFont typeface="Wingdings" panose="05000000000000000000" charset="0"/>
              <a:buNone/>
            </a:pP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Deming Sheng</a:t>
            </a:r>
            <a:r>
              <a:rPr lang="zh-CN" altLang="en-US" sz="2000" spc="200" baseline="30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Jingling Yuan</a:t>
            </a:r>
            <a:r>
              <a:rPr lang="zh-CN" altLang="en-US" sz="2000" spc="200" baseline="30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Qing Xie</a:t>
            </a:r>
            <a:r>
              <a:rPr lang="zh-CN" altLang="en-US" sz="2000" spc="200" baseline="30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 and Pei Luo</a:t>
            </a:r>
            <a:r>
              <a:rPr lang="zh-CN" altLang="en-US" sz="2000" spc="200" baseline="300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1</a:t>
            </a:r>
            <a:endPar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rPr>
              <a:t>School of Computer Science and Technology, Wuhan University of Technology,Wuhan 430070, China</a:t>
            </a:r>
            <a:endParaRPr lang="zh-CN" altLang="en-US"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endParaRPr>
          </a:p>
          <a:p>
            <a:pPr marL="0" lvl="0" indent="-285750" algn="l" fontAlgn="ctr">
              <a:lnSpc>
                <a:spcPct val="130000"/>
              </a:lnSpc>
              <a:spcBef>
                <a:spcPts val="1000"/>
              </a:spcBef>
              <a:spcAft>
                <a:spcPts val="0"/>
              </a:spcAft>
              <a:buSzPct val="100000"/>
              <a:buFont typeface="Wingdings" panose="05000000000000000000" charset="0"/>
              <a:buNone/>
            </a:pPr>
            <a:r>
              <a:rPr lang="en-US" altLang="zh-CN"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rPr>
              <a:t>Emails: yjl@whut.edu.cn, shengdeming@whut.edu.cn</a:t>
            </a:r>
            <a:endParaRPr lang="en-US" altLang="zh-CN" sz="2000" spc="200">
              <a:ln w="3175">
                <a:noFill/>
                <a:prstDash val="dash"/>
              </a:ln>
              <a:solidFill>
                <a:srgbClr val="404040"/>
              </a:solidFill>
              <a:latin typeface="微软雅黑" panose="020B0503020204020204" pitchFamily="34" charset="-122"/>
              <a:ea typeface="微软雅黑" panose="020B0503020204020204" pitchFamily="34" charset="-122"/>
              <a:cs typeface="微软雅黑" panose="020B0503020204020204" pitchFamily="34" charset="-122"/>
              <a:sym typeface="+mn-ea"/>
            </a:endParaRPr>
          </a:p>
        </p:txBody>
      </p:sp>
    </p:spTree>
    <p:custDataLst>
      <p:tags r:id="rId7"/>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839955" y="5520441"/>
            <a:ext cx="4507865" cy="521970"/>
          </a:xfrm>
          <a:prstGeom prst="rect">
            <a:avLst/>
          </a:prstGeom>
          <a:noFill/>
        </p:spPr>
        <p:txBody>
          <a:bodyPr wrap="none" rtlCol="0">
            <a:spAutoFit/>
          </a:bodyPr>
          <a:lstStyle/>
          <a:p>
            <a:pPr algn="ctr"/>
            <a:r>
              <a:rPr lang="en-US" altLang="zh-CN" sz="2800" dirty="0">
                <a:solidFill>
                  <a:schemeClr val="bg1"/>
                </a:solidFill>
                <a:latin typeface="微软雅黑" panose="020B0503020204020204" pitchFamily="34" charset="-122"/>
                <a:ea typeface="微软雅黑" panose="020B0503020204020204" pitchFamily="34" charset="-122"/>
              </a:rPr>
              <a:t>Reporter</a:t>
            </a:r>
            <a:r>
              <a:rPr lang="zh-CN" altLang="en-US" sz="2800" dirty="0">
                <a:solidFill>
                  <a:schemeClr val="bg1"/>
                </a:solidFill>
                <a:latin typeface="微软雅黑" panose="020B0503020204020204" pitchFamily="34" charset="-122"/>
                <a:ea typeface="微软雅黑" panose="020B0503020204020204" pitchFamily="34" charset="-122"/>
              </a:rPr>
              <a:t>：</a:t>
            </a:r>
            <a:r>
              <a:rPr lang="en-US" altLang="zh-CN" sz="2800" dirty="0">
                <a:solidFill>
                  <a:schemeClr val="bg1"/>
                </a:solidFill>
                <a:latin typeface="微软雅黑" panose="020B0503020204020204" pitchFamily="34" charset="-122"/>
                <a:ea typeface="微软雅黑" panose="020B0503020204020204" pitchFamily="34" charset="-122"/>
              </a:rPr>
              <a:t>Deming Sheng</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nvGrpSpPr>
          <p:cNvPr id="8" name="组合 7"/>
          <p:cNvGrpSpPr/>
          <p:nvPr/>
        </p:nvGrpSpPr>
        <p:grpSpPr>
          <a:xfrm>
            <a:off x="2438723" y="3528042"/>
            <a:ext cx="7314565" cy="1380931"/>
            <a:chOff x="2438722" y="2756938"/>
            <a:chExt cx="7314565" cy="1380931"/>
          </a:xfrm>
        </p:grpSpPr>
        <p:sp>
          <p:nvSpPr>
            <p:cNvPr id="12" name="文本框 11"/>
            <p:cNvSpPr txBox="1"/>
            <p:nvPr/>
          </p:nvSpPr>
          <p:spPr>
            <a:xfrm>
              <a:off x="2438722" y="3032358"/>
              <a:ext cx="7314565" cy="829945"/>
            </a:xfrm>
            <a:prstGeom prst="rect">
              <a:avLst/>
            </a:prstGeom>
            <a:noFill/>
          </p:spPr>
          <p:txBody>
            <a:bodyPr wrap="none" rtlCol="0">
              <a:spAutoFit/>
            </a:bodyPr>
            <a:lstStyle/>
            <a:p>
              <a:pPr algn="ctr"/>
              <a:r>
                <a:rPr lang="en-US" altLang="zh-CN" sz="4800" b="1" dirty="0">
                  <a:solidFill>
                    <a:schemeClr val="bg1"/>
                  </a:solidFill>
                  <a:latin typeface="微软雅黑" charset="0"/>
                  <a:ea typeface="微软雅黑" charset="0"/>
                </a:rPr>
                <a:t>Thanks for </a:t>
              </a:r>
              <a:r>
                <a:rPr lang="en-US" altLang="zh-CN" sz="4800" smtClean="0">
                  <a:solidFill>
                    <a:schemeClr val="bg1"/>
                  </a:solidFill>
                  <a:latin typeface="微软雅黑" charset="0"/>
                  <a:ea typeface="微软雅黑" charset="0"/>
                  <a:sym typeface="+mn-ea"/>
                </a:rPr>
                <a:t>your listening</a:t>
              </a:r>
              <a:endParaRPr lang="en-US" altLang="zh-CN" sz="4800" b="1" dirty="0" smtClean="0">
                <a:solidFill>
                  <a:schemeClr val="bg1"/>
                </a:solidFill>
                <a:latin typeface="微软雅黑" charset="0"/>
                <a:ea typeface="微软雅黑" charset="0"/>
                <a:sym typeface="+mn-ea"/>
              </a:endParaRPr>
            </a:p>
          </p:txBody>
        </p:sp>
        <p:cxnSp>
          <p:nvCxnSpPr>
            <p:cNvPr id="24" name="直接连接符 23"/>
            <p:cNvCxnSpPr/>
            <p:nvPr/>
          </p:nvCxnSpPr>
          <p:spPr>
            <a:xfrm>
              <a:off x="3825885" y="2756938"/>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3825885" y="4137869"/>
              <a:ext cx="453600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2" name="图片 1"/>
          <p:cNvPicPr>
            <a:picLocks noChangeAspect="1"/>
          </p:cNvPicPr>
          <p:nvPr>
            <p:custDataLst>
              <p:tags r:id="rId1"/>
            </p:custDataLst>
          </p:nvPr>
        </p:nvPicPr>
        <p:blipFill rotWithShape="1">
          <a:blip r:embed="rId2"/>
          <a:srcRect/>
          <a:stretch>
            <a:fillRect/>
          </a:stretch>
        </p:blipFill>
        <p:spPr>
          <a:xfrm>
            <a:off x="5486395" y="883924"/>
            <a:ext cx="1219208" cy="1219208"/>
          </a:xfrm>
          <a:custGeom>
            <a:avLst/>
            <a:gdLst/>
            <a:ahLst/>
            <a:cxnLst>
              <a:cxn ang="3">
                <a:pos x="hc" y="t"/>
              </a:cxn>
              <a:cxn ang="cd2">
                <a:pos x="l" y="vc"/>
              </a:cxn>
              <a:cxn ang="cd4">
                <a:pos x="hc" y="b"/>
              </a:cxn>
              <a:cxn ang="0">
                <a:pos x="r" y="vc"/>
              </a:cxn>
            </a:cxnLst>
            <a:rect l="l" t="t" r="r" b="b"/>
            <a:pathLst>
              <a:path w="1920" h="1920">
                <a:moveTo>
                  <a:pt x="960" y="0"/>
                </a:moveTo>
                <a:lnTo>
                  <a:pt x="960" y="0"/>
                </a:lnTo>
                <a:lnTo>
                  <a:pt x="985" y="0"/>
                </a:lnTo>
                <a:cubicBezTo>
                  <a:pt x="1504" y="13"/>
                  <a:pt x="1920" y="438"/>
                  <a:pt x="1920" y="960"/>
                </a:cubicBezTo>
                <a:cubicBezTo>
                  <a:pt x="1920" y="1490"/>
                  <a:pt x="1490" y="1920"/>
                  <a:pt x="960" y="1920"/>
                </a:cubicBezTo>
                <a:cubicBezTo>
                  <a:pt x="430" y="1920"/>
                  <a:pt x="0" y="1490"/>
                  <a:pt x="0" y="960"/>
                </a:cubicBezTo>
                <a:cubicBezTo>
                  <a:pt x="0" y="438"/>
                  <a:pt x="416" y="13"/>
                  <a:pt x="935" y="0"/>
                </a:cubicBezTo>
                <a:lnTo>
                  <a:pt x="960" y="0"/>
                </a:lnTo>
                <a:close/>
              </a:path>
            </a:pathLst>
          </a:custGeom>
        </p:spPr>
      </p:pic>
      <p:sp>
        <p:nvSpPr>
          <p:cNvPr id="6" name="文本框 5"/>
          <p:cNvSpPr txBox="1"/>
          <p:nvPr>
            <p:custDataLst>
              <p:tags r:id="rId3"/>
            </p:custDataLst>
          </p:nvPr>
        </p:nvSpPr>
        <p:spPr>
          <a:xfrm>
            <a:off x="609555" y="2407936"/>
            <a:ext cx="10972889" cy="609600"/>
          </a:xfrm>
          <a:prstGeom prst="rect">
            <a:avLst/>
          </a:prstGeom>
          <a:noFill/>
        </p:spPr>
        <p:txBody>
          <a:bodyPr wrap="square" rtlCol="0" anchor="ctr">
            <a:noAutofit/>
          </a:bodyPr>
          <a:p>
            <a:pPr marL="0" indent="0" algn="ctr">
              <a:lnSpc>
                <a:spcPct val="100000"/>
              </a:lnSpc>
              <a:spcBef>
                <a:spcPts val="0"/>
              </a:spcBef>
              <a:spcAft>
                <a:spcPts val="0"/>
              </a:spcAft>
              <a:buSzPct val="100000"/>
              <a:buNone/>
            </a:pPr>
            <a:r>
              <a:rPr lang="en-US" altLang="zh-CN" sz="4000" b="1" spc="300" dirty="0">
                <a:solidFill>
                  <a:srgbClr val="FFFFFF"/>
                </a:solidFill>
                <a:latin typeface="American Typewriter Semibold" panose="02090604020004020304" charset="0"/>
                <a:ea typeface="微软雅黑" panose="020B0503020204020204" pitchFamily="34" charset="-122"/>
                <a:cs typeface="American Typewriter Semibold" panose="02090604020004020304" charset="0"/>
              </a:rPr>
              <a:t>KSEM2020</a:t>
            </a:r>
            <a:endParaRPr lang="en-US" altLang="zh-CN" sz="4000" b="1" spc="300" dirty="0">
              <a:solidFill>
                <a:srgbClr val="FFFFFF"/>
              </a:solidFill>
              <a:latin typeface="American Typewriter Semibold" panose="02090604020004020304" charset="0"/>
              <a:ea typeface="微软雅黑" panose="020B0503020204020204" pitchFamily="34" charset="-122"/>
              <a:cs typeface="American Typewriter Semibold" panose="020906040200040203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p:cNvGrpSpPr/>
          <p:nvPr/>
        </p:nvGrpSpPr>
        <p:grpSpPr>
          <a:xfrm>
            <a:off x="2822575" y="885190"/>
            <a:ext cx="6546215" cy="5088255"/>
            <a:chOff x="5237" y="1003"/>
            <a:chExt cx="10309" cy="8013"/>
          </a:xfrm>
        </p:grpSpPr>
        <p:sp>
          <p:nvSpPr>
            <p:cNvPr id="4" name="矩形 3"/>
            <p:cNvSpPr/>
            <p:nvPr/>
          </p:nvSpPr>
          <p:spPr>
            <a:xfrm>
              <a:off x="5237" y="1003"/>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1</a:t>
              </a:r>
              <a:endPar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5" name="文本框 4"/>
            <p:cNvSpPr txBox="1"/>
            <p:nvPr/>
          </p:nvSpPr>
          <p:spPr>
            <a:xfrm>
              <a:off x="7710" y="1058"/>
              <a:ext cx="5723" cy="1307"/>
            </a:xfrm>
            <a:prstGeom prst="rect">
              <a:avLst/>
            </a:prstGeom>
            <a:noFill/>
          </p:spPr>
          <p:txBody>
            <a:bodyPr wrap="none" rtlCol="0">
              <a:spAutoFit/>
            </a:bodyPr>
            <a:p>
              <a:r>
                <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rPr>
                <a:t>Introduction</a:t>
              </a:r>
              <a:endPar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6" name="矩形 5"/>
            <p:cNvSpPr/>
            <p:nvPr/>
          </p:nvSpPr>
          <p:spPr>
            <a:xfrm>
              <a:off x="5237" y="3202"/>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2</a:t>
              </a:r>
              <a:endPar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7" name="文本框 6"/>
            <p:cNvSpPr txBox="1"/>
            <p:nvPr/>
          </p:nvSpPr>
          <p:spPr>
            <a:xfrm>
              <a:off x="7710" y="3257"/>
              <a:ext cx="7837" cy="1307"/>
            </a:xfrm>
            <a:prstGeom prst="rect">
              <a:avLst/>
            </a:prstGeom>
            <a:noFill/>
          </p:spPr>
          <p:txBody>
            <a:bodyPr wrap="none" rtlCol="0">
              <a:spAutoFit/>
            </a:bodyPr>
            <a:p>
              <a:pPr algn="l"/>
              <a:r>
                <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rPr>
                <a:t>Proposed Model</a:t>
              </a:r>
              <a:endPar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8" name="矩形 7"/>
            <p:cNvSpPr/>
            <p:nvPr/>
          </p:nvSpPr>
          <p:spPr>
            <a:xfrm>
              <a:off x="5237" y="5401"/>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3</a:t>
              </a:r>
              <a:endPar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9" name="文本框 8"/>
            <p:cNvSpPr txBox="1"/>
            <p:nvPr/>
          </p:nvSpPr>
          <p:spPr>
            <a:xfrm>
              <a:off x="7710" y="5456"/>
              <a:ext cx="5981" cy="1307"/>
            </a:xfrm>
            <a:prstGeom prst="rect">
              <a:avLst/>
            </a:prstGeom>
            <a:noFill/>
          </p:spPr>
          <p:txBody>
            <a:bodyPr wrap="none" rtlCol="0">
              <a:spAutoFit/>
            </a:bodyPr>
            <a:p>
              <a:pPr algn="l"/>
              <a:r>
                <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rPr>
                <a:t>Experiments</a:t>
              </a:r>
              <a:endPar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10" name="矩形 9"/>
            <p:cNvSpPr/>
            <p:nvPr/>
          </p:nvSpPr>
          <p:spPr>
            <a:xfrm>
              <a:off x="5237" y="7600"/>
              <a:ext cx="1417" cy="14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4</a:t>
              </a:r>
              <a:endParaRPr lang="en-US" altLang="zh-CN" sz="40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sp>
          <p:nvSpPr>
            <p:cNvPr id="11" name="文本框 10"/>
            <p:cNvSpPr txBox="1"/>
            <p:nvPr/>
          </p:nvSpPr>
          <p:spPr>
            <a:xfrm>
              <a:off x="7710" y="7655"/>
              <a:ext cx="5328" cy="1307"/>
            </a:xfrm>
            <a:prstGeom prst="rect">
              <a:avLst/>
            </a:prstGeom>
            <a:noFill/>
          </p:spPr>
          <p:txBody>
            <a:bodyPr wrap="none" rtlCol="0">
              <a:spAutoFit/>
            </a:bodyPr>
            <a:p>
              <a:pPr algn="l"/>
              <a:r>
                <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rPr>
                <a:t>Conclusion</a:t>
              </a:r>
              <a:endParaRPr lang="en-US" altLang="zh-CN" sz="4800" b="1" kern="0" dirty="0">
                <a:latin typeface="Microsoft YaHei" panose="020B0503020204020204" pitchFamily="34" charset="-122"/>
                <a:ea typeface="Microsoft YaHei" panose="020B0503020204020204" pitchFamily="34" charset="-122"/>
                <a:cs typeface="Times New Roman" panose="02020503050405090304" pitchFamily="18" charset="0"/>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1</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3541582" y="17666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7" name="图片 6" descr="图片包含 游戏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49068" y="3683626"/>
            <a:ext cx="2476500" cy="863600"/>
          </a:xfrm>
          <a:prstGeom prst="rect">
            <a:avLst/>
          </a:prstGeom>
        </p:spPr>
      </p:pic>
      <p:sp>
        <p:nvSpPr>
          <p:cNvPr id="6" name="文本框 5"/>
          <p:cNvSpPr txBox="1"/>
          <p:nvPr/>
        </p:nvSpPr>
        <p:spPr>
          <a:xfrm>
            <a:off x="1023620" y="186055"/>
            <a:ext cx="2199640" cy="521970"/>
          </a:xfrm>
          <a:prstGeom prst="rect">
            <a:avLst/>
          </a:prstGeom>
          <a:noFill/>
        </p:spPr>
        <p:txBody>
          <a:bodyPr wrap="none" rtlCol="0">
            <a:spAutoFit/>
          </a:bodyPr>
          <a:p>
            <a:pPr lvl="0" algn="l">
              <a:defRPr/>
            </a:pPr>
            <a:r>
              <a:rPr lang="en-US" altLang="zh-CN" sz="2800" b="1" kern="0" dirty="0">
                <a:latin typeface="微软雅黑" charset="0"/>
                <a:ea typeface="微软雅黑" charset="0"/>
                <a:cs typeface="Times New Roman" panose="02020503050405090304" pitchFamily="18" charset="0"/>
                <a:sym typeface="+mn-ea"/>
              </a:rPr>
              <a:t>Introduction</a:t>
            </a:r>
            <a:endParaRPr lang="en-US" altLang="zh-CN" sz="2800" b="1" kern="0" dirty="0">
              <a:latin typeface="微软雅黑" charset="0"/>
              <a:ea typeface="微软雅黑" charset="0"/>
              <a:cs typeface="Times New Roman" panose="02020503050405090304" pitchFamily="18" charset="0"/>
              <a:sym typeface="+mn-ea"/>
            </a:endParaRPr>
          </a:p>
        </p:txBody>
      </p:sp>
      <p:sp>
        <p:nvSpPr>
          <p:cNvPr id="2" name="文本框 1"/>
          <p:cNvSpPr txBox="1"/>
          <p:nvPr/>
        </p:nvSpPr>
        <p:spPr>
          <a:xfrm>
            <a:off x="181610" y="930910"/>
            <a:ext cx="11971655" cy="5631180"/>
          </a:xfrm>
          <a:prstGeom prst="rect">
            <a:avLst/>
          </a:prstGeom>
          <a:noFill/>
        </p:spPr>
        <p:txBody>
          <a:bodyPr wrap="square" rtlCol="0" anchor="t">
            <a:spAutoFit/>
          </a:bodyPr>
          <a:p>
            <a:pPr marL="342900" indent="-342900">
              <a:buFont typeface="Wingdings" panose="05000000000000000000" charset="0"/>
              <a:buChar char=""/>
            </a:pPr>
            <a:r>
              <a:rPr lang="zh-CN" altLang="en-US" sz="2400">
                <a:latin typeface="微软雅黑" charset="0"/>
                <a:ea typeface="微软雅黑" charset="0"/>
              </a:rPr>
              <a:t>We collect and collate a MOOC dataset containing course details and user reviews of the course. By calculating the TF-IDF of each word in the whole course information, we successfully extract a Knowledge Points Set. And then we designed different meta-paths in the HINs to capture rich context information for offering abundant course resources.</a:t>
            </a:r>
            <a:endParaRPr lang="zh-CN" altLang="en-US" sz="2400">
              <a:latin typeface="微软雅黑" charset="0"/>
              <a:ea typeface="微软雅黑" charset="0"/>
            </a:endParaRPr>
          </a:p>
          <a:p>
            <a:pPr marL="342900" indent="-342900">
              <a:buFont typeface="Wingdings" panose="05000000000000000000" charset="0"/>
              <a:buChar char=""/>
            </a:pPr>
            <a:r>
              <a:rPr lang="zh-CN" altLang="en-US" sz="2400">
                <a:latin typeface="微软雅黑" charset="0"/>
                <a:ea typeface="微软雅黑" charset="0"/>
              </a:rPr>
              <a:t>We propose an attention meta-path recommendation model named MOOCRec to accommodate students dynamics and diverse preferences. MOOCRec lever_x0002_ages both explicit and implicit relationships to better model the preference of students. In addition, after reconstructing HINs and redesigning meta-paths in Movielens, MOOCRec shows the potential for excellent versatility.</a:t>
            </a:r>
            <a:endParaRPr lang="zh-CN" altLang="en-US" sz="2400">
              <a:latin typeface="微软雅黑" charset="0"/>
              <a:ea typeface="微软雅黑" charset="0"/>
            </a:endParaRPr>
          </a:p>
          <a:p>
            <a:pPr marL="342900" indent="-342900">
              <a:buFont typeface="Wingdings" panose="05000000000000000000" charset="0"/>
              <a:buChar char=""/>
            </a:pPr>
            <a:r>
              <a:rPr lang="zh-CN" altLang="en-US" sz="2400">
                <a:latin typeface="微软雅黑" charset="0"/>
                <a:ea typeface="微软雅黑" charset="0"/>
              </a:rPr>
              <a:t>We devise a collaborative attention mechanism under MOOC to better un_x0002_derstand what factors affect student preferences effectively. With the en_x0002_hancement of different embedding methods, the performance of MOOCRec has improved and exceeded the traditional model.</a:t>
            </a:r>
            <a:endParaRPr lang="zh-CN" altLang="en-US" sz="2400">
              <a:latin typeface="微软雅黑" charset="0"/>
              <a:ea typeface="微软雅黑"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2</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4332792" y="16777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7" name="图片 6" descr="图片包含 游戏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49068" y="3683626"/>
            <a:ext cx="2476500" cy="863600"/>
          </a:xfrm>
          <a:prstGeom prst="rect">
            <a:avLst/>
          </a:prstGeom>
        </p:spPr>
      </p:pic>
      <p:sp>
        <p:nvSpPr>
          <p:cNvPr id="6" name="文本框 5"/>
          <p:cNvSpPr txBox="1"/>
          <p:nvPr/>
        </p:nvSpPr>
        <p:spPr>
          <a:xfrm>
            <a:off x="1023620" y="186055"/>
            <a:ext cx="2982595" cy="521970"/>
          </a:xfrm>
          <a:prstGeom prst="rect">
            <a:avLst/>
          </a:prstGeom>
          <a:noFill/>
        </p:spPr>
        <p:txBody>
          <a:bodyPr wrap="none" rtlCol="0">
            <a:spAutoFit/>
          </a:bodyPr>
          <a:p>
            <a:pPr algn="l"/>
            <a:r>
              <a:rPr lang="en-US" altLang="zh-CN" sz="2800" b="1" kern="0" dirty="0">
                <a:latin typeface="Microsoft YaHei" panose="020B0503020204020204" pitchFamily="34" charset="-122"/>
                <a:ea typeface="Microsoft YaHei" panose="020B0503020204020204" pitchFamily="34" charset="-122"/>
                <a:cs typeface="Times New Roman" panose="02020503050405090304" pitchFamily="18" charset="0"/>
                <a:sym typeface="+mn-ea"/>
              </a:rPr>
              <a:t>Proposed Model</a:t>
            </a:r>
            <a:endParaRPr lang="en-US" altLang="zh-CN" sz="2800" b="1" kern="0" dirty="0">
              <a:latin typeface="微软雅黑" charset="0"/>
              <a:ea typeface="微软雅黑" charset="0"/>
              <a:cs typeface="Times New Roman" panose="02020503050405090304" pitchFamily="18" charset="0"/>
              <a:sym typeface="+mn-ea"/>
            </a:endParaRPr>
          </a:p>
        </p:txBody>
      </p:sp>
      <p:pic>
        <p:nvPicPr>
          <p:cNvPr id="2" name="图片 1" descr="截屏2020-07-26 下午4.15.05"/>
          <p:cNvPicPr>
            <a:picLocks noChangeAspect="1"/>
          </p:cNvPicPr>
          <p:nvPr>
            <p:custDataLst>
              <p:tags r:id="rId2"/>
            </p:custDataLst>
          </p:nvPr>
        </p:nvPicPr>
        <p:blipFill>
          <a:blip r:embed="rId3"/>
          <a:stretch>
            <a:fillRect/>
          </a:stretch>
        </p:blipFill>
        <p:spPr>
          <a:xfrm>
            <a:off x="4275455" y="1287780"/>
            <a:ext cx="7869036" cy="5040000"/>
          </a:xfrm>
          <a:prstGeom prst="rect">
            <a:avLst/>
          </a:prstGeom>
        </p:spPr>
      </p:pic>
      <p:sp>
        <p:nvSpPr>
          <p:cNvPr id="5" name="文本框 4"/>
          <p:cNvSpPr txBox="1"/>
          <p:nvPr/>
        </p:nvSpPr>
        <p:spPr>
          <a:xfrm>
            <a:off x="74295" y="2091055"/>
            <a:ext cx="4493260" cy="2676525"/>
          </a:xfrm>
          <a:prstGeom prst="rect">
            <a:avLst/>
          </a:prstGeom>
          <a:noFill/>
        </p:spPr>
        <p:txBody>
          <a:bodyPr wrap="none" rtlCol="0" anchor="t">
            <a:spAutoFit/>
          </a:bodyPr>
          <a:p>
            <a:pPr marL="457200" indent="-457200" algn="l">
              <a:lnSpc>
                <a:spcPct val="200000"/>
              </a:lnSpc>
              <a:buFont typeface="Wingdings" panose="05000000000000000000" charset="0"/>
              <a:buChar char=""/>
            </a:pPr>
            <a:r>
              <a:rPr lang="en-US" sz="2800">
                <a:latin typeface="微软雅黑" charset="0"/>
                <a:ea typeface="微软雅黑" charset="0"/>
                <a:sym typeface="+mn-ea"/>
              </a:rPr>
              <a:t>C</a:t>
            </a:r>
            <a:r>
              <a:rPr sz="2800">
                <a:latin typeface="微软雅黑" charset="0"/>
                <a:ea typeface="微软雅黑" charset="0"/>
                <a:sym typeface="+mn-ea"/>
              </a:rPr>
              <a:t>ourse </a:t>
            </a:r>
            <a:r>
              <a:rPr lang="en-US" sz="2800">
                <a:latin typeface="微软雅黑" charset="0"/>
                <a:ea typeface="微软雅黑" charset="0"/>
                <a:sym typeface="+mn-ea"/>
              </a:rPr>
              <a:t>E</a:t>
            </a:r>
            <a:r>
              <a:rPr sz="2800">
                <a:latin typeface="微软雅黑" charset="0"/>
                <a:ea typeface="微软雅黑" charset="0"/>
                <a:sym typeface="+mn-ea"/>
              </a:rPr>
              <a:t>mbedding</a:t>
            </a:r>
            <a:endParaRPr sz="2800">
              <a:latin typeface="微软雅黑" charset="0"/>
              <a:ea typeface="微软雅黑" charset="0"/>
              <a:sym typeface="+mn-ea"/>
            </a:endParaRPr>
          </a:p>
          <a:p>
            <a:pPr marL="457200" indent="-457200" algn="l">
              <a:lnSpc>
                <a:spcPct val="200000"/>
              </a:lnSpc>
              <a:buFont typeface="Wingdings" panose="05000000000000000000" charset="0"/>
              <a:buChar char=""/>
            </a:pPr>
            <a:r>
              <a:rPr lang="en-US" sz="2800">
                <a:latin typeface="微软雅黑" charset="0"/>
                <a:ea typeface="微软雅黑" charset="0"/>
                <a:sym typeface="+mn-ea"/>
              </a:rPr>
              <a:t>M</a:t>
            </a:r>
            <a:r>
              <a:rPr sz="2800">
                <a:latin typeface="微软雅黑" charset="0"/>
                <a:ea typeface="微软雅黑" charset="0"/>
                <a:sym typeface="+mn-ea"/>
              </a:rPr>
              <a:t>eta-path </a:t>
            </a:r>
            <a:r>
              <a:rPr lang="en-US" sz="2800">
                <a:latin typeface="微软雅黑" charset="0"/>
                <a:ea typeface="微软雅黑" charset="0"/>
                <a:sym typeface="+mn-ea"/>
              </a:rPr>
              <a:t>E</a:t>
            </a:r>
            <a:r>
              <a:rPr sz="2800">
                <a:latin typeface="微软雅黑" charset="0"/>
                <a:ea typeface="微软雅黑" charset="0"/>
                <a:sym typeface="+mn-ea"/>
              </a:rPr>
              <a:t>mbedding</a:t>
            </a:r>
            <a:endParaRPr sz="2800">
              <a:latin typeface="微软雅黑" charset="0"/>
              <a:ea typeface="微软雅黑" charset="0"/>
              <a:sym typeface="+mn-ea"/>
            </a:endParaRPr>
          </a:p>
          <a:p>
            <a:pPr marL="457200" indent="-457200" algn="l">
              <a:lnSpc>
                <a:spcPct val="200000"/>
              </a:lnSpc>
              <a:buFont typeface="Wingdings" panose="05000000000000000000" charset="0"/>
              <a:buChar char=""/>
            </a:pPr>
            <a:r>
              <a:rPr lang="en-US" sz="2800">
                <a:latin typeface="微软雅黑" charset="0"/>
                <a:ea typeface="微软雅黑" charset="0"/>
                <a:sym typeface="+mn-ea"/>
              </a:rPr>
              <a:t>A</a:t>
            </a:r>
            <a:r>
              <a:rPr sz="2800">
                <a:latin typeface="微软雅黑" charset="0"/>
                <a:ea typeface="微软雅黑" charset="0"/>
                <a:sym typeface="+mn-ea"/>
              </a:rPr>
              <a:t>ttention </a:t>
            </a:r>
            <a:r>
              <a:rPr lang="en-US" sz="2800">
                <a:latin typeface="微软雅黑" charset="0"/>
                <a:ea typeface="微软雅黑" charset="0"/>
                <a:sym typeface="+mn-ea"/>
              </a:rPr>
              <a:t>M</a:t>
            </a:r>
            <a:r>
              <a:rPr sz="2800">
                <a:latin typeface="微软雅黑" charset="0"/>
                <a:ea typeface="微软雅黑" charset="0"/>
                <a:sym typeface="+mn-ea"/>
              </a:rPr>
              <a:t>echanism</a:t>
            </a:r>
            <a:endParaRPr lang="zh-CN" altLang="en-US" sz="2800">
              <a:latin typeface="微软雅黑" charset="0"/>
              <a:ea typeface="微软雅黑"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2</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4332792" y="16777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7" name="图片 6" descr="图片包含 游戏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49068" y="3683626"/>
            <a:ext cx="2476500" cy="863600"/>
          </a:xfrm>
          <a:prstGeom prst="rect">
            <a:avLst/>
          </a:prstGeom>
        </p:spPr>
      </p:pic>
      <p:sp>
        <p:nvSpPr>
          <p:cNvPr id="6" name="文本框 5"/>
          <p:cNvSpPr txBox="1"/>
          <p:nvPr/>
        </p:nvSpPr>
        <p:spPr>
          <a:xfrm>
            <a:off x="1023620" y="186055"/>
            <a:ext cx="2982595" cy="521970"/>
          </a:xfrm>
          <a:prstGeom prst="rect">
            <a:avLst/>
          </a:prstGeom>
          <a:noFill/>
        </p:spPr>
        <p:txBody>
          <a:bodyPr wrap="none" rtlCol="0">
            <a:spAutoFit/>
          </a:bodyPr>
          <a:p>
            <a:pPr algn="l"/>
            <a:r>
              <a:rPr lang="en-US" altLang="zh-CN" sz="2800" b="1" kern="0" dirty="0">
                <a:latin typeface="Microsoft YaHei" panose="020B0503020204020204" pitchFamily="34" charset="-122"/>
                <a:ea typeface="Microsoft YaHei" panose="020B0503020204020204" pitchFamily="34" charset="-122"/>
                <a:cs typeface="Times New Roman" panose="02020503050405090304" pitchFamily="18" charset="0"/>
                <a:sym typeface="+mn-ea"/>
              </a:rPr>
              <a:t>Proposed Model</a:t>
            </a:r>
            <a:endParaRPr lang="en-US" altLang="zh-CN" sz="2800" b="1" kern="0" dirty="0">
              <a:latin typeface="微软雅黑" charset="0"/>
              <a:ea typeface="微软雅黑" charset="0"/>
              <a:cs typeface="Times New Roman" panose="02020503050405090304" pitchFamily="18" charset="0"/>
              <a:sym typeface="+mn-ea"/>
            </a:endParaRPr>
          </a:p>
        </p:txBody>
      </p:sp>
      <p:sp>
        <p:nvSpPr>
          <p:cNvPr id="10" name="文本框 9"/>
          <p:cNvSpPr txBox="1"/>
          <p:nvPr/>
        </p:nvSpPr>
        <p:spPr>
          <a:xfrm>
            <a:off x="4719320" y="186055"/>
            <a:ext cx="5041265" cy="521970"/>
          </a:xfrm>
          <a:prstGeom prst="rect">
            <a:avLst/>
          </a:prstGeom>
          <a:noFill/>
        </p:spPr>
        <p:txBody>
          <a:bodyPr wrap="none" rtlCol="0">
            <a:spAutoFit/>
          </a:bodyPr>
          <a:p>
            <a:pPr algn="l"/>
            <a:r>
              <a:rPr lang="zh-CN" altLang="en-US" sz="2800">
                <a:latin typeface="微软雅黑" charset="0"/>
                <a:ea typeface="微软雅黑" charset="0"/>
                <a:sym typeface="+mn-ea"/>
              </a:rPr>
              <a:t>Knowledge Points Extraction</a:t>
            </a:r>
            <a:endParaRPr lang="en-US" altLang="zh-CN" sz="2800" b="1" kern="0" dirty="0">
              <a:latin typeface="微软雅黑" charset="0"/>
              <a:ea typeface="微软雅黑" charset="0"/>
              <a:cs typeface="Times New Roman" panose="02020503050405090304" pitchFamily="18" charset="0"/>
              <a:sym typeface="+mn-ea"/>
            </a:endParaRPr>
          </a:p>
        </p:txBody>
      </p:sp>
      <p:pic>
        <p:nvPicPr>
          <p:cNvPr id="11" name="图片 10" descr="截屏2020-07-26 下午4.23.03"/>
          <p:cNvPicPr>
            <a:picLocks noChangeAspect="1"/>
          </p:cNvPicPr>
          <p:nvPr/>
        </p:nvPicPr>
        <p:blipFill>
          <a:blip r:embed="rId2"/>
          <a:stretch>
            <a:fillRect/>
          </a:stretch>
        </p:blipFill>
        <p:spPr>
          <a:xfrm>
            <a:off x="46355" y="1281430"/>
            <a:ext cx="12106004" cy="2052000"/>
          </a:xfrm>
          <a:prstGeom prst="rect">
            <a:avLst/>
          </a:prstGeom>
        </p:spPr>
      </p:pic>
      <p:sp>
        <p:nvSpPr>
          <p:cNvPr id="12" name="文本框 11"/>
          <p:cNvSpPr txBox="1"/>
          <p:nvPr/>
        </p:nvSpPr>
        <p:spPr>
          <a:xfrm>
            <a:off x="169545" y="3683635"/>
            <a:ext cx="12021185" cy="2676525"/>
          </a:xfrm>
          <a:prstGeom prst="rect">
            <a:avLst/>
          </a:prstGeom>
          <a:noFill/>
        </p:spPr>
        <p:txBody>
          <a:bodyPr wrap="square" rtlCol="0" anchor="t">
            <a:spAutoFit/>
          </a:bodyPr>
          <a:p>
            <a:r>
              <a:rPr lang="zh-CN" altLang="en-US" sz="2400">
                <a:latin typeface="微软雅黑" charset="0"/>
                <a:ea typeface="微软雅黑" charset="0"/>
              </a:rPr>
              <a:t>Knowledge points refer to a set of key knowledge of each course. The process of extracting knowledge points is shown in </a:t>
            </a:r>
            <a:r>
              <a:rPr lang="en-US" altLang="zh-CN" sz="2400">
                <a:latin typeface="微软雅黑" charset="0"/>
                <a:ea typeface="微软雅黑" charset="0"/>
              </a:rPr>
              <a:t>the above figure</a:t>
            </a:r>
            <a:r>
              <a:rPr lang="zh-CN" altLang="en-US" sz="2400">
                <a:latin typeface="微软雅黑" charset="0"/>
                <a:ea typeface="微软雅黑" charset="0"/>
              </a:rPr>
              <a:t>. We take all the information crawled from the MOOC website as the extraction document of knowledge points. And then we filtered the results of document segmentation, added the weight parameters of each part of the document, calculated the weight of Term Frequency-Inverse Document Frequency(TF-IDF), and finally obtained the ten knowledge points of each course. </a:t>
            </a:r>
            <a:endParaRPr lang="zh-CN" altLang="en-US" sz="2400">
              <a:latin typeface="微软雅黑" charset="0"/>
              <a:ea typeface="微软雅黑"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2</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4332792" y="16777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7" name="图片 6" descr="图片包含 游戏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49068" y="3683626"/>
            <a:ext cx="2476500" cy="863600"/>
          </a:xfrm>
          <a:prstGeom prst="rect">
            <a:avLst/>
          </a:prstGeom>
        </p:spPr>
      </p:pic>
      <p:sp>
        <p:nvSpPr>
          <p:cNvPr id="6" name="文本框 5"/>
          <p:cNvSpPr txBox="1"/>
          <p:nvPr/>
        </p:nvSpPr>
        <p:spPr>
          <a:xfrm>
            <a:off x="1023620" y="186055"/>
            <a:ext cx="2982595" cy="521970"/>
          </a:xfrm>
          <a:prstGeom prst="rect">
            <a:avLst/>
          </a:prstGeom>
          <a:noFill/>
        </p:spPr>
        <p:txBody>
          <a:bodyPr wrap="none" rtlCol="0">
            <a:spAutoFit/>
          </a:bodyPr>
          <a:p>
            <a:pPr algn="l"/>
            <a:r>
              <a:rPr lang="en-US" altLang="zh-CN" sz="2800" b="1" kern="0" dirty="0">
                <a:latin typeface="Microsoft YaHei" panose="020B0503020204020204" pitchFamily="34" charset="-122"/>
                <a:ea typeface="Microsoft YaHei" panose="020B0503020204020204" pitchFamily="34" charset="-122"/>
                <a:cs typeface="Times New Roman" panose="02020503050405090304" pitchFamily="18" charset="0"/>
                <a:sym typeface="+mn-ea"/>
              </a:rPr>
              <a:t>Proposed Model</a:t>
            </a:r>
            <a:endParaRPr lang="en-US" altLang="zh-CN" sz="2800" b="1" kern="0" dirty="0">
              <a:latin typeface="微软雅黑" charset="0"/>
              <a:ea typeface="微软雅黑" charset="0"/>
              <a:cs typeface="Times New Roman" panose="02020503050405090304" pitchFamily="18" charset="0"/>
              <a:sym typeface="+mn-ea"/>
            </a:endParaRPr>
          </a:p>
        </p:txBody>
      </p:sp>
      <p:sp>
        <p:nvSpPr>
          <p:cNvPr id="10" name="文本框 9"/>
          <p:cNvSpPr txBox="1"/>
          <p:nvPr/>
        </p:nvSpPr>
        <p:spPr>
          <a:xfrm>
            <a:off x="4719320" y="186055"/>
            <a:ext cx="4770755" cy="521970"/>
          </a:xfrm>
          <a:prstGeom prst="rect">
            <a:avLst/>
          </a:prstGeom>
          <a:noFill/>
        </p:spPr>
        <p:txBody>
          <a:bodyPr wrap="none" rtlCol="0">
            <a:spAutoFit/>
          </a:bodyPr>
          <a:p>
            <a:pPr algn="l"/>
            <a:r>
              <a:rPr lang="zh-CN" altLang="en-US" sz="2800">
                <a:latin typeface="微软雅黑" charset="0"/>
                <a:ea typeface="微软雅黑" charset="0"/>
                <a:sym typeface="+mn-ea"/>
              </a:rPr>
              <a:t>Meta-paths in MOOC HINs</a:t>
            </a:r>
            <a:endParaRPr lang="zh-CN" altLang="en-US" sz="2800">
              <a:latin typeface="微软雅黑" charset="0"/>
              <a:ea typeface="微软雅黑" charset="0"/>
              <a:sym typeface="+mn-ea"/>
            </a:endParaRPr>
          </a:p>
        </p:txBody>
      </p:sp>
      <p:pic>
        <p:nvPicPr>
          <p:cNvPr id="5" name="图片 4" descr="截屏2020-07-26 下午4.29.51"/>
          <p:cNvPicPr>
            <a:picLocks noChangeAspect="1"/>
          </p:cNvPicPr>
          <p:nvPr/>
        </p:nvPicPr>
        <p:blipFill>
          <a:blip r:embed="rId2"/>
          <a:stretch>
            <a:fillRect/>
          </a:stretch>
        </p:blipFill>
        <p:spPr>
          <a:xfrm>
            <a:off x="31115" y="1701165"/>
            <a:ext cx="12129735" cy="3456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2</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4332792" y="16777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7" name="图片 6" descr="图片包含 游戏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49068" y="3683626"/>
            <a:ext cx="2476500" cy="863600"/>
          </a:xfrm>
          <a:prstGeom prst="rect">
            <a:avLst/>
          </a:prstGeom>
        </p:spPr>
      </p:pic>
      <p:sp>
        <p:nvSpPr>
          <p:cNvPr id="6" name="文本框 5"/>
          <p:cNvSpPr txBox="1"/>
          <p:nvPr/>
        </p:nvSpPr>
        <p:spPr>
          <a:xfrm>
            <a:off x="1023620" y="186055"/>
            <a:ext cx="2982595" cy="521970"/>
          </a:xfrm>
          <a:prstGeom prst="rect">
            <a:avLst/>
          </a:prstGeom>
          <a:noFill/>
        </p:spPr>
        <p:txBody>
          <a:bodyPr wrap="none" rtlCol="0">
            <a:spAutoFit/>
          </a:bodyPr>
          <a:p>
            <a:pPr algn="l"/>
            <a:r>
              <a:rPr lang="en-US" altLang="zh-CN" sz="2800" b="1" kern="0" dirty="0">
                <a:latin typeface="Microsoft YaHei" panose="020B0503020204020204" pitchFamily="34" charset="-122"/>
                <a:ea typeface="Microsoft YaHei" panose="020B0503020204020204" pitchFamily="34" charset="-122"/>
                <a:cs typeface="Times New Roman" panose="02020503050405090304" pitchFamily="18" charset="0"/>
                <a:sym typeface="+mn-ea"/>
              </a:rPr>
              <a:t>Proposed Model</a:t>
            </a:r>
            <a:endParaRPr lang="en-US" altLang="zh-CN" sz="2800" b="1" kern="0" dirty="0">
              <a:latin typeface="微软雅黑" charset="0"/>
              <a:ea typeface="微软雅黑" charset="0"/>
              <a:cs typeface="Times New Roman" panose="02020503050405090304" pitchFamily="18" charset="0"/>
              <a:sym typeface="+mn-ea"/>
            </a:endParaRPr>
          </a:p>
        </p:txBody>
      </p:sp>
      <p:sp>
        <p:nvSpPr>
          <p:cNvPr id="10" name="文本框 9"/>
          <p:cNvSpPr txBox="1"/>
          <p:nvPr/>
        </p:nvSpPr>
        <p:spPr>
          <a:xfrm>
            <a:off x="4719320" y="186055"/>
            <a:ext cx="3785235" cy="521970"/>
          </a:xfrm>
          <a:prstGeom prst="rect">
            <a:avLst/>
          </a:prstGeom>
          <a:noFill/>
        </p:spPr>
        <p:txBody>
          <a:bodyPr wrap="none" rtlCol="0">
            <a:spAutoFit/>
          </a:bodyPr>
          <a:p>
            <a:pPr algn="l"/>
            <a:r>
              <a:rPr lang="zh-CN" altLang="en-US" sz="2800">
                <a:latin typeface="微软雅黑" charset="0"/>
                <a:ea typeface="微软雅黑" charset="0"/>
                <a:sym typeface="+mn-ea"/>
              </a:rPr>
              <a:t>Attention Mechanism</a:t>
            </a:r>
            <a:endParaRPr lang="zh-CN" altLang="en-US" sz="2800">
              <a:latin typeface="微软雅黑" charset="0"/>
              <a:ea typeface="微软雅黑" charset="0"/>
              <a:sym typeface="+mn-ea"/>
            </a:endParaRPr>
          </a:p>
        </p:txBody>
      </p:sp>
      <p:pic>
        <p:nvPicPr>
          <p:cNvPr id="5" name="图片 4" descr="截屏2020-07-27 下午3.26.44"/>
          <p:cNvPicPr>
            <a:picLocks noChangeAspect="1"/>
          </p:cNvPicPr>
          <p:nvPr/>
        </p:nvPicPr>
        <p:blipFill>
          <a:blip r:embed="rId2"/>
          <a:stretch>
            <a:fillRect/>
          </a:stretch>
        </p:blipFill>
        <p:spPr>
          <a:xfrm>
            <a:off x="4615815" y="1176020"/>
            <a:ext cx="7493635" cy="1625600"/>
          </a:xfrm>
          <a:prstGeom prst="rect">
            <a:avLst/>
          </a:prstGeom>
        </p:spPr>
      </p:pic>
      <p:pic>
        <p:nvPicPr>
          <p:cNvPr id="8" name="图片 7" descr="截屏2020-07-27 下午3.27.25"/>
          <p:cNvPicPr>
            <a:picLocks noChangeAspect="1"/>
          </p:cNvPicPr>
          <p:nvPr/>
        </p:nvPicPr>
        <p:blipFill>
          <a:blip r:embed="rId3"/>
          <a:stretch>
            <a:fillRect/>
          </a:stretch>
        </p:blipFill>
        <p:spPr>
          <a:xfrm>
            <a:off x="6064250" y="4547235"/>
            <a:ext cx="4597400" cy="825500"/>
          </a:xfrm>
          <a:prstGeom prst="rect">
            <a:avLst/>
          </a:prstGeom>
        </p:spPr>
      </p:pic>
      <p:pic>
        <p:nvPicPr>
          <p:cNvPr id="9" name="图片 8" descr="截屏2020-07-27 下午3.27.45"/>
          <p:cNvPicPr>
            <a:picLocks noChangeAspect="1"/>
          </p:cNvPicPr>
          <p:nvPr/>
        </p:nvPicPr>
        <p:blipFill>
          <a:blip r:embed="rId4"/>
          <a:stretch>
            <a:fillRect/>
          </a:stretch>
        </p:blipFill>
        <p:spPr>
          <a:xfrm>
            <a:off x="6336665" y="2908300"/>
            <a:ext cx="4051300" cy="1066800"/>
          </a:xfrm>
          <a:prstGeom prst="rect">
            <a:avLst/>
          </a:prstGeom>
        </p:spPr>
      </p:pic>
      <p:pic>
        <p:nvPicPr>
          <p:cNvPr id="13" name="图片 12" descr="截屏2020-07-27 下午3.28.12"/>
          <p:cNvPicPr>
            <a:picLocks noChangeAspect="1"/>
          </p:cNvPicPr>
          <p:nvPr/>
        </p:nvPicPr>
        <p:blipFill>
          <a:blip r:embed="rId5"/>
          <a:stretch>
            <a:fillRect/>
          </a:stretch>
        </p:blipFill>
        <p:spPr>
          <a:xfrm>
            <a:off x="6165850" y="5737225"/>
            <a:ext cx="4394200" cy="546100"/>
          </a:xfrm>
          <a:prstGeom prst="rect">
            <a:avLst/>
          </a:prstGeom>
        </p:spPr>
      </p:pic>
      <p:sp>
        <p:nvSpPr>
          <p:cNvPr id="17" name="文本框 16"/>
          <p:cNvSpPr txBox="1"/>
          <p:nvPr/>
        </p:nvSpPr>
        <p:spPr>
          <a:xfrm>
            <a:off x="414020" y="5772785"/>
            <a:ext cx="2350135" cy="521970"/>
          </a:xfrm>
          <a:prstGeom prst="rect">
            <a:avLst/>
          </a:prstGeom>
          <a:noFill/>
        </p:spPr>
        <p:txBody>
          <a:bodyPr wrap="none" rtlCol="0">
            <a:spAutoFit/>
          </a:bodyPr>
          <a:p>
            <a:pPr algn="l"/>
            <a:r>
              <a:rPr lang="zh-CN" altLang="en-US" sz="2800" b="1">
                <a:latin typeface="微软雅黑" charset="0"/>
                <a:ea typeface="微软雅黑" charset="0"/>
                <a:sym typeface="+mn-ea"/>
              </a:rPr>
              <a:t>Co-Attention</a:t>
            </a:r>
            <a:endParaRPr lang="zh-CN" altLang="en-US" sz="2800" b="1">
              <a:latin typeface="微软雅黑" charset="0"/>
              <a:ea typeface="微软雅黑" charset="0"/>
            </a:endParaRPr>
          </a:p>
        </p:txBody>
      </p:sp>
      <p:sp>
        <p:nvSpPr>
          <p:cNvPr id="18" name="文本框 17"/>
          <p:cNvSpPr txBox="1"/>
          <p:nvPr/>
        </p:nvSpPr>
        <p:spPr>
          <a:xfrm>
            <a:off x="414020" y="4699000"/>
            <a:ext cx="3560445" cy="521970"/>
          </a:xfrm>
          <a:prstGeom prst="rect">
            <a:avLst/>
          </a:prstGeom>
          <a:noFill/>
        </p:spPr>
        <p:txBody>
          <a:bodyPr wrap="none" rtlCol="0">
            <a:spAutoFit/>
          </a:bodyPr>
          <a:p>
            <a:pPr algn="l"/>
            <a:r>
              <a:rPr lang="zh-CN" altLang="en-US" sz="2800" b="1">
                <a:latin typeface="微软雅黑" charset="0"/>
                <a:ea typeface="微软雅黑" charset="0"/>
                <a:sym typeface="+mn-ea"/>
              </a:rPr>
              <a:t>Attention for course</a:t>
            </a:r>
            <a:endParaRPr lang="zh-CN" altLang="en-US" sz="2800" b="1">
              <a:latin typeface="微软雅黑" charset="0"/>
              <a:ea typeface="微软雅黑" charset="0"/>
              <a:sym typeface="+mn-ea"/>
            </a:endParaRPr>
          </a:p>
        </p:txBody>
      </p:sp>
      <p:sp>
        <p:nvSpPr>
          <p:cNvPr id="19" name="文本框 18"/>
          <p:cNvSpPr txBox="1"/>
          <p:nvPr/>
        </p:nvSpPr>
        <p:spPr>
          <a:xfrm>
            <a:off x="414020" y="1104900"/>
            <a:ext cx="4201795" cy="521970"/>
          </a:xfrm>
          <a:prstGeom prst="rect">
            <a:avLst/>
          </a:prstGeom>
          <a:noFill/>
        </p:spPr>
        <p:txBody>
          <a:bodyPr wrap="none" rtlCol="0">
            <a:spAutoFit/>
          </a:bodyPr>
          <a:p>
            <a:pPr algn="l"/>
            <a:r>
              <a:rPr lang="zh-CN" altLang="en-US" sz="2800" b="1">
                <a:latin typeface="微软雅黑" charset="0"/>
                <a:ea typeface="微软雅黑" charset="0"/>
                <a:sym typeface="+mn-ea"/>
              </a:rPr>
              <a:t>Attention for meta-path</a:t>
            </a:r>
            <a:endParaRPr lang="zh-CN" altLang="en-US" sz="2800" b="1">
              <a:latin typeface="微软雅黑" charset="0"/>
              <a:ea typeface="微软雅黑"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3</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3541582" y="17666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7" name="图片 6" descr="图片包含 游戏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49068" y="3683626"/>
            <a:ext cx="2476500" cy="863600"/>
          </a:xfrm>
          <a:prstGeom prst="rect">
            <a:avLst/>
          </a:prstGeom>
        </p:spPr>
      </p:pic>
      <p:sp>
        <p:nvSpPr>
          <p:cNvPr id="6" name="文本框 5"/>
          <p:cNvSpPr txBox="1"/>
          <p:nvPr/>
        </p:nvSpPr>
        <p:spPr>
          <a:xfrm>
            <a:off x="1023620" y="186055"/>
            <a:ext cx="2295525" cy="521970"/>
          </a:xfrm>
          <a:prstGeom prst="rect">
            <a:avLst/>
          </a:prstGeom>
          <a:noFill/>
        </p:spPr>
        <p:txBody>
          <a:bodyPr wrap="none" rtlCol="0">
            <a:spAutoFit/>
          </a:bodyPr>
          <a:p>
            <a:pPr algn="l"/>
            <a:r>
              <a:rPr lang="en-US" altLang="zh-CN" sz="2800" b="1" kern="0" dirty="0">
                <a:latin typeface="Microsoft YaHei" panose="020B0503020204020204" pitchFamily="34" charset="-122"/>
                <a:ea typeface="Microsoft YaHei" panose="020B0503020204020204" pitchFamily="34" charset="-122"/>
                <a:cs typeface="Times New Roman" panose="02020503050405090304" pitchFamily="18" charset="0"/>
                <a:sym typeface="+mn-ea"/>
              </a:rPr>
              <a:t>Experiments</a:t>
            </a:r>
            <a:endParaRPr lang="en-US" altLang="zh-CN" sz="2800" b="1" kern="0" dirty="0">
              <a:latin typeface="微软雅黑" charset="0"/>
              <a:ea typeface="微软雅黑" charset="0"/>
              <a:cs typeface="Times New Roman" panose="02020503050405090304" pitchFamily="18" charset="0"/>
              <a:sym typeface="+mn-ea"/>
            </a:endParaRPr>
          </a:p>
        </p:txBody>
      </p:sp>
      <p:pic>
        <p:nvPicPr>
          <p:cNvPr id="2" name="图片 1" descr="截屏2020-07-27 下午3.08.43"/>
          <p:cNvPicPr>
            <a:picLocks noChangeAspect="1"/>
          </p:cNvPicPr>
          <p:nvPr/>
        </p:nvPicPr>
        <p:blipFill>
          <a:blip r:embed="rId2"/>
          <a:stretch>
            <a:fillRect/>
          </a:stretch>
        </p:blipFill>
        <p:spPr>
          <a:xfrm>
            <a:off x="860425" y="926465"/>
            <a:ext cx="10008000" cy="55362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69495" y="168076"/>
            <a:ext cx="540000" cy="54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rPr>
              <a:t>4</a:t>
            </a:r>
            <a:endParaRPr lang="en-US" altLang="zh-CN" sz="2800" b="1" dirty="0">
              <a:solidFill>
                <a:schemeClr val="tx1"/>
              </a:solidFill>
              <a:latin typeface="Microsoft YaHei" panose="020B0503020204020204" pitchFamily="34" charset="-122"/>
              <a:ea typeface="Microsoft YaHei" panose="020B0503020204020204" pitchFamily="34" charset="-122"/>
              <a:cs typeface="Times New Roman" panose="02020503050405090304" pitchFamily="18" charset="0"/>
            </a:endParaRPr>
          </a:p>
        </p:txBody>
      </p:sp>
      <p:cxnSp>
        <p:nvCxnSpPr>
          <p:cNvPr id="4" name="直接连接符 18"/>
          <p:cNvCxnSpPr/>
          <p:nvPr/>
        </p:nvCxnSpPr>
        <p:spPr>
          <a:xfrm>
            <a:off x="3541582" y="176661"/>
            <a:ext cx="1021" cy="540000"/>
          </a:xfrm>
          <a:prstGeom prst="line">
            <a:avLst/>
          </a:prstGeom>
          <a:ln w="12700" cap="rnd">
            <a:solidFill>
              <a:schemeClr val="tx1">
                <a:alpha val="49000"/>
              </a:schemeClr>
            </a:solidFill>
            <a:round/>
            <a:tailEnd type="none" w="sm" len="sm"/>
          </a:ln>
        </p:spPr>
        <p:style>
          <a:lnRef idx="1">
            <a:schemeClr val="accent1"/>
          </a:lnRef>
          <a:fillRef idx="0">
            <a:schemeClr val="accent1"/>
          </a:fillRef>
          <a:effectRef idx="0">
            <a:schemeClr val="accent1"/>
          </a:effectRef>
          <a:fontRef idx="minor">
            <a:schemeClr val="tx1"/>
          </a:fontRef>
        </p:style>
      </p:cxnSp>
      <p:pic>
        <p:nvPicPr>
          <p:cNvPr id="7" name="图片 6" descr="图片包含 游戏机&#10;&#10;描述已自动生成"/>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349068" y="3683626"/>
            <a:ext cx="2476500" cy="863600"/>
          </a:xfrm>
          <a:prstGeom prst="rect">
            <a:avLst/>
          </a:prstGeom>
        </p:spPr>
      </p:pic>
      <p:sp>
        <p:nvSpPr>
          <p:cNvPr id="6" name="文本框 5"/>
          <p:cNvSpPr txBox="1"/>
          <p:nvPr/>
        </p:nvSpPr>
        <p:spPr>
          <a:xfrm>
            <a:off x="1023620" y="186055"/>
            <a:ext cx="2052955" cy="521970"/>
          </a:xfrm>
          <a:prstGeom prst="rect">
            <a:avLst/>
          </a:prstGeom>
          <a:noFill/>
        </p:spPr>
        <p:txBody>
          <a:bodyPr wrap="none" rtlCol="0">
            <a:spAutoFit/>
          </a:bodyPr>
          <a:p>
            <a:pPr algn="l"/>
            <a:r>
              <a:rPr lang="en-US" altLang="zh-CN" sz="2800" b="1" kern="0" dirty="0">
                <a:latin typeface="Microsoft YaHei" panose="020B0503020204020204" pitchFamily="34" charset="-122"/>
                <a:ea typeface="Microsoft YaHei" panose="020B0503020204020204" pitchFamily="34" charset="-122"/>
                <a:cs typeface="Times New Roman" panose="02020503050405090304" pitchFamily="18" charset="0"/>
                <a:sym typeface="+mn-ea"/>
              </a:rPr>
              <a:t>Conclusion</a:t>
            </a:r>
            <a:endParaRPr lang="en-US" altLang="zh-CN" sz="2800" b="1" kern="0" dirty="0">
              <a:latin typeface="微软雅黑" charset="0"/>
              <a:ea typeface="微软雅黑" charset="0"/>
              <a:cs typeface="Times New Roman" panose="02020503050405090304" pitchFamily="18" charset="0"/>
              <a:sym typeface="+mn-ea"/>
            </a:endParaRPr>
          </a:p>
        </p:txBody>
      </p:sp>
      <p:sp>
        <p:nvSpPr>
          <p:cNvPr id="12" name="文本框 11"/>
          <p:cNvSpPr txBox="1"/>
          <p:nvPr/>
        </p:nvSpPr>
        <p:spPr>
          <a:xfrm>
            <a:off x="169545" y="1536700"/>
            <a:ext cx="12021185" cy="3784600"/>
          </a:xfrm>
          <a:prstGeom prst="rect">
            <a:avLst/>
          </a:prstGeom>
          <a:noFill/>
        </p:spPr>
        <p:txBody>
          <a:bodyPr wrap="square" rtlCol="0" anchor="t">
            <a:spAutoFit/>
          </a:bodyPr>
          <a:p>
            <a:r>
              <a:rPr lang="en-US" sz="2400">
                <a:latin typeface="微软雅黑" charset="0"/>
                <a:ea typeface="微软雅黑" charset="0"/>
              </a:rPr>
              <a:t>W</a:t>
            </a:r>
            <a:r>
              <a:rPr sz="2400">
                <a:latin typeface="微软雅黑" charset="0"/>
                <a:ea typeface="微软雅黑" charset="0"/>
              </a:rPr>
              <a:t>e propose an attention meta-path based recommendation model for users' dynamic and diverse preferences. We adopt three attention mechanisms to enhance different embeddings, furthering improving the performance of MOOCRec. Unfortunately, due to the lack of information on MOOC users, we can't further analyze the impact of user information on the MOOC dataset recommendation effect. For future work, we would like to expand our MOOC dataset to collect multiple kinds of contextual information, build a Knowledge Graph and explore how to incorporate knowledge graph into the recommendation on our MOOC dataset. In addition, we also want to explore the performance impact of different embedding methods on recommendation.</a:t>
            </a:r>
            <a:endParaRPr sz="2400">
              <a:latin typeface="微软雅黑" charset="0"/>
              <a:ea typeface="微软雅黑"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10.xml><?xml version="1.0" encoding="utf-8"?>
<p:tagLst xmlns:p="http://schemas.openxmlformats.org/presentationml/2006/main">
  <p:tag name="KSO_WM_UNIT_PLACING_PICTURE_USER_VIEWPORT" val="{&quot;height&quot;:8660,&quot;width&quot;:13521}"/>
</p:tagLst>
</file>

<file path=ppt/tags/tag11.xml><?xml version="1.0" encoding="utf-8"?>
<p:tagLst xmlns:p="http://schemas.openxmlformats.org/presentationml/2006/main">
  <p:tag name="KSO_WM_UNIT_VALUE" val="338*338"/>
  <p:tag name="KSO_WM_UNIT_HIGHLIGHT" val="0"/>
  <p:tag name="KSO_WM_UNIT_COMPATIBLE" val="0"/>
  <p:tag name="KSO_WM_UNIT_DIAGRAM_ISNUMVISUAL" val="0"/>
  <p:tag name="KSO_WM_UNIT_DIAGRAM_ISREFERUNIT" val="0"/>
  <p:tag name="KSO_WM_UNIT_TYPE" val="d"/>
  <p:tag name="KSO_WM_UNIT_INDEX" val="1"/>
  <p:tag name="KSO_WM_UNIT_ID" val="diagram20207580_1*d*1"/>
  <p:tag name="KSO_WM_TEMPLATE_CATEGORY" val="diagram"/>
  <p:tag name="KSO_WM_TEMPLATE_INDEX" val="20207580"/>
  <p:tag name="KSO_WM_UNIT_LAYERLEVEL" val="1"/>
  <p:tag name="KSO_WM_TAG_VERSION" val="1.0"/>
  <p:tag name="KSO_WM_BEAUTIFY_FLAG" val="#wm#"/>
  <p:tag name="KSO_WM_CHIP_GROUPID" val="5e7310da9a230a26b9e88a19"/>
  <p:tag name="KSO_WM_CHIP_XID" val="5e7310da9a230a26b9e88a1a"/>
  <p:tag name="KSO_WM_UNIT_DEC_AREA_ID" val="86b235002ce7495c95ae81dc739100d9"/>
  <p:tag name="KSO_WM_ASSEMBLE_CHIP_INDEX" val="a79229d9c3b14612b3a42d48f3fb74b1"/>
  <p:tag name="KSO_WM_UNIT_PLACING_PICTURE" val="a79229d9c3b14612b3a42d48f3fb74b1"/>
  <p:tag name="KSO_WM_TEMPLATE_ASSEMBLE_XID" val="5eeb859ea758c1ec0b708988"/>
  <p:tag name="KSO_WM_TEMPLATE_ASSEMBLE_GROUPID" val="5eeb859ea758c1ec0b708988"/>
</p:tagLst>
</file>

<file path=ppt/tags/tag12.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7580_1*a*1"/>
  <p:tag name="KSO_WM_TEMPLATE_CATEGORY" val="diagram"/>
  <p:tag name="KSO_WM_TEMPLATE_INDEX" val="2020758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e5414493ab94463acf8e31726d0bc24"/>
  <p:tag name="KSO_WM_ASSEMBLE_CHIP_INDEX" val="9e2e007f34484240880e92e71bcbdbfe"/>
  <p:tag name="KSO_WM_UNIT_TEXT_FILL_FORE_SCHEMECOLOR_INDEX_BRIGHTNESS" val="0"/>
  <p:tag name="KSO_WM_UNIT_TEXT_FILL_FORE_SCHEMECOLOR_INDEX" val="13"/>
  <p:tag name="KSO_WM_UNIT_TEXT_FILL_TYPE" val="1"/>
  <p:tag name="KSO_WM_TEMPLATE_ASSEMBLE_XID" val="5eeb859ea758c1ec0b708988"/>
  <p:tag name="KSO_WM_TEMPLATE_ASSEMBLE_GROUPID" val="5eeb859ea758c1ec0b70898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7580_1*i*1"/>
  <p:tag name="KSO_WM_UNIT_LAYERLEVEL" val="1"/>
  <p:tag name="KSO_WM_TAG_VERSION" val="1.0"/>
  <p:tag name="KSO_WM_BEAUTIFY_FLAG" val="#wm#"/>
  <p:tag name="KSO_WM_UNIT_TYPE" val="i"/>
  <p:tag name="KSO_WM_UNIT_INDEX" val="1"/>
  <p:tag name="KSO_WM_UNIT_SUBTYPE" val="h"/>
  <p:tag name="KSO_WM_SLIDE_BACKGROUND_TYPE" val="bottomTop"/>
  <p:tag name="KSO_WM_SLIDE_BK_DARK_LIGHT" val="2"/>
  <p:tag name="KSO_WM_UNIT_BK_DARK_LIGHT" val="2"/>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TEMPLATE_CATEGORY" val="diagram"/>
  <p:tag name="KSO_WM_TEMPLATE_INDEX" val="20207580"/>
  <p:tag name="KSO_WM_UNIT_VALUE" val="530"/>
  <p:tag name="KSO_WM_TEMPLATE_ASSEMBLE_XID" val="5eeb859ea758c1ec0b708988"/>
  <p:tag name="KSO_WM_TEMPLATE_ASSEMBLE_GROUPID" val="5eeb859ea758c1ec0b708988"/>
</p:tagLst>
</file>

<file path=ppt/tags/tag5.xml><?xml version="1.0" encoding="utf-8"?>
<p:tagLst xmlns:p="http://schemas.openxmlformats.org/presentationml/2006/main">
  <p:tag name="KSO_WM_UNIT_VALUE" val="338*338"/>
  <p:tag name="KSO_WM_UNIT_HIGHLIGHT" val="0"/>
  <p:tag name="KSO_WM_UNIT_COMPATIBLE" val="0"/>
  <p:tag name="KSO_WM_UNIT_DIAGRAM_ISNUMVISUAL" val="0"/>
  <p:tag name="KSO_WM_UNIT_DIAGRAM_ISREFERUNIT" val="0"/>
  <p:tag name="KSO_WM_UNIT_TYPE" val="d"/>
  <p:tag name="KSO_WM_UNIT_INDEX" val="1"/>
  <p:tag name="KSO_WM_UNIT_ID" val="diagram20207580_1*d*1"/>
  <p:tag name="KSO_WM_TEMPLATE_CATEGORY" val="diagram"/>
  <p:tag name="KSO_WM_TEMPLATE_INDEX" val="20207580"/>
  <p:tag name="KSO_WM_UNIT_LAYERLEVEL" val="1"/>
  <p:tag name="KSO_WM_TAG_VERSION" val="1.0"/>
  <p:tag name="KSO_WM_BEAUTIFY_FLAG" val="#wm#"/>
  <p:tag name="KSO_WM_CHIP_GROUPID" val="5e7310da9a230a26b9e88a19"/>
  <p:tag name="KSO_WM_CHIP_XID" val="5e7310da9a230a26b9e88a1a"/>
  <p:tag name="KSO_WM_UNIT_DEC_AREA_ID" val="86b235002ce7495c95ae81dc739100d9"/>
  <p:tag name="KSO_WM_ASSEMBLE_CHIP_INDEX" val="a79229d9c3b14612b3a42d48f3fb74b1"/>
  <p:tag name="KSO_WM_UNIT_PLACING_PICTURE" val="a79229d9c3b14612b3a42d48f3fb74b1"/>
  <p:tag name="KSO_WM_TEMPLATE_ASSEMBLE_XID" val="5eeb859ea758c1ec0b708988"/>
  <p:tag name="KSO_WM_TEMPLATE_ASSEMBLE_GROUPID" val="5eeb859ea758c1ec0b708988"/>
</p:tagLst>
</file>

<file path=ppt/tags/tag6.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a"/>
  <p:tag name="KSO_WM_UNIT_INDEX" val="1"/>
  <p:tag name="KSO_WM_UNIT_ID" val="diagram20207580_1*a*1"/>
  <p:tag name="KSO_WM_TEMPLATE_CATEGORY" val="diagram"/>
  <p:tag name="KSO_WM_TEMPLATE_INDEX" val="20207580"/>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7e5414493ab94463acf8e31726d0bc24"/>
  <p:tag name="KSO_WM_ASSEMBLE_CHIP_INDEX" val="9e2e007f34484240880e92e71bcbdbfe"/>
  <p:tag name="KSO_WM_UNIT_TEXT_FILL_FORE_SCHEMECOLOR_INDEX_BRIGHTNESS" val="0"/>
  <p:tag name="KSO_WM_UNIT_TEXT_FILL_FORE_SCHEMECOLOR_INDEX" val="13"/>
  <p:tag name="KSO_WM_UNIT_TEXT_FILL_TYPE" val="1"/>
  <p:tag name="KSO_WM_TEMPLATE_ASSEMBLE_XID" val="5eeb859ea758c1ec0b708988"/>
  <p:tag name="KSO_WM_TEMPLATE_ASSEMBLE_GROUPID" val="5eeb859ea758c1ec0b708988"/>
</p:tagLst>
</file>

<file path=ppt/tags/tag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07580_1*f*1"/>
  <p:tag name="KSO_WM_TEMPLATE_CATEGORY" val="diagram"/>
  <p:tag name="KSO_WM_TEMPLATE_INDEX" val="20207580"/>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1bc525b955fa4458854a00f37733740d"/>
  <p:tag name="KSO_WM_ASSEMBLE_CHIP_INDEX" val="b589ba6831414df7949edea9461c529f"/>
  <p:tag name="KSO_WM_UNIT_TEXT_FILL_FORE_SCHEMECOLOR_INDEX_BRIGHTNESS" val="0.25"/>
  <p:tag name="KSO_WM_UNIT_TEXT_FILL_FORE_SCHEMECOLOR_INDEX" val="13"/>
  <p:tag name="KSO_WM_UNIT_TEXT_FILL_TYPE" val="1"/>
  <p:tag name="KSO_WM_TEMPLATE_ASSEMBLE_XID" val="5eeb859ea758c1ec0b708988"/>
  <p:tag name="KSO_WM_TEMPLATE_ASSEMBLE_GROUPID" val="5eeb859ea758c1ec0b708988"/>
</p:tagLst>
</file>

<file path=ppt/tags/tag8.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的表达观点，往往事半功倍。当您的内容到达这个限度时。"/>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07580_1*f*2"/>
  <p:tag name="KSO_WM_TEMPLATE_CATEGORY" val="diagram"/>
  <p:tag name="KSO_WM_TEMPLATE_INDEX" val="20207580"/>
  <p:tag name="KSO_WM_UNIT_LAYERLEVEL" val="1"/>
  <p:tag name="KSO_WM_TAG_VERSION" val="1.0"/>
  <p:tag name="KSO_WM_BEAUTIFY_FLAG" val="#wm#"/>
  <p:tag name="KSO_WM_UNIT_DEFAULT_FONT" val="14;20;2"/>
  <p:tag name="KSO_WM_UNIT_BLOCK" val="0"/>
  <p:tag name="KSO_WM_UNIT_VALUE" val="240"/>
  <p:tag name="KSO_WM_UNIT_SHOW_EDIT_AREA_INDICATION" val="1"/>
  <p:tag name="KSO_WM_CHIP_GROUPID" val="5e6b05596848fb12bee65ac8"/>
  <p:tag name="KSO_WM_CHIP_XID" val="5e6b05596848fb12bee65aca"/>
  <p:tag name="KSO_WM_UNIT_DEC_AREA_ID" val="85cef206b3aa49719ad6595efc857458"/>
  <p:tag name="KSO_WM_ASSEMBLE_CHIP_INDEX" val="e2c45442eda242b7a85dba7ca4ed82f1"/>
  <p:tag name="KSO_WM_UNIT_SUPPORT_UNIT_TYPE" val="[&quot;l&quot;,&quot;m&quot;,&quot;n&quot;,&quot;o&quot;,&quot;p&quot;,&quot;q&quot;,&quot;r&quot;,&quot;δ&quot;,&quot;η&quot;]"/>
  <p:tag name="KSO_WM_UNIT_TEXT_FILL_FORE_SCHEMECOLOR_INDEX_BRIGHTNESS" val="0.25"/>
  <p:tag name="KSO_WM_UNIT_TEXT_FILL_FORE_SCHEMECOLOR_INDEX" val="13"/>
  <p:tag name="KSO_WM_UNIT_TEXT_FILL_TYPE" val="1"/>
  <p:tag name="KSO_WM_TEMPLATE_ASSEMBLE_XID" val="5eeb859ea758c1ec0b708988"/>
  <p:tag name="KSO_WM_TEMPLATE_ASSEMBLE_GROUPID" val="5eeb859ea758c1ec0b708988"/>
</p:tagLst>
</file>

<file path=ppt/tags/tag9.xml><?xml version="1.0" encoding="utf-8"?>
<p:tagLst xmlns:p="http://schemas.openxmlformats.org/presentationml/2006/main">
  <p:tag name="KSO_WM_SLIDE_ID" val="diagram2020758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07580"/>
  <p:tag name="KSO_WM_SLIDE_LAYOUT" val="a_d_f"/>
  <p:tag name="KSO_WM_SLIDE_LAYOUT_CNT" val="1_1_2"/>
  <p:tag name="KSO_WM_TEMPLATE_THUMBS_INDEX" val="1、4、7、12、13、14、15、16、17、18、20、24、25、28、33、36、40、43、44"/>
  <p:tag name="KSO_WM_SLIDE_LAYOUT_INFO" val="{&quot;id&quot;:&quot;2020-06-18T23:20:37&quot;,&quot;maxSize&quot;:{&quot;size1&quot;:28.899999999999999},&quot;minSize&quot;:{&quot;size1&quot;:28.899999999999999},&quot;normalSize&quot;:{&quot;size1&quot;:28.899999999999999},&quot;subLayout&quot;:[{&quot;id&quot;:&quot;2020-06-18T23:20:37&quot;,&quot;margin&quot;:{&quot;bottom&quot;:0.84700000286102295,&quot;left&quot;:15.239999771118164,&quot;right&quot;:15.239999771118164,&quot;top&quot;:1.2699999809265137},&quot;type&quot;:0},{&quot;id&quot;:&quot;2020-06-18T23:20:37&quot;,&quot;maxSize&quot;:{&quot;size1&quot;:15.6},&quot;minSize&quot;:{&quot;size1&quot;:15.6},&quot;normalSize&quot;:{&quot;size1&quot;:15.6},&quot;subLayout&quot;:[{&quot;id&quot;:&quot;2020-06-18T23:20:37&quot;,&quot;margin&quot;:{&quot;bottom&quot;:0.42300000786781311,&quot;left&quot;:1.6929999589920044,&quot;right&quot;:1.6929999589920044,&quot;top&quot;:0},&quot;type&quot;:0},{&quot;id&quot;:&quot;2020-06-18T23:20:37&quot;,&quot;maxSize&quot;:{&quot;size1&quot;:22.199999999999999},&quot;minSize&quot;:{&quot;size1&quot;:22.199999999999999},&quot;normalSize&quot;:{&quot;size1&quot;:22.199999999999999},&quot;subLayout&quot;:[{&quot;id&quot;:&quot;2020-06-18T23:20:37&quot;,&quot;margin&quot;:{&quot;bottom&quot;:0,&quot;left&quot;:1.6929999589920044,&quot;right&quot;:1.6929999589920044,&quot;top&quot;:0},&quot;type&quot;:0},{&quot;backgroundInfo&quot;:[{&quot;bottom&quot;:0,&quot;bottomAbs&quot;:false,&quot;left&quot;:0,&quot;leftAbs&quot;:false,&quot;right&quot;:0,&quot;rightAbs&quot;:false,&quot;top&quot;:0.14285714899999999,&quot;topAbs&quot;:false,&quot;type&quot;:&quot;bottomTop&quot;}],&quot;id&quot;:&quot;2020-06-18T23:20:37&quot;,&quot;margin&quot;:{&quot;bottom&quot;:1.6929999589920044,&quot;left&quot;:1.6929999589920044,&quot;right&quot;:1.6929999589920044,&quot;top&quot;:0.84700000286102295},&quot;type&quot;:0}],&quot;type&quot;:0}],&quot;type&quot;:0}],&quot;type&quot;:0}"/>
  <p:tag name="KSO_WM_SLIDE_BACKGROUND" val="[&quot;bottomTop&quot;]"/>
  <p:tag name="KSO_WM_SLIDE_RATIO" val="1.777778"/>
  <p:tag name="KSO_WM_CHIP_INFOS" val="{&quot;layout_type&quot;:&quot;topbottom&quot;,&quot;tags&quot;:{&quot;style&quot;:[&quot;商务&quot;,&quot;简约&quot;,&quot;文艺清新&quot;,&quot;中国风&quot;,&quot;卡通&quot;,&quot;欧美风&quot;,&quot;黑板风&quot;,&quot;渐变风&quot;,&quot;党政风&quot;]},&quot;slide_type&quot;:[&quot;text&quot;],&quot;aspect_ratio&quot;:&quot;16:9&quot;}"/>
  <p:tag name="KSO_WM_CHIP_XID" val="5ed20187daf2e53b70be3e7f"/>
  <p:tag name="KSO_WM_CHIP_FILLPROP" val="[[{&quot;fill_id&quot;:&quot;e4268e06b58448338bd159e9cb01a14f&quot;,&quot;fill_align&quot;:&quot;cm&quot;,&quot;text_align&quot;:&quot;cm&quot;,&quot;text_direction&quot;:&quot;horizontal&quot;,&quot;chip_types&quot;:[&quot;picture&quot;]},{&quot;fill_id&quot;:&quot;8c57bf9cdbc74110b128f7bb356f2ab6&quot;,&quot;fill_align&quot;:&quot;cm&quot;,&quot;text_align&quot;:&quot;cm&quot;,&quot;text_direction&quot;:&quot;horizontal&quot;,&quot;chip_types&quot;:[&quot;header&quot;]},{&quot;fill_id&quot;:&quot;fab564764ce04f5fb8cabdac3d0052c1&quot;,&quot;fill_align&quot;:&quot;cm&quot;,&quot;text_align&quot;:&quot;cm&quot;,&quot;text_direction&quot;:&quot;horizontal&quot;,&quot;chip_types&quot;:[&quot;text&quot;]},{&quot;fill_id&quot;:&quot;016b8bcdc2db4c399b39b76b1d4e5593&quot;,&quot;fill_align&quot;:&quot;lm&quot;,&quot;text_align&quot;:&quot;lm&quot;,&quot;text_direction&quot;:&quot;horizontal&quot;,&quot;chip_types&quot;:[&quot;diagram&quot;,&quot;text&quot;]}]]"/>
  <p:tag name="KSO_WM_SLIDE_SIZE" val="960*492"/>
  <p:tag name="KSO_WM_SLIDE_POSITION" val="0*48"/>
  <p:tag name="KSO_WM_CHIP_GROUPID" val="5edb383e5860357932c5670e"/>
  <p:tag name="KSO_WM_SLIDE_BK_DARK_LIGHT" val="2"/>
  <p:tag name="KSO_WM_SLIDE_BACKGROUND_TYPE" val="bottomTop"/>
  <p:tag name="KSO_WM_SLIDE_SUPPORT_FEATURE_TYPE" val="0"/>
  <p:tag name="KSO_WM_TEMPLATE_ASSEMBLE_XID" val="5eeb859ea758c1ec0b708988"/>
  <p:tag name="KSO_WM_TEMPLATE_ASSEMBLE_GROUPID" val="5eeb859ea758c1ec0b708988"/>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lumMod val="25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2850</Words>
  <Application>WPS 文字</Application>
  <PresentationFormat>宽屏</PresentationFormat>
  <Paragraphs>83</Paragraphs>
  <Slides>10</Slides>
  <Notes>1</Notes>
  <HiddenSlides>0</HiddenSlides>
  <MMClips>0</MMClips>
  <ScaleCrop>false</ScaleCrop>
  <HeadingPairs>
    <vt:vector size="6" baseType="variant">
      <vt:variant>
        <vt:lpstr>已用的字体</vt:lpstr>
      </vt:variant>
      <vt:variant>
        <vt:i4>88</vt:i4>
      </vt:variant>
      <vt:variant>
        <vt:lpstr>主题</vt:lpstr>
      </vt:variant>
      <vt:variant>
        <vt:i4>2</vt:i4>
      </vt:variant>
      <vt:variant>
        <vt:lpstr>幻灯片标题</vt:lpstr>
      </vt:variant>
      <vt:variant>
        <vt:i4>10</vt:i4>
      </vt:variant>
    </vt:vector>
  </HeadingPairs>
  <TitlesOfParts>
    <vt:vector size="100" baseType="lpstr">
      <vt:lpstr>Arial</vt:lpstr>
      <vt:lpstr>方正书宋_GBK</vt:lpstr>
      <vt:lpstr>Wingdings</vt:lpstr>
      <vt:lpstr>微软雅黑</vt:lpstr>
      <vt:lpstr>汉仪旗黑</vt:lpstr>
      <vt:lpstr>Microsoft YaHei</vt:lpstr>
      <vt:lpstr>Times New Roman</vt:lpstr>
      <vt:lpstr>微软雅黑</vt:lpstr>
      <vt:lpstr>Cambria Math</vt:lpstr>
      <vt:lpstr>Calibri</vt:lpstr>
      <vt:lpstr>Helvetica Neue</vt:lpstr>
      <vt:lpstr>宋体</vt:lpstr>
      <vt:lpstr>Arial Unicode MS</vt:lpstr>
      <vt:lpstr>汉仪书宋二KW</vt:lpstr>
      <vt:lpstr>Calibri Light</vt:lpstr>
      <vt:lpstr>等线</vt:lpstr>
      <vt:lpstr>汉仪中等线KW</vt:lpstr>
      <vt:lpstr>Kingsoft Math</vt:lpstr>
      <vt:lpstr>BatangChe</vt:lpstr>
      <vt:lpstr>苹方-简</vt:lpstr>
      <vt:lpstr>STIXGeneral</vt:lpstr>
      <vt:lpstr>冬青黑体简体中文</vt:lpstr>
      <vt:lpstr>Apple Color Emoji</vt:lpstr>
      <vt:lpstr>Times New Roman Regular</vt:lpstr>
      <vt:lpstr>Times New Roman Bold</vt:lpstr>
      <vt:lpstr>Segoe UI</vt:lpstr>
      <vt:lpstr>Wingdings</vt:lpstr>
      <vt:lpstr>Telugu MN Regular</vt:lpstr>
      <vt:lpstr>Tamil Sangam MN Regular</vt:lpstr>
      <vt:lpstr>Toppan Bunkyu Midashi Mincho</vt:lpstr>
      <vt:lpstr>Webdings</vt:lpstr>
      <vt:lpstr>凌慧体-简</vt:lpstr>
      <vt:lpstr>微软雅黑</vt:lpstr>
      <vt:lpstr>微软雅黑 Light</vt:lpstr>
      <vt:lpstr>Hannotate TC Regular</vt:lpstr>
      <vt:lpstr>SignPainter HouseScript</vt:lpstr>
      <vt:lpstr>Snell Roundhand Regular</vt:lpstr>
      <vt:lpstr>Tahoma Regular</vt:lpstr>
      <vt:lpstr>Times Regular</vt:lpstr>
      <vt:lpstr>Trattatello</vt:lpstr>
      <vt:lpstr>Toppan Bunkyu Mincho</vt:lpstr>
      <vt:lpstr>Tsukushi A Round Gothic Regular</vt:lpstr>
      <vt:lpstr>Zapf Dingbats</vt:lpstr>
      <vt:lpstr>Zapfino</vt:lpstr>
      <vt:lpstr>YuKyokasho Yoko Medium</vt:lpstr>
      <vt:lpstr>YuKyokasho Medium</vt:lpstr>
      <vt:lpstr>Wingdings 2</vt:lpstr>
      <vt:lpstr>Telugu Sangam MN Regular</vt:lpstr>
      <vt:lpstr>Noto Sans Yi</vt:lpstr>
      <vt:lpstr>Noto Sans Syloti Nagri</vt:lpstr>
      <vt:lpstr>Nanum Brush Script</vt:lpstr>
      <vt:lpstr>Nanum Pen Script</vt:lpstr>
      <vt:lpstr>Noteworthy Light</vt:lpstr>
      <vt:lpstr>Nanum Gothic Regular</vt:lpstr>
      <vt:lpstr>Muna Regular</vt:lpstr>
      <vt:lpstr>Mukta Mahee Regular</vt:lpstr>
      <vt:lpstr>Menlo Regular</vt:lpstr>
      <vt:lpstr>Marker Felt Thin</vt:lpstr>
      <vt:lpstr>KufiStandardGK</vt:lpstr>
      <vt:lpstr>Kokonor</vt:lpstr>
      <vt:lpstr>Kefa Regular</vt:lpstr>
      <vt:lpstr>Khmer MN Regular</vt:lpstr>
      <vt:lpstr>Impact</vt:lpstr>
      <vt:lpstr>HeadLineA</vt:lpstr>
      <vt:lpstr>Gujarati MT Regular</vt:lpstr>
      <vt:lpstr>GB18030 Bitmap</vt:lpstr>
      <vt:lpstr>Futura Medium</vt:lpstr>
      <vt:lpstr>Farah</vt:lpstr>
      <vt:lpstr>Euphemia UCAS Regular</vt:lpstr>
      <vt:lpstr>Devanagari MT Regular</vt:lpstr>
      <vt:lpstr>Chalkboard Regular</vt:lpstr>
      <vt:lpstr>Brush Script MT</vt:lpstr>
      <vt:lpstr>Bodoni Ornaments</vt:lpstr>
      <vt:lpstr>Cochin Regular</vt:lpstr>
      <vt:lpstr>Avenir Next Condensed Regular</vt:lpstr>
      <vt:lpstr>Avenir Book</vt:lpstr>
      <vt:lpstr>Apple Chancery</vt:lpstr>
      <vt:lpstr>Apple Braille Outline 6 Dot</vt:lpstr>
      <vt:lpstr>Andale Mono</vt:lpstr>
      <vt:lpstr>American Typewriter Regular</vt:lpstr>
      <vt:lpstr>Al Tarikh</vt:lpstr>
      <vt:lpstr>American Typewriter Light</vt:lpstr>
      <vt:lpstr>American Typewriter Semibold</vt:lpstr>
      <vt:lpstr>American Typewriter Bold</vt:lpstr>
      <vt:lpstr>American Typewriter Condensed</vt:lpstr>
      <vt:lpstr>娃娃体-简</vt:lpstr>
      <vt:lpstr>American Typewriter Condensed Light</vt:lpstr>
      <vt:lpstr>宋体-简</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dl686</dc:creator>
  <cp:lastModifiedBy>shengdeming</cp:lastModifiedBy>
  <cp:revision>277</cp:revision>
  <cp:lastPrinted>2020-07-28T07:51:14Z</cp:lastPrinted>
  <dcterms:created xsi:type="dcterms:W3CDTF">2020-07-28T07:51:14Z</dcterms:created>
  <dcterms:modified xsi:type="dcterms:W3CDTF">2020-07-28T07:51:14Z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