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F5A693-5919-40FD-A1B4-E61D87CAE1D0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7A9AC6-F328-4F14-A19B-CBF2BB6AE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14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A693-5919-40FD-A1B4-E61D87CAE1D0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9AC6-F328-4F14-A19B-CBF2BB6AE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76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F5A693-5919-40FD-A1B4-E61D87CAE1D0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7A9AC6-F328-4F14-A19B-CBF2BB6AE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7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A693-5919-40FD-A1B4-E61D87CAE1D0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E7A9AC6-F328-4F14-A19B-CBF2BB6AE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11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F5A693-5919-40FD-A1B4-E61D87CAE1D0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7A9AC6-F328-4F14-A19B-CBF2BB6AE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A693-5919-40FD-A1B4-E61D87CAE1D0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9AC6-F328-4F14-A19B-CBF2BB6AE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9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A693-5919-40FD-A1B4-E61D87CAE1D0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9AC6-F328-4F14-A19B-CBF2BB6AE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18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A693-5919-40FD-A1B4-E61D87CAE1D0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9AC6-F328-4F14-A19B-CBF2BB6AE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96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A693-5919-40FD-A1B4-E61D87CAE1D0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9AC6-F328-4F14-A19B-CBF2BB6AE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53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F5A693-5919-40FD-A1B4-E61D87CAE1D0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7A9AC6-F328-4F14-A19B-CBF2BB6AE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70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A693-5919-40FD-A1B4-E61D87CAE1D0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9AC6-F328-4F14-A19B-CBF2BB6AE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13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CF5A693-5919-40FD-A1B4-E61D87CAE1D0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E7A9AC6-F328-4F14-A19B-CBF2BB6AE30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29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BFB7-0ECC-65BC-91AD-2A119AE29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omic Sans MS" panose="030F0702030302020204" pitchFamily="66" charset="0"/>
              </a:rPr>
              <a:t>Курсовой проект к видеокурсу от </a:t>
            </a:r>
            <a:r>
              <a:rPr lang="en-US" sz="32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omic Sans MS" panose="030F0702030302020204" pitchFamily="66" charset="0"/>
              </a:rPr>
              <a:t>Megafon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C12B36-6E92-138D-2BDE-85B61C93B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Занорин Д.Ю.,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mic Sans MS" panose="030F0702030302020204" pitchFamily="66" charset="0"/>
              </a:rPr>
              <a:t>2022 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8436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195AD0-29B5-9C5D-FB29-EE109EAA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составления индивидуальных предложений для выбранных абонентов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C31446-1188-326B-E105-669D25AC7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установить минимальный порог вероятности того, подключит ли клиент услугу (цифра 1 в признаке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target).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вероятность ниже порога, то услугу не предлагать (как в данном случае использовали порог 0.5).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учесть лояльность клиента. Например, если клиент часто подключал предлагаемые услуги, то можно предложить и новую. Но если в течение последнего времени с клиентом были неудачные взаимодействия (услуга предлагалась, а клиент отказывался), то пока что новые услуги не предлагать.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Желательно проверить, подключена ли предлагаемая услуга у клиента. Предложение об услуге, которая уже подключена у клиента, может сбить с толку и повлиять на лояльность.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учесть время последнего взаимодействия с клиентом, а также самые популярные услуги на текущий период. Если клиенту давно не предлагались услуги, то можно предложить ту, которая сейчас является самой подключаемой.</a:t>
            </a:r>
          </a:p>
        </p:txBody>
      </p:sp>
    </p:spTree>
    <p:extLst>
      <p:ext uri="{BB962C8B-B14F-4D97-AF65-F5344CB8AC3E}">
        <p14:creationId xmlns:p14="http://schemas.microsoft.com/office/powerpoint/2010/main" val="211191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70478-97A4-DE8E-8675-A0AD58D9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и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918CEF-B0E5-3EF2-9D83-B80B423C4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74091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6000"/>
              </a:lnSpc>
              <a:spcAft>
                <a:spcPts val="230"/>
              </a:spcAft>
              <a:buNone/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Задача: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6350" indent="-6350">
              <a:lnSpc>
                <a:spcPct val="126000"/>
              </a:lnSpc>
              <a:spcAft>
                <a:spcPts val="23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Построить алгоритм, который для каждой пары пользователь-услуга определит вероятность подключения услуги.</a:t>
            </a:r>
          </a:p>
          <a:p>
            <a:pPr marL="0" indent="0">
              <a:lnSpc>
                <a:spcPct val="126000"/>
              </a:lnSpc>
              <a:spcAft>
                <a:spcPts val="230"/>
              </a:spcAft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Данные:</a:t>
            </a:r>
          </a:p>
          <a:p>
            <a:pPr marL="6350" indent="-6350">
              <a:lnSpc>
                <a:spcPct val="126000"/>
              </a:lnSpc>
              <a:spcAft>
                <a:spcPts val="23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качестве исходных данных доступна информация об отклике абонентов на предложение подключения одной 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из услуг </a:t>
            </a:r>
            <a:r>
              <a:rPr lang="ru-RU" sz="18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(файлы data_train.csv и data_test.csv)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indent="-6350">
              <a:lnSpc>
                <a:spcPct val="126000"/>
              </a:lnSpc>
              <a:spcAft>
                <a:spcPts val="23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Каждому пользователю может быть сделано несколько предложений в разное время, каждое из которых он может или принять, или отклонить.</a:t>
            </a:r>
            <a:endParaRPr lang="ru-RU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indent="-6350">
              <a:lnSpc>
                <a:spcPct val="126000"/>
              </a:lnSpc>
              <a:spcAft>
                <a:spcPts val="23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Отдельным набором данных будет являться нормализованный анонимизированный набор признаков, характеризующий профиль потребления 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абонента </a:t>
            </a:r>
            <a:r>
              <a:rPr lang="ru-RU" sz="18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(файл features.csv)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Эти данные привязаны к определенному времени, поскольку профиль абонента может меняться с течением времени.</a:t>
            </a:r>
          </a:p>
          <a:p>
            <a:pPr marL="6350" indent="-6350">
              <a:lnSpc>
                <a:spcPct val="126000"/>
              </a:lnSpc>
              <a:spcAft>
                <a:spcPts val="23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train и test разбиты по периодам – на train доступно 4 месяцев, а на test отложен последующий месяц.</a:t>
            </a:r>
          </a:p>
        </p:txBody>
      </p:sp>
    </p:spTree>
    <p:extLst>
      <p:ext uri="{BB962C8B-B14F-4D97-AF65-F5344CB8AC3E}">
        <p14:creationId xmlns:p14="http://schemas.microsoft.com/office/powerpoint/2010/main" val="310435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F53B69-F499-FA59-854B-50761CC7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2E7F46-2A29-3284-1585-60260F71E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Загрузили тренировочный датасет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data_train.csv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помощи pandas, а датасет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features.csv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через dask.dataframe, так его размер слишком велик.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Создали признак date, в котором дата из признака buy_time конвертирована в удобном формате.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Убедились, что нет пропущенных значений.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Узнали, за какой период предлагались услуги, а также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этих услуг.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Увидели, что услуг 8, пронумерованы по порядку, начиная с 1, но под номером 3 нет. Заменили значения на более корректные.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Проверили, что есть пользователи, которым поступало предложение о подключении услуги несколько раз.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Построили графики и посмотрели динамику предложений.</a:t>
            </a:r>
          </a:p>
        </p:txBody>
      </p:sp>
    </p:spTree>
    <p:extLst>
      <p:ext uri="{BB962C8B-B14F-4D97-AF65-F5344CB8AC3E}">
        <p14:creationId xmlns:p14="http://schemas.microsoft.com/office/powerpoint/2010/main" val="25495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E8DE8B-6876-0C6B-3191-9F1C225B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данных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0AB75E-54A9-621F-6828-4A5FFC0B9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514590" cy="367830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этому графику видно, что в ноябре 2018 количество пользователей, которые приобрели предложенную услугу, оказалось намного больше, чем отказавшихся. Это было 19 ноября 2018. Этот день в дальнейшем удалили из выборки.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F56023-2BA2-AEB3-6EC8-D771696BD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875" y="1939997"/>
            <a:ext cx="6129932" cy="467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0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E9E39-7D64-ACF0-B2AF-12E24AC1E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данных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5E301B-0F34-47FF-2C1C-76C138246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909351"/>
            <a:ext cx="11029615" cy="1676335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Видим, что количество предложений по услугам 1 и 2 постепенно уменьшалось, но к середине декабря произошёл резкий скачок (вместе с услугами 4 и 5). Особенно сильно подскочила услуга № 2. Вероятно, такой скачок связан с новогодними праздниками, поскольку в этот период часто бывают акции. Услуги 3, 6, 7 и 8 такого эффекта не имели. Кроме того, к декабрю услуга № 3 пошла на спад по количеству предложений. Лидерами по подключениям являются услуги 3 и 5. Услуга № 3 имела успех в ноябре, затем компания сделала акцент на других услугах перед новогодними праздниками, и уже в этот период самой эффективной оказалась услуга № 5. Кроме того, у услуги № 5 количество предложений практически совпадает с количеством подключений.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6CDFC4-C0A7-0D4E-2F51-41FB6F4FE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01" y="1872796"/>
            <a:ext cx="5065363" cy="30318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8F1F4E-962A-A223-F1EE-A6977078BBE8}"/>
              </a:ext>
            </a:extLst>
          </p:cNvPr>
          <p:cNvSpPr txBox="1"/>
          <p:nvPr/>
        </p:nvSpPr>
        <p:spPr>
          <a:xfrm>
            <a:off x="2433043" y="1948649"/>
            <a:ext cx="2695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предложений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0588A9-EE75-7B51-ECA6-FB3EFE760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634" y="1872796"/>
            <a:ext cx="5065363" cy="30318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648A08-C580-87B5-38D8-8A50C312DA21}"/>
              </a:ext>
            </a:extLst>
          </p:cNvPr>
          <p:cNvSpPr txBox="1"/>
          <p:nvPr/>
        </p:nvSpPr>
        <p:spPr>
          <a:xfrm>
            <a:off x="7179075" y="1948649"/>
            <a:ext cx="271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подключений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2835500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FAAFE-65A8-48B9-091B-6611DA1B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данных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Популярность услуг в цифрах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17FA3D-9873-4B8F-E147-919E3CBA2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vas_id – ID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услуги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– предложения, которые были отклонены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– предложения, которые были приняты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Видим, что наиболее популярные услуги – 3 и 5.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D1F056-0211-BFA0-CEA6-1B69980D4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802" y="2318436"/>
            <a:ext cx="2325251" cy="383740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9D514F4-5530-ED71-F440-A1275806A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556" y="2318436"/>
            <a:ext cx="2325251" cy="3837408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88D0CF5-E77A-7E2C-F823-EC620A81483B}"/>
              </a:ext>
            </a:extLst>
          </p:cNvPr>
          <p:cNvSpPr/>
          <p:nvPr/>
        </p:nvSpPr>
        <p:spPr>
          <a:xfrm>
            <a:off x="6397841" y="3569269"/>
            <a:ext cx="5514807" cy="37286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5E40D60-0E67-32E7-F4AF-E190B6F3ABAA}"/>
              </a:ext>
            </a:extLst>
          </p:cNvPr>
          <p:cNvSpPr/>
          <p:nvPr/>
        </p:nvSpPr>
        <p:spPr>
          <a:xfrm>
            <a:off x="6397840" y="4433305"/>
            <a:ext cx="5514807" cy="37286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90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033468-0713-409A-D14C-55CA1433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Предобработка данных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44F1-6010-457C-B905-E3DF5AE3B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Убрали из features тех пользователей, которых нет в data_train и data_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Отсортировали датасеты по времени (признаку buy_time). Учитывается, что в датасете features есть строки с пользователями, у которых дата либо меньше, либо равна аналогичному пользователю из датасетов data_train и data_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Объединили датасеты по id пользователей.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Добавили в датасеты train_data и train_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новых признака (день, неделю и месяц)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Признаки buy_time и date удалили.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Признаки типа float64 сконвертированы в тип float32, чтобы уменьшить вес датасетов.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Сохранили выборки в файлы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train_data_features.csv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train_test_features.csv.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804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64DC6-1344-150B-64A2-0EDC021E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признаками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E29A24A2-B147-F13C-8F58-EA51FD60EAD6}"/>
              </a:ext>
            </a:extLst>
          </p:cNvPr>
          <p:cNvSpPr txBox="1">
            <a:spLocks/>
          </p:cNvSpPr>
          <p:nvPr/>
        </p:nvSpPr>
        <p:spPr>
          <a:xfrm>
            <a:off x="581191" y="4962617"/>
            <a:ext cx="11029615" cy="163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Разделили признаки и целевую переменную. Посмотрели на распределение целевой переменной и распределение уникальных значений признаков.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Отобрали признаки по категориям.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Разбили обучающий набор 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test.</a:t>
            </a: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Выполн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или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балансировку данных (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RandomUnderSampler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), так как есть дисбаланс в распределении целевой переменной.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DB85599-351B-8ADF-F901-26B2FBA3C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27" y="1914896"/>
            <a:ext cx="4920847" cy="304772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4964DA4-3017-947F-608A-298DC7891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416" y="1914896"/>
            <a:ext cx="5045557" cy="304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5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3CBB83-098A-4568-8B09-89459A44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пайплайнов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моделей и выбор лучшей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A942F8-DA9D-F20A-F4BF-517BD090A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4500980"/>
            <a:ext cx="11029615" cy="1988134"/>
          </a:xfrm>
        </p:spPr>
        <p:txBody>
          <a:bodyPr>
            <a:normAutofit fontScale="625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Собрали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Использовали GridSearchCV для автоматического подбора параметров.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Обучили несколько моделей, а именно 3: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LogisticRegression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GradientBoostingClassifier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CatBoostClassifier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Предсказали на тестовой выборке и оценили качество моделей.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Увидели, что все модели примерно похожи по качеству, результаты метрик почти одинаковые.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Выбранная модель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CatBoostClassifier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так как она отработала быстрее, а также у неё самое высокое значение интересующей нас метрики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(average=`macro`)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0.69.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Признали значение 0.5 оптимальным порогом вероятности для отнесения к положительному классу и предложения абоненту услуги.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8B46BB-365B-6713-32DB-63C04F3BD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419018"/>
            <a:ext cx="2490482" cy="174331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F1EC8B6-735E-7EC5-045E-54C595800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091" y="1917407"/>
            <a:ext cx="2817165" cy="274653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E5084C2-123B-38FD-1920-5D5D7E1D1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673" y="1899651"/>
            <a:ext cx="2905997" cy="276429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EE9AA3D-E18F-4C07-9088-D486E6DFB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9088" y="1887039"/>
            <a:ext cx="2817164" cy="291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77723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Дивиденд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490</TotalTime>
  <Words>920</Words>
  <Application>Microsoft Office PowerPoint</Application>
  <PresentationFormat>Широкоэкранный</PresentationFormat>
  <Paragraphs>55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Calibri</vt:lpstr>
      <vt:lpstr>Corbel</vt:lpstr>
      <vt:lpstr>Gill Sans MT</vt:lpstr>
      <vt:lpstr>Times New Roman</vt:lpstr>
      <vt:lpstr>Wingdings 2</vt:lpstr>
      <vt:lpstr>Дивиденд</vt:lpstr>
      <vt:lpstr>Курсовой проект к видеокурсу от Megafon</vt:lpstr>
      <vt:lpstr>Задача и Данные</vt:lpstr>
      <vt:lpstr>анализ данных</vt:lpstr>
      <vt:lpstr>анализ данных Графики</vt:lpstr>
      <vt:lpstr>анализ данных Графики</vt:lpstr>
      <vt:lpstr>анализ данных Популярность услуг в цифрах</vt:lpstr>
      <vt:lpstr>Предобработка данных</vt:lpstr>
      <vt:lpstr>Работа с признаками</vt:lpstr>
      <vt:lpstr>Построение пайплайнов обучение моделей и выбор лучшей</vt:lpstr>
      <vt:lpstr>Принцип составления индивидуальных предложений для выбранных абонентов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к видеокурсу от Megafon</dc:title>
  <dc:creator>41</dc:creator>
  <cp:lastModifiedBy>41</cp:lastModifiedBy>
  <cp:revision>5</cp:revision>
  <dcterms:created xsi:type="dcterms:W3CDTF">2022-05-19T16:30:38Z</dcterms:created>
  <dcterms:modified xsi:type="dcterms:W3CDTF">2022-05-25T00:11:35Z</dcterms:modified>
</cp:coreProperties>
</file>