
<file path=[Content_Types].xml><?xml version="1.0" encoding="utf-8"?>
<Types xmlns="http://schemas.openxmlformats.org/package/2006/content-types">
  <Default Extension="png" ContentType="image/png"/>
  <Default Extension="emf" ContentType="image/x-emf"/>
  <Default Extension="webp" ContentType="image/web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79" r:id="rId3"/>
    <p:sldId id="256" r:id="rId4"/>
    <p:sldId id="278" r:id="rId5"/>
    <p:sldId id="257" r:id="rId6"/>
    <p:sldId id="258" r:id="rId7"/>
    <p:sldId id="259" r:id="rId8"/>
    <p:sldId id="260" r:id="rId9"/>
    <p:sldId id="261" r:id="rId10"/>
    <p:sldId id="262" r:id="rId11"/>
    <p:sldId id="269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77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1CA29D-9E3A-4D41-835E-8870C341659D}">
          <p14:sldIdLst>
            <p14:sldId id="279"/>
            <p14:sldId id="256"/>
            <p14:sldId id="278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56">
          <p15:clr>
            <a:srgbClr val="A4A3A4"/>
          </p15:clr>
        </p15:guide>
        <p15:guide id="2" pos="30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m Günayler" initials="CG" lastIdx="4" clrIdx="0">
    <p:extLst>
      <p:ext uri="{19B8F6BF-5375-455C-9EA6-DF929625EA0E}">
        <p15:presenceInfo xmlns:p15="http://schemas.microsoft.com/office/powerpoint/2012/main" userId="fce53d82805083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 autoAdjust="0"/>
    <p:restoredTop sz="99563" autoAdjust="0"/>
  </p:normalViewPr>
  <p:slideViewPr>
    <p:cSldViewPr snapToGrid="0" snapToObjects="1">
      <p:cViewPr varScale="1">
        <p:scale>
          <a:sx n="85" d="100"/>
          <a:sy n="85" d="100"/>
        </p:scale>
        <p:origin x="1378" y="67"/>
      </p:cViewPr>
      <p:guideLst>
        <p:guide orient="horz" pos="1156"/>
        <p:guide pos="30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A9C90-815A-C64F-91F8-554BC59ECC61}" type="datetimeFigureOut">
              <a:rPr lang="de-DE" smtClean="0">
                <a:latin typeface="Open Sans"/>
              </a:rPr>
              <a:t>23.03.2022</a:t>
            </a:fld>
            <a:endParaRPr lang="de-DE" dirty="0">
              <a:latin typeface="Open San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Open San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222A0-056F-2741-B74C-AE8A664EC8B1}" type="slidenum">
              <a:rPr lang="de-DE" smtClean="0">
                <a:latin typeface="Open Sans"/>
              </a:rPr>
              <a:t>‹Nr.›</a:t>
            </a:fld>
            <a:endParaRPr lang="de-DE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83202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/>
              </a:defRPr>
            </a:lvl1pPr>
          </a:lstStyle>
          <a:p>
            <a:fld id="{CDA014C9-C293-6248-BF4F-F621A529E158}" type="datetimeFigureOut">
              <a:rPr lang="de-DE" smtClean="0"/>
              <a:pPr/>
              <a:t>23.03.2022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dirty="0"/>
              <a:t>Mastertextformat bearbeiten</a:t>
            </a:r>
          </a:p>
          <a:p>
            <a:pPr lvl="1"/>
            <a:r>
              <a:rPr lang="x-none" dirty="0"/>
              <a:t>Zweite Ebene</a:t>
            </a:r>
          </a:p>
          <a:p>
            <a:pPr lvl="2"/>
            <a:r>
              <a:rPr lang="x-none" dirty="0"/>
              <a:t>Dritte Ebene</a:t>
            </a:r>
          </a:p>
          <a:p>
            <a:pPr lvl="3"/>
            <a:r>
              <a:rPr lang="x-none" dirty="0"/>
              <a:t>Vierte Ebene</a:t>
            </a:r>
          </a:p>
          <a:p>
            <a:pPr lvl="4"/>
            <a:r>
              <a:rPr lang="x-non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/>
              </a:defRPr>
            </a:lvl1pPr>
          </a:lstStyle>
          <a:p>
            <a:fld id="{460E87BF-34D4-544F-BCAC-2292791587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24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27394"/>
            <a:ext cx="4941115" cy="1362075"/>
          </a:xfrm>
        </p:spPr>
        <p:txBody>
          <a:bodyPr anchor="b" anchorCtr="0"/>
          <a:lstStyle>
            <a:lvl1pPr algn="l">
              <a:defRPr sz="4000" b="1" i="0" cap="none"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5063309"/>
            <a:ext cx="4941115" cy="106444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 b="1" i="0" baseline="0">
                <a:solidFill>
                  <a:schemeClr val="bg2"/>
                </a:solidFill>
                <a:latin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823913" y="1734909"/>
            <a:ext cx="7700962" cy="0"/>
          </a:xfrm>
          <a:prstGeom prst="line">
            <a:avLst/>
          </a:prstGeom>
          <a:ln w="44450" cap="flat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5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1B56-864D-43D7-9949-D9235BBA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E209-386D-484D-84CC-F19E9CD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AA1F-C4E4-499C-87A9-BF69D5C3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0739-05F9-42D4-A62C-78E5E67C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9EE7-9C11-438B-BF88-53554479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877B-2060-4785-A94D-B9BC529F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8DD07-86E2-44EF-8017-EDE4C04E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868-9555-49DB-8790-4E1D4E92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5E99-91AE-4673-A118-3BC9A6EC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B13A-D8CF-4C3D-A348-30A68938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2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C59D-AEEA-42FC-AD62-74FE1202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12CB-CE16-4F22-A60F-D2823C367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DAE99-1A51-4175-B222-DA9ABBE32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36F1-E874-48A9-875C-C88C789D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84724-908A-45F7-8228-27D1E708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4070C-A82E-4560-B4B4-2211EEA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5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4C22-6B1C-45E0-871C-BAAF8CBF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1F25-3DF3-4D6E-9325-A0133251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62DDC-1FB8-46F4-9B4B-DC2F4C48D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02A0E-C84D-41C8-8BBD-85B93032B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1B186-28C5-4090-AA57-3DA014980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5AFB2-3E51-424C-BA1B-6150C8D9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4E1E3-6646-4191-B613-7ADA21B1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4017D-75B9-4C57-A162-4CB18B1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187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1BFC-05FF-47E0-825D-D7920EDE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B7177-C456-43B8-992F-A943EC82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1E5DB-9AB5-4629-8663-EF0A1C0A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36E9D-3B05-47D6-9658-35E1ADB8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6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4207B-7A85-46EF-A046-03AFF8A4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3C490-2C04-43AF-9CAF-6CFA8DB5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BB28-306D-41D8-A127-392DDE2C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29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344B-5849-4553-9B48-9D4B12D6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81C3-2542-4F62-A988-2CA50BE0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29445-1D77-4779-9C72-FA70DFC3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4D3A-58D0-48D2-8B87-E652E921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710E-2F96-429F-820F-414A3520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5413B-1BFA-4E6D-B049-868BE5BE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672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55B0-2608-48DE-85E8-E6EC0CC4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B0750-EDB0-426D-893E-BA9DC0EAF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AD87-246A-4EE5-B467-C130ED73F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BB3FE-47E7-404E-A71F-75FAF590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4A6C4-93C8-4479-ABCF-30C1FFCE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AB676-1E37-488F-A705-3B581C4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565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0C40-CCD7-426C-B9DC-6AA60556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CCBE-F570-45FC-9678-572412D2B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A850-C7AE-4CA4-804A-C24C1581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48B0-8018-4FF6-A8BB-E833D447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3A8B-FFE4-4D92-9DCE-E8077836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625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3B42-9BE8-4EB2-AB0E-F84D7CA6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9453E-7895-4EB7-8412-4A3B41E8C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0C39-353D-4970-B964-495408EF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0E80-244B-490A-9794-6CF4F5F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4C28E-47BC-4598-9F7C-71E50705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95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/>
          <p:cNvSpPr>
            <a:spLocks noGrp="1"/>
          </p:cNvSpPr>
          <p:nvPr>
            <p:ph type="body" idx="1"/>
          </p:nvPr>
        </p:nvSpPr>
        <p:spPr>
          <a:xfrm>
            <a:off x="722313" y="5063309"/>
            <a:ext cx="4941115" cy="106444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 baseline="0">
                <a:solidFill>
                  <a:schemeClr val="bg2"/>
                </a:solidFill>
                <a:latin typeface="Open Sans Semibol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722313" y="3627394"/>
            <a:ext cx="4941115" cy="1362075"/>
          </a:xfrm>
        </p:spPr>
        <p:txBody>
          <a:bodyPr anchor="b" anchorCtr="0"/>
          <a:lstStyle>
            <a:lvl1pPr algn="l">
              <a:defRPr sz="2200" b="1" i="0" cap="none"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823913" y="1734909"/>
            <a:ext cx="7700962" cy="0"/>
          </a:xfrm>
          <a:prstGeom prst="line">
            <a:avLst/>
          </a:prstGeom>
          <a:ln w="44450" cap="flat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723600" y="633542"/>
            <a:ext cx="4949067" cy="7678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1236663" y="1734909"/>
            <a:ext cx="7288212" cy="0"/>
          </a:xfrm>
          <a:prstGeom prst="line">
            <a:avLst/>
          </a:prstGeom>
          <a:ln w="44450" cap="flat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3"/>
          <p:cNvSpPr>
            <a:spLocks noGrp="1"/>
          </p:cNvSpPr>
          <p:nvPr>
            <p:ph type="dt" sz="half" idx="2"/>
          </p:nvPr>
        </p:nvSpPr>
        <p:spPr>
          <a:xfrm>
            <a:off x="7351266" y="6485067"/>
            <a:ext cx="771867" cy="23983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5E0D1FA1-DC35-884B-9EFA-1594281C97E9}" type="datetime1">
              <a:rPr lang="en-US" smtClean="0"/>
              <a:pPr/>
              <a:t>3/23/2022</a:t>
            </a:fld>
            <a:endParaRPr lang="de-DE" dirty="0"/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47875" y="6485067"/>
            <a:ext cx="5922816" cy="23640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23133" y="6485067"/>
            <a:ext cx="475321" cy="2364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EA200CF6-0045-734D-8C95-8B03B92A6A1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1247875" y="1862365"/>
            <a:ext cx="5022850" cy="4286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71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sz="half" idx="17"/>
          </p:nvPr>
        </p:nvSpPr>
        <p:spPr>
          <a:xfrm>
            <a:off x="5165598" y="1858642"/>
            <a:ext cx="3285966" cy="425562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sz="half" idx="18"/>
          </p:nvPr>
        </p:nvSpPr>
        <p:spPr>
          <a:xfrm>
            <a:off x="1247612" y="1860055"/>
            <a:ext cx="3284704" cy="425562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5" name="Titelplatzhalter 1"/>
          <p:cNvSpPr>
            <a:spLocks noGrp="1"/>
          </p:cNvSpPr>
          <p:nvPr>
            <p:ph type="title"/>
          </p:nvPr>
        </p:nvSpPr>
        <p:spPr>
          <a:xfrm>
            <a:off x="723600" y="633542"/>
            <a:ext cx="4949067" cy="7678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30" name="Gerade Verbindung 29"/>
          <p:cNvCxnSpPr/>
          <p:nvPr userDrawn="1"/>
        </p:nvCxnSpPr>
        <p:spPr>
          <a:xfrm flipV="1">
            <a:off x="1236663" y="1733361"/>
            <a:ext cx="3378569" cy="1548"/>
          </a:xfrm>
          <a:prstGeom prst="line">
            <a:avLst/>
          </a:prstGeom>
          <a:ln w="44450" cap="flat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 userDrawn="1"/>
        </p:nvCxnSpPr>
        <p:spPr>
          <a:xfrm>
            <a:off x="5155911" y="1733361"/>
            <a:ext cx="3368964" cy="1548"/>
          </a:xfrm>
          <a:prstGeom prst="line">
            <a:avLst/>
          </a:prstGeom>
          <a:ln w="44450" cap="flat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47875" y="6485067"/>
            <a:ext cx="5922816" cy="23640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endParaRPr lang="de-DE" dirty="0"/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23133" y="6485067"/>
            <a:ext cx="475321" cy="2364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EA200CF6-0045-734D-8C95-8B03B92A6A1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7351266" y="6485067"/>
            <a:ext cx="771867" cy="23983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5E0D1FA1-DC35-884B-9EFA-1594281C97E9}" type="datetime1">
              <a:rPr lang="en-US" smtClean="0"/>
              <a:pPr/>
              <a:t>3/23/2022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34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3656505" y="1860055"/>
            <a:ext cx="4868370" cy="425562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3"/>
          </p:nvPr>
        </p:nvSpPr>
        <p:spPr>
          <a:xfrm>
            <a:off x="1247874" y="1860055"/>
            <a:ext cx="2080203" cy="4255627"/>
          </a:xfrm>
        </p:spPr>
        <p:txBody>
          <a:bodyPr lIns="0" tIns="79200">
            <a:normAutofit/>
          </a:bodyPr>
          <a:lstStyle>
            <a:lvl1pPr marL="0" indent="0">
              <a:buNone/>
              <a:defRPr sz="1200">
                <a:latin typeface="Open Sans Semi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 flipV="1">
            <a:off x="1236663" y="1733361"/>
            <a:ext cx="2091414" cy="1548"/>
          </a:xfrm>
          <a:prstGeom prst="line">
            <a:avLst/>
          </a:prstGeom>
          <a:ln w="44450" cap="flat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3656505" y="1733361"/>
            <a:ext cx="4868370" cy="1548"/>
          </a:xfrm>
          <a:prstGeom prst="line">
            <a:avLst/>
          </a:prstGeom>
          <a:ln w="44450" cap="flat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47875" y="6485067"/>
            <a:ext cx="5922816" cy="23640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endParaRPr lang="de-DE" dirty="0"/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23133" y="6485067"/>
            <a:ext cx="475321" cy="2364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EA200CF6-0045-734D-8C95-8B03B92A6A1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723600" y="633542"/>
            <a:ext cx="4949067" cy="7678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7351266" y="6485067"/>
            <a:ext cx="771867" cy="23983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5E0D1FA1-DC35-884B-9EFA-1594281C97E9}" type="datetime1">
              <a:rPr lang="en-US" smtClean="0"/>
              <a:pPr/>
              <a:t>3/23/2022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arbeiter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656505" y="1854730"/>
            <a:ext cx="4767828" cy="425562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1247875" y="1854730"/>
            <a:ext cx="1937884" cy="218182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Open Sans Semibold"/>
              </a:defRPr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Foto</a:t>
            </a:r>
            <a:endParaRPr lang="x-none" dirty="0"/>
          </a:p>
        </p:txBody>
      </p:sp>
      <p:cxnSp>
        <p:nvCxnSpPr>
          <p:cNvPr id="34" name="Gerade Verbindung 33"/>
          <p:cNvCxnSpPr/>
          <p:nvPr userDrawn="1"/>
        </p:nvCxnSpPr>
        <p:spPr>
          <a:xfrm>
            <a:off x="1236663" y="1729470"/>
            <a:ext cx="7288212" cy="0"/>
          </a:xfrm>
          <a:prstGeom prst="line">
            <a:avLst/>
          </a:prstGeom>
          <a:ln w="44450" cap="flat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47875" y="6485067"/>
            <a:ext cx="5922816" cy="23640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endParaRPr lang="de-DE" dirty="0"/>
          </a:p>
        </p:txBody>
      </p:sp>
      <p:sp>
        <p:nvSpPr>
          <p:cNvPr id="3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23133" y="6485067"/>
            <a:ext cx="475321" cy="2364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EA200CF6-0045-734D-8C95-8B03B92A6A1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723600" y="633542"/>
            <a:ext cx="4949067" cy="7678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Vorname Nachname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351266" y="6485067"/>
            <a:ext cx="771867" cy="23983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5E0D1FA1-DC35-884B-9EFA-1594281C97E9}" type="datetime1">
              <a:rPr lang="en-US" smtClean="0"/>
              <a:pPr/>
              <a:t>3/23/2022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84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mit Grafik 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247874" y="1857044"/>
            <a:ext cx="7277002" cy="4285063"/>
          </a:xfrm>
        </p:spPr>
        <p:txBody>
          <a:bodyPr/>
          <a:lstStyle>
            <a:lvl1pPr marL="0" indent="0">
              <a:buNone/>
              <a:defRPr/>
            </a:lvl1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Objekt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236663" y="1734909"/>
            <a:ext cx="7288212" cy="0"/>
          </a:xfrm>
          <a:prstGeom prst="line">
            <a:avLst/>
          </a:prstGeom>
          <a:ln w="44450" cap="flat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723600" y="633542"/>
            <a:ext cx="4949067" cy="7678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47875" y="6485067"/>
            <a:ext cx="5922816" cy="23640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23133" y="6485067"/>
            <a:ext cx="475321" cy="2364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EA200CF6-0045-734D-8C95-8B03B92A6A1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351266" y="6485067"/>
            <a:ext cx="771867" cy="23983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Open Sans"/>
              </a:defRPr>
            </a:lvl1pPr>
          </a:lstStyle>
          <a:p>
            <a:fld id="{5E0D1FA1-DC35-884B-9EFA-1594281C97E9}" type="datetime1">
              <a:rPr lang="en-US" smtClean="0"/>
              <a:pPr/>
              <a:t>3/23/2022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1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CE9A-8EDE-4EDB-87F0-B6CED516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92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6FCA-188C-44A9-82A2-1CF9F9540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C1865-2C63-4A77-AE1D-AEC5CED2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B92D-CA49-402A-9A4B-ED0F09A3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4471-BB2D-45A3-AF32-DFB0B788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379E-5191-4169-8509-C318D3D5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94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3600" y="633542"/>
            <a:ext cx="4949067" cy="911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47874" y="1850332"/>
            <a:ext cx="7267476" cy="428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Mastertextformat bearbeiten</a:t>
            </a:r>
          </a:p>
          <a:p>
            <a:pPr lvl="1"/>
            <a:r>
              <a:rPr lang="x-none" dirty="0"/>
              <a:t>Zweite Ebene</a:t>
            </a:r>
          </a:p>
          <a:p>
            <a:pPr lvl="2"/>
            <a:r>
              <a:rPr lang="x-none" dirty="0"/>
              <a:t>Dritte Ebene</a:t>
            </a:r>
          </a:p>
          <a:p>
            <a:pPr lvl="3"/>
            <a:r>
              <a:rPr lang="x-none" dirty="0"/>
              <a:t>Vierte Ebene</a:t>
            </a:r>
          </a:p>
          <a:p>
            <a:pPr lvl="4"/>
            <a:r>
              <a:rPr lang="x-none" dirty="0"/>
              <a:t>Fünfte E</a:t>
            </a:r>
            <a:r>
              <a:rPr lang="de-DE" dirty="0"/>
              <a:t>ssss</a:t>
            </a:r>
            <a:r>
              <a:rPr lang="x-none" dirty="0"/>
              <a:t>bene</a:t>
            </a:r>
            <a:endParaRPr lang="de-DE" dirty="0"/>
          </a:p>
        </p:txBody>
      </p:sp>
      <p:pic>
        <p:nvPicPr>
          <p:cNvPr id="4" name="Bild 3" descr="Logo_HaegerConsulting_schwarz_praese.eps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81" b="-12205"/>
          <a:stretch/>
        </p:blipFill>
        <p:spPr>
          <a:xfrm>
            <a:off x="7444291" y="328742"/>
            <a:ext cx="1116000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8" r:id="rId3"/>
    <p:sldLayoutId id="2147483652" r:id="rId4"/>
    <p:sldLayoutId id="2147483656" r:id="rId5"/>
    <p:sldLayoutId id="2147483659" r:id="rId6"/>
    <p:sldLayoutId id="2147483650" r:id="rId7"/>
    <p:sldLayoutId id="2147483660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200" b="0" i="0" kern="1200">
          <a:solidFill>
            <a:schemeClr val="tx1"/>
          </a:solidFill>
          <a:latin typeface="Open Sans Semi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176"/>
        </a:spcBef>
        <a:buFont typeface="Wingdings" charset="2"/>
        <a:buChar char="§"/>
        <a:defRPr sz="2200" kern="1200">
          <a:solidFill>
            <a:schemeClr val="bg2"/>
          </a:solidFill>
          <a:latin typeface="Open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–"/>
        <a:defRPr sz="12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–"/>
        <a:defRPr sz="12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90D04-FFAC-471B-93BA-342F7C9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BB82-ACFF-4D5E-B0BD-2917A28A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055C-D42F-4B82-B47B-55C19E7AC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7EAAC-D3AC-4C69-8E7E-88430A966B9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6110-9CAF-4EE6-A0F2-7E5E801B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914F-395B-42C5-9A29-5ADB83E3A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1819-829C-463B-9A0E-6FA240740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7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820F01B-ADCC-4B85-B0E3-06F83767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75" y="804992"/>
            <a:ext cx="6553200" cy="7678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de-DE" sz="3200" dirty="0"/>
              <a:t>PERFORMANCETEST mit JMeter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79B411-15BC-4242-B1D4-271EA56E4C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908" y="2571750"/>
            <a:ext cx="7000775" cy="4286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sz="2800" b="1" dirty="0"/>
              <a:t>Selami  Demiral </a:t>
            </a:r>
            <a:endParaRPr lang="de-DE" sz="2800" dirty="0">
              <a:solidFill>
                <a:schemeClr val="tx1"/>
              </a:solidFill>
            </a:endParaRPr>
          </a:p>
          <a:p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b="1" dirty="0"/>
              <a:t> </a:t>
            </a:r>
            <a:r>
              <a:rPr lang="de-DE" sz="2800" b="1" dirty="0"/>
              <a:t>Cem Günayler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2D588E-B8A8-4E7E-9BE0-00F30D7F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949" y="3920127"/>
            <a:ext cx="3676551" cy="27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2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BB49E-0CCC-45AE-B682-54914F4AD4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UI-Listener wie View Results Tree, Aggregate Graph und Report werden für Debugging- Testzwecke bevorzugt.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Welche Listener sollten für echte Performancetests verwendet werden?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Headless Listener wie Simple Data Writer und Backend Listener sind so konzipiert, dass sie funktionieren wenn JMeter von der Command Line aus gestartet wird.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Diese Listener verbrauchen weniger Speicher als GUI-Listener.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7528FB-4908-4CEF-80FC-1B2A3856166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118508" y="2350294"/>
            <a:ext cx="2246861" cy="242909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468B7-5797-442C-AC0B-C43687CB7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625F20-7A71-4330-9BC9-562F035A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Listeners –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90745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F2A72B-4781-4120-ABC6-467BD5DA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Samplers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F1569-F7D1-4BE2-807E-E2FE0F5D2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20475A-2481-43A2-8146-2B8AB6960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0575" y="4581778"/>
            <a:ext cx="5593990" cy="4286250"/>
          </a:xfrm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Mithilfe von Samplers können Anfragen an den Server gesendet werden.</a:t>
            </a:r>
          </a:p>
          <a:p>
            <a:r>
              <a:rPr lang="de-DE" sz="1600" dirty="0">
                <a:solidFill>
                  <a:schemeClr val="tx1"/>
                </a:solidFill>
              </a:rPr>
              <a:t>Wir verwenden HTTP Request zum Senden von</a:t>
            </a:r>
          </a:p>
          <a:p>
            <a:pPr marL="0" indent="0">
              <a:buNone/>
            </a:pPr>
            <a:r>
              <a:rPr lang="de-DE" sz="1600" dirty="0">
                <a:solidFill>
                  <a:schemeClr val="tx1"/>
                </a:solidFill>
              </a:rPr>
              <a:t>      Anfragen wie GET, POST, PUT, PATCH, DELETE etc.</a:t>
            </a:r>
          </a:p>
          <a:p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F6ECB-B33B-4E43-91DB-0EE377C6F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2028974"/>
            <a:ext cx="6889958" cy="199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5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E7D77-BA9B-46F9-AD49-469B39ED6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884" y="5546844"/>
            <a:ext cx="8435658" cy="1174631"/>
          </a:xfrm>
        </p:spPr>
        <p:txBody>
          <a:bodyPr>
            <a:normAutofit/>
          </a:bodyPr>
          <a:lstStyle/>
          <a:p>
            <a:pPr algn="just"/>
            <a:r>
              <a:rPr lang="de-DE" sz="1600" dirty="0" err="1">
                <a:solidFill>
                  <a:schemeClr val="tx1"/>
                </a:solidFill>
              </a:rPr>
              <a:t>Timers</a:t>
            </a:r>
            <a:r>
              <a:rPr lang="de-DE" sz="1600" dirty="0">
                <a:solidFill>
                  <a:schemeClr val="tx1"/>
                </a:solidFill>
              </a:rPr>
              <a:t> werden verwendet, um Verzögerungen in die Ausführung einzufügen:</a:t>
            </a:r>
          </a:p>
          <a:p>
            <a:pPr lvl="1" algn="just"/>
            <a:r>
              <a:rPr lang="de-DE" dirty="0"/>
              <a:t>Die durchschnittliche </a:t>
            </a:r>
            <a:r>
              <a:rPr lang="de-DE" sz="1600" i="1" dirty="0">
                <a:solidFill>
                  <a:schemeClr val="tx1"/>
                </a:solidFill>
              </a:rPr>
              <a:t>Think Time </a:t>
            </a:r>
            <a:r>
              <a:rPr lang="de-DE" dirty="0"/>
              <a:t>eines Benutzers beträgt 3-10 Sekunden.</a:t>
            </a:r>
          </a:p>
          <a:p>
            <a:pPr lvl="1" algn="just"/>
            <a:r>
              <a:rPr lang="de-DE" dirty="0"/>
              <a:t>Wir können Timer wie </a:t>
            </a:r>
            <a:r>
              <a:rPr lang="de-DE" i="1" dirty="0"/>
              <a:t>Constant Timer </a:t>
            </a:r>
            <a:r>
              <a:rPr lang="de-DE" dirty="0"/>
              <a:t>oder </a:t>
            </a:r>
            <a:r>
              <a:rPr lang="de-DE" i="1" dirty="0"/>
              <a:t>Uniform Random Timer </a:t>
            </a:r>
            <a:r>
              <a:rPr lang="de-DE" dirty="0"/>
              <a:t>implementieren.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C7C74-8B75-4D4D-BCF0-97C598DB3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6AE1F-6895-4453-9525-93C7CF76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THINK TIME und TIMERS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DB5D578-129E-44CD-8365-0680D4E69825}"/>
              </a:ext>
            </a:extLst>
          </p:cNvPr>
          <p:cNvCxnSpPr/>
          <p:nvPr/>
        </p:nvCxnSpPr>
        <p:spPr>
          <a:xfrm>
            <a:off x="1106186" y="4010636"/>
            <a:ext cx="73792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457BEE45-EDFF-4514-AB55-0D49B0D6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14" y="1721261"/>
            <a:ext cx="1855397" cy="1280717"/>
          </a:xfrm>
          <a:prstGeom prst="rect">
            <a:avLst/>
          </a:prstGeom>
        </p:spPr>
      </p:pic>
      <p:sp>
        <p:nvSpPr>
          <p:cNvPr id="9" name="Legende: Linie 8">
            <a:extLst>
              <a:ext uri="{FF2B5EF4-FFF2-40B4-BE49-F238E27FC236}">
                <a16:creationId xmlns:a16="http://schemas.microsoft.com/office/drawing/2014/main" id="{59528856-2A92-4265-A3D5-7AE1F60ADB07}"/>
              </a:ext>
            </a:extLst>
          </p:cNvPr>
          <p:cNvSpPr/>
          <p:nvPr/>
        </p:nvSpPr>
        <p:spPr>
          <a:xfrm>
            <a:off x="1404932" y="3128372"/>
            <a:ext cx="744071" cy="459896"/>
          </a:xfrm>
          <a:prstGeom prst="borderCallout1">
            <a:avLst>
              <a:gd name="adj1" fmla="val 18750"/>
              <a:gd name="adj2" fmla="val -8333"/>
              <a:gd name="adj3" fmla="val 193640"/>
              <a:gd name="adj4" fmla="val -38737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sp>
        <p:nvSpPr>
          <p:cNvPr id="11" name="Legende: Linie 10">
            <a:extLst>
              <a:ext uri="{FF2B5EF4-FFF2-40B4-BE49-F238E27FC236}">
                <a16:creationId xmlns:a16="http://schemas.microsoft.com/office/drawing/2014/main" id="{A155C6E7-EFDB-4933-9091-7AE80BF9AEB6}"/>
              </a:ext>
            </a:extLst>
          </p:cNvPr>
          <p:cNvSpPr/>
          <p:nvPr/>
        </p:nvSpPr>
        <p:spPr>
          <a:xfrm>
            <a:off x="2595617" y="3127393"/>
            <a:ext cx="938097" cy="459896"/>
          </a:xfrm>
          <a:prstGeom prst="borderCallout1">
            <a:avLst>
              <a:gd name="adj1" fmla="val 18750"/>
              <a:gd name="adj2" fmla="val -8333"/>
              <a:gd name="adj3" fmla="val 193640"/>
              <a:gd name="adj4" fmla="val -38737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</a:t>
            </a:r>
          </a:p>
        </p:txBody>
      </p:sp>
      <p:sp>
        <p:nvSpPr>
          <p:cNvPr id="12" name="Legende: Linie 11">
            <a:extLst>
              <a:ext uri="{FF2B5EF4-FFF2-40B4-BE49-F238E27FC236}">
                <a16:creationId xmlns:a16="http://schemas.microsoft.com/office/drawing/2014/main" id="{9257CEE2-B1A2-430B-860B-A46D8B4622EC}"/>
              </a:ext>
            </a:extLst>
          </p:cNvPr>
          <p:cNvSpPr/>
          <p:nvPr/>
        </p:nvSpPr>
        <p:spPr>
          <a:xfrm>
            <a:off x="4182551" y="3121491"/>
            <a:ext cx="1490116" cy="459896"/>
          </a:xfrm>
          <a:prstGeom prst="borderCallout1">
            <a:avLst>
              <a:gd name="adj1" fmla="val 18750"/>
              <a:gd name="adj2" fmla="val -8333"/>
              <a:gd name="adj3" fmla="val 193640"/>
              <a:gd name="adj4" fmla="val -38737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AddToChart</a:t>
            </a:r>
            <a:endParaRPr lang="de-DE" dirty="0"/>
          </a:p>
        </p:txBody>
      </p:sp>
      <p:sp>
        <p:nvSpPr>
          <p:cNvPr id="13" name="Legende: Linie 12">
            <a:extLst>
              <a:ext uri="{FF2B5EF4-FFF2-40B4-BE49-F238E27FC236}">
                <a16:creationId xmlns:a16="http://schemas.microsoft.com/office/drawing/2014/main" id="{C5470E4A-4022-431B-8130-C4477DF08908}"/>
              </a:ext>
            </a:extLst>
          </p:cNvPr>
          <p:cNvSpPr/>
          <p:nvPr/>
        </p:nvSpPr>
        <p:spPr>
          <a:xfrm>
            <a:off x="6364329" y="3114610"/>
            <a:ext cx="1490116" cy="459896"/>
          </a:xfrm>
          <a:prstGeom prst="borderCallout1">
            <a:avLst>
              <a:gd name="adj1" fmla="val 18750"/>
              <a:gd name="adj2" fmla="val -8333"/>
              <a:gd name="adj3" fmla="val 193640"/>
              <a:gd name="adj4" fmla="val -38737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CheckOut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DACEC83-E89F-4B30-B2EF-52AF770FF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b="8325"/>
          <a:stretch/>
        </p:blipFill>
        <p:spPr>
          <a:xfrm>
            <a:off x="1990946" y="4347892"/>
            <a:ext cx="1073719" cy="112427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62B4009-E229-48A8-9D59-9CB4FAD4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b="8325"/>
          <a:stretch/>
        </p:blipFill>
        <p:spPr>
          <a:xfrm>
            <a:off x="3837024" y="4347891"/>
            <a:ext cx="1073719" cy="112427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FF7DC43-D6FB-4487-A997-D970E1B8556B}"/>
              </a:ext>
            </a:extLst>
          </p:cNvPr>
          <p:cNvSpPr txBox="1"/>
          <p:nvPr/>
        </p:nvSpPr>
        <p:spPr>
          <a:xfrm>
            <a:off x="1404931" y="3997402"/>
            <a:ext cx="74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1 </a:t>
            </a:r>
            <a:r>
              <a:rPr lang="de-DE" sz="1400" b="1" dirty="0" err="1"/>
              <a:t>sn</a:t>
            </a:r>
            <a:endParaRPr lang="de-DE" sz="14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D43015-E9D8-4515-9CB2-F2EE54C1AC88}"/>
              </a:ext>
            </a:extLst>
          </p:cNvPr>
          <p:cNvSpPr txBox="1"/>
          <p:nvPr/>
        </p:nvSpPr>
        <p:spPr>
          <a:xfrm>
            <a:off x="2648712" y="4010636"/>
            <a:ext cx="74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3 </a:t>
            </a:r>
            <a:r>
              <a:rPr lang="de-DE" sz="1400" b="1" dirty="0" err="1"/>
              <a:t>sn</a:t>
            </a:r>
            <a:endParaRPr lang="de-DE" sz="1400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72711BF-F98D-4D67-9186-9A203AFEB4EA}"/>
              </a:ext>
            </a:extLst>
          </p:cNvPr>
          <p:cNvSpPr txBox="1"/>
          <p:nvPr/>
        </p:nvSpPr>
        <p:spPr>
          <a:xfrm>
            <a:off x="4531568" y="4019135"/>
            <a:ext cx="74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2 </a:t>
            </a:r>
            <a:r>
              <a:rPr lang="de-DE" sz="1400" b="1" dirty="0" err="1"/>
              <a:t>sn</a:t>
            </a:r>
            <a:endParaRPr lang="de-DE" sz="1400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7C7DD6-4EEA-4D69-BBE5-000EF5D90567}"/>
              </a:ext>
            </a:extLst>
          </p:cNvPr>
          <p:cNvSpPr txBox="1"/>
          <p:nvPr/>
        </p:nvSpPr>
        <p:spPr>
          <a:xfrm>
            <a:off x="2529143" y="4372014"/>
            <a:ext cx="744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Hund ?</a:t>
            </a:r>
          </a:p>
          <a:p>
            <a:r>
              <a:rPr lang="de-DE" sz="1000" b="1" dirty="0"/>
              <a:t>oder</a:t>
            </a:r>
            <a:br>
              <a:rPr lang="de-DE" sz="1000" b="1" dirty="0"/>
            </a:br>
            <a:r>
              <a:rPr lang="de-DE" sz="1000" b="1" dirty="0"/>
              <a:t>Katze 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102BFCE-6D3A-4A63-A8A2-9C3F59E53655}"/>
              </a:ext>
            </a:extLst>
          </p:cNvPr>
          <p:cNvSpPr txBox="1"/>
          <p:nvPr/>
        </p:nvSpPr>
        <p:spPr>
          <a:xfrm>
            <a:off x="4282192" y="4525902"/>
            <a:ext cx="744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Sicher ?</a:t>
            </a:r>
          </a:p>
        </p:txBody>
      </p:sp>
    </p:spTree>
    <p:extLst>
      <p:ext uri="{BB962C8B-B14F-4D97-AF65-F5344CB8AC3E}">
        <p14:creationId xmlns:p14="http://schemas.microsoft.com/office/powerpoint/2010/main" val="12399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5FDC02-3D1C-489B-B85A-B61000C0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Assertions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114A5-8EE7-4B02-A295-3E0118757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85D49C-36F9-42D4-A765-D669248559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3386" y="2435225"/>
            <a:ext cx="6217227" cy="4286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i="1" dirty="0">
                <a:solidFill>
                  <a:schemeClr val="tx1"/>
                </a:solidFill>
              </a:rPr>
              <a:t>Assertions</a:t>
            </a:r>
            <a:r>
              <a:rPr lang="de-DE" sz="1600" dirty="0">
                <a:solidFill>
                  <a:schemeClr val="tx1"/>
                </a:solidFill>
              </a:rPr>
              <a:t> werden verwendet, um die Antwort auf eine Anfrage zu validieren.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</a:rPr>
              <a:t>Alle </a:t>
            </a:r>
            <a:r>
              <a:rPr lang="de-DE" sz="1600" i="1" dirty="0">
                <a:solidFill>
                  <a:schemeClr val="tx1"/>
                </a:solidFill>
              </a:rPr>
              <a:t>Assertions</a:t>
            </a:r>
            <a:r>
              <a:rPr lang="de-DE" sz="1600" dirty="0">
                <a:solidFill>
                  <a:schemeClr val="tx1"/>
                </a:solidFill>
              </a:rPr>
              <a:t> sind mit Kosten in Form von CPU- oder Speicherverbrauch verbunden.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</a:rPr>
              <a:t>Die am häufigsten verwendete </a:t>
            </a:r>
            <a:r>
              <a:rPr lang="de-DE" sz="1600" i="1" dirty="0">
                <a:solidFill>
                  <a:schemeClr val="tx1"/>
                </a:solidFill>
              </a:rPr>
              <a:t>Assertion </a:t>
            </a:r>
            <a:r>
              <a:rPr lang="de-DE" sz="1600" dirty="0">
                <a:solidFill>
                  <a:schemeClr val="tx1"/>
                </a:solidFill>
              </a:rPr>
              <a:t>ist die Response Assertion, die prüft, ob ein Antwort Text/Body/Code /Nachricht/ Kopfzeile ein bestimmtes Muster enthält oder mit diesem übereinstimmt.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262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6E24E0-13D5-4E0C-A9D7-925D1BD6D4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</a:rPr>
              <a:t>Der HTTP-Cookie-Manager speichert und sendet Cookies wie ein Webbrowser.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</a:rPr>
              <a:t>Wenn die Antwort auf eine Anfrage ein Cookie enthält, speichert der Cookie Manager dieses Cookie automatisch und verwendet es für alle künftigen Anfragen an diese bestimmten Website.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</a:rPr>
              <a:t>Jeder JMeter-Thread hat seinen eigenen "Cookie-Speicherbereich"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80EFAB-50B1-40AF-BCDA-CBDC10F2AE8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247775" y="2030791"/>
            <a:ext cx="2079625" cy="29152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9FC8B-352E-43BB-81ED-DF68B8F9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590083-FF63-4D75-8493-3F726546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HTTP-Cookie Manager</a:t>
            </a:r>
          </a:p>
        </p:txBody>
      </p:sp>
    </p:spTree>
    <p:extLst>
      <p:ext uri="{BB962C8B-B14F-4D97-AF65-F5344CB8AC3E}">
        <p14:creationId xmlns:p14="http://schemas.microsoft.com/office/powerpoint/2010/main" val="241884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FD43-8796-4F9F-A811-E57B84BD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Postprozessoren</a:t>
            </a:r>
            <a:endParaRPr lang="de-D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80B21-AE9E-4AD6-B195-AEB660E6C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CC4230-0A3D-4FF8-AFF4-A3AB5C2A76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7875" y="2128372"/>
            <a:ext cx="5922816" cy="428625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Postprozessoren ermöglichen es, einige Informationen aus der Sampler-Antwort herauszunehmen, um sie für weitere Anfragen zu verwenden.Einige gängige PostProzessoren: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de-DE" sz="18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/>
            <a:r>
              <a:rPr lang="de-DE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 Extractor</a:t>
            </a:r>
          </a:p>
          <a:p>
            <a:pPr lvl="1" algn="just"/>
            <a:r>
              <a:rPr lang="de-D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 Selector Extractor </a:t>
            </a:r>
          </a:p>
          <a:p>
            <a:pPr lvl="1" algn="just"/>
            <a:r>
              <a:rPr lang="de-D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 PostProcessor</a:t>
            </a:r>
          </a:p>
        </p:txBody>
      </p:sp>
    </p:spTree>
    <p:extLst>
      <p:ext uri="{BB962C8B-B14F-4D97-AF65-F5344CB8AC3E}">
        <p14:creationId xmlns:p14="http://schemas.microsoft.com/office/powerpoint/2010/main" val="199802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A37A8E-47DA-4EB0-B9AB-3E2FEB972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</a:rPr>
              <a:t>Ermittlung die Performanceanforderungen und   die </a:t>
            </a:r>
            <a:r>
              <a:rPr lang="de-DE" sz="1600" i="1" dirty="0">
                <a:solidFill>
                  <a:schemeClr val="tx1"/>
                </a:solidFill>
              </a:rPr>
              <a:t>user access patterns </a:t>
            </a:r>
            <a:r>
              <a:rPr lang="de-DE" sz="1600" dirty="0">
                <a:solidFill>
                  <a:schemeClr val="tx1"/>
                </a:solidFill>
              </a:rPr>
              <a:t>from aus </a:t>
            </a:r>
            <a:r>
              <a:rPr lang="de-DE" sz="1600" i="1" dirty="0">
                <a:solidFill>
                  <a:schemeClr val="tx1"/>
                </a:solidFill>
              </a:rPr>
              <a:t>server logs.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</a:rPr>
              <a:t>Identifizierung die Akzeptanzkriterien für den Performancetest.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</a:rPr>
              <a:t>Identifizierung die </a:t>
            </a:r>
            <a:r>
              <a:rPr lang="de-DE" sz="1600" i="1" dirty="0">
                <a:solidFill>
                  <a:schemeClr val="tx1"/>
                </a:solidFill>
              </a:rPr>
              <a:t>Business Scenarios</a:t>
            </a:r>
            <a:r>
              <a:rPr lang="de-DE" sz="1600" dirty="0">
                <a:solidFill>
                  <a:schemeClr val="tx1"/>
                </a:solidFill>
              </a:rPr>
              <a:t>, die getestet werden müssen, basierend auf dem Haupt Geschäftsablaufs. Wenn es eine bestehende Anwendung gibt, können die die </a:t>
            </a:r>
            <a:r>
              <a:rPr lang="de-DE" sz="1600" i="1" dirty="0">
                <a:solidFill>
                  <a:schemeClr val="tx1"/>
                </a:solidFill>
              </a:rPr>
              <a:t>user access patterns</a:t>
            </a:r>
            <a:r>
              <a:rPr lang="de-DE" sz="1600" dirty="0">
                <a:solidFill>
                  <a:schemeClr val="tx1"/>
                </a:solidFill>
              </a:rPr>
              <a:t> der Benutzer aus den </a:t>
            </a:r>
            <a:r>
              <a:rPr lang="de-DE" sz="1600" i="1" dirty="0">
                <a:solidFill>
                  <a:schemeClr val="tx1"/>
                </a:solidFill>
              </a:rPr>
              <a:t>server logs</a:t>
            </a:r>
            <a:r>
              <a:rPr lang="de-DE" sz="1600" dirty="0">
                <a:solidFill>
                  <a:schemeClr val="tx1"/>
                </a:solidFill>
              </a:rPr>
              <a:t> gewonnen werden.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589BFB-FFFB-4FAD-A798-83BF807ED8E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247775" y="2950984"/>
            <a:ext cx="2079625" cy="20736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6B5B-B094-4C17-8268-1EBDA6F84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73519-68AD-4844-8B31-15485E83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Ansatz für Performancetests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0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E508F4-D699-4B11-8658-C140EA2A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Ansatz für Lasttests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2B17-546B-4E3F-8C3E-63C939FD8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F8AFC9-FD06-497C-AEA7-E93D3B6963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7875" y="2045245"/>
            <a:ext cx="5022850" cy="428625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Entwerfung die Arbeitslast: Modellierung des Arbeitsaufkommens in einer Weise, die  tatsächliche oder erwartete Benutzernavigation in der </a:t>
            </a:r>
            <a:r>
              <a:rPr lang="de-DE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Anwendung.</a:t>
            </a:r>
            <a:endParaRPr lang="de-DE" sz="18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Performancetest durchführen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der Testergebnisse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Berichterstattung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0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0441D9-1DE8-4EBB-A2DE-ED8031BE4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Latency: 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 Unterschied zwischen dem Zeitpunkt, zu dem die Anfrage gesendet wurde, und dem Zeitpunkt, zu dem der Empfang der Antwort begonnen hat.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 Time : 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Misst die Zeit, die für den Aufbau der Verbindung.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Average: 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Durchschnittliche Zeit, die alle </a:t>
            </a:r>
            <a:r>
              <a:rPr lang="de-DE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Samples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für die Ausführung einer bestimmten Anfrage benötigen, in Millisekunden.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Min: 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kürzeste Zeit, die eine </a:t>
            </a:r>
            <a:r>
              <a:rPr lang="de-DE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  <a:r>
              <a:rPr lang="de-DE" sz="16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für eine bestimmte Anfrage benötigt.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40E59-DF25-468C-AC39-F6BDA7E1F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B84BBA-C010-4222-826E-E9547E39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Testergebnisse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7028846-5FDD-47A1-8216-97820857833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247775" y="2795667"/>
            <a:ext cx="2079625" cy="1882762"/>
          </a:xfrm>
        </p:spPr>
      </p:pic>
    </p:spTree>
    <p:extLst>
      <p:ext uri="{BB962C8B-B14F-4D97-AF65-F5344CB8AC3E}">
        <p14:creationId xmlns:p14="http://schemas.microsoft.com/office/powerpoint/2010/main" val="125907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F5C09E-9400-4A85-9C34-A97565FD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Testergebnisse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DEF96-8953-481C-A26E-A363D715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7DBAA1-55DE-4CE4-84D8-9A74668509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4748" y="2317021"/>
            <a:ext cx="6629300" cy="4286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Max: 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längste Zeit, die eine </a:t>
            </a:r>
            <a:r>
              <a:rPr lang="de-DE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für eine bestimmte Anfrage benötigt.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Median: 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Zeit in der Mitte einer Reihe von </a:t>
            </a:r>
            <a:r>
              <a:rPr lang="de-DE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Ergebnissen. Es sagt uns, dass 50% der </a:t>
            </a:r>
            <a:r>
              <a:rPr lang="de-DE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Samples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nicht mehr als diese Zeit benötigt haben und der Rest mindestens so lange brauchte. 90%-Linie: 90% der </a:t>
            </a:r>
            <a:r>
              <a:rPr lang="de-DE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Samples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benötigten nicht mehr als diese Zeit. Die übrigen </a:t>
            </a:r>
            <a:r>
              <a:rPr lang="de-DE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Samples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haben mindestens so lange gebraucht.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Error : 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Prozentsatz der fehlgeschlagenen Anfragen pro Anfrage.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70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E9114-2AD6-4EF9-B829-94F924B6B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0475" y="1854730"/>
            <a:ext cx="4623858" cy="425562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Wie gut das System in Bezug auf Reaktionsfähigkeit und Stabilität unter Arbeitsbelastung ist.</a:t>
            </a:r>
            <a:endParaRPr lang="de-DE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Reaktionsfähigkeit: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	</a:t>
            </a: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Wie schnell eine Anwendung 	antwortet.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Stabilität: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Wie konsistent oder zuverlässig die       	Anwendung ist.</a:t>
            </a:r>
            <a:endParaRPr lang="de-DE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de-DE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B5E692-2312-4AB6-AA32-705DD856F07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23599" y="2220171"/>
            <a:ext cx="3076875" cy="228430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F7E487-9AE8-425C-89E1-01B8F2A5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16" y="857310"/>
            <a:ext cx="5634567" cy="767893"/>
          </a:xfrm>
        </p:spPr>
        <p:txBody>
          <a:bodyPr/>
          <a:lstStyle/>
          <a:p>
            <a:r>
              <a:rPr lang="de-DE" sz="4400" dirty="0"/>
              <a:t>PERFORMANCETEST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0CF4137-CDAD-4FAC-A9DF-03EB75A78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3133" y="6485067"/>
            <a:ext cx="475321" cy="236408"/>
          </a:xfrm>
        </p:spPr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005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91BC11-5C49-42EA-91DF-C86AD165CD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Std. Dev:</a:t>
            </a:r>
            <a:r>
              <a:rPr lang="de-DE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Stellt die Ausnahmefälle dar, die vom Durchschnittswert der Wert der Antwortzeit der </a:t>
            </a:r>
            <a:r>
              <a:rPr lang="de-DE" sz="160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</a:t>
            </a: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abweichen. Je kleiner dieser Wert ist, desto konsistenter sind die Daten. Die </a:t>
            </a:r>
            <a:r>
              <a:rPr lang="de-DE" sz="160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Standart Deviation </a:t>
            </a: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sollte weniger als oder gleich der Hälfte der Durchschnittszeit für eine Anfrage sein.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de-DE" sz="16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Throughput:</a:t>
            </a:r>
            <a:r>
              <a:rPr lang="de-DE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Throughput ist ein Maß für die Anzahl der Transaktionen einer bestimmten Art, die das System in einer Zeiteinheit verarbeitet. 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B8992-AA15-4EAB-A2AB-FC5CEF8CC61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247775" y="2047875"/>
            <a:ext cx="2079625" cy="34956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1118D-C5AE-4238-B422-6B6796F34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2951-88C6-4DA2-8407-10B2A3DE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Testergebnisse</a:t>
            </a:r>
          </a:p>
        </p:txBody>
      </p:sp>
    </p:spTree>
    <p:extLst>
      <p:ext uri="{BB962C8B-B14F-4D97-AF65-F5344CB8AC3E}">
        <p14:creationId xmlns:p14="http://schemas.microsoft.com/office/powerpoint/2010/main" val="216198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030E8E6-3CC0-4CBA-A6B7-5ADE9BC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Throughput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465E6-2DA9-4B21-99AD-74D44EDE8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7E0917-9462-4076-A47F-0612DB904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7874" y="2129784"/>
            <a:ext cx="6446887" cy="4286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Throughput = [Anzahl der Anfragen] / ([Verarbeitungszeit] + [Think Time])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Throughput wird in der Regel anhand der Anzahl der Transaktionen gemessen, die innerhalb eines bestimmten Zeitrahmens durchgeführt werden können.</a:t>
            </a:r>
            <a:endParaRPr lang="de-DE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0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44CB9D-86CF-4A75-A6B6-32CD4C227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9971" y="1860055"/>
            <a:ext cx="4608483" cy="4255627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JMeter unterstützt die Erstellung von Dashboard-Berichtenum Diagramme und Statistiken aus einem Testplan zu erhalten.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Apdex (Application Performance Index) ist ein offener Standard zur Messung der Performance von Softwareanwendungen in der Datenverarbeitung.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de-DE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de-DE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CBD931F-4F33-4278-B0A1-1A20997BA62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83667" y="1860055"/>
            <a:ext cx="2823629" cy="333107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06B7-23AD-441A-81F4-555F5B3B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08BA2F-8979-4B11-88F4-3D0176F6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Testergebnisse als HTML</a:t>
            </a:r>
          </a:p>
        </p:txBody>
      </p:sp>
    </p:spTree>
    <p:extLst>
      <p:ext uri="{BB962C8B-B14F-4D97-AF65-F5344CB8AC3E}">
        <p14:creationId xmlns:p14="http://schemas.microsoft.com/office/powerpoint/2010/main" val="268390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0464E-27C9-4E11-B010-1B286A93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6505" y="2072545"/>
            <a:ext cx="4868370" cy="425562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Anzahl der Benutzer, die das System verarbeiten kann, wird ermittelt.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Antwortzeit jeder Transaktion wird analysiert.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Wie verhält sich jede Komponente des Gesamtsystems unter Last  wie: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	Anwendungsserver-Komponenten,  			Webserver-Komponenten,  					Datenbank-Komponenten.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32C649-DE0F-4BFD-B8C6-555A19FA86B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74761" y="2639684"/>
            <a:ext cx="2452639" cy="234030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FAA92-6057-4A23-891C-A01C9F4B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824C5B-1717-41CC-BA72-D42636F9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" y="633542"/>
            <a:ext cx="5996796" cy="767893"/>
          </a:xfrm>
        </p:spPr>
        <p:txBody>
          <a:bodyPr/>
          <a:lstStyle/>
          <a:p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wird mit </a:t>
            </a: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</a:t>
            </a:r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erreicht?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2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681432-BEED-486C-9D63-2095A0C13C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wird ermittelt, welche Serverkonfiguration am besten geeignet ist, um die Last zu bewältigen.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 die vorhandene Hardware ausreicht oder ob zusätzlicher Bedarf besteht.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Bottlenecks</a:t>
            </a: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wie CPU-Auslastung, Speicherauslastung, Netzwerkverzögerungen, LesenDatenbank, Anwendungen von Drittanbietern usw. werden identifiziert.</a:t>
            </a:r>
          </a:p>
          <a:p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0BCCE-5512-4690-A2E0-37BACCB972C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247775" y="2181225"/>
            <a:ext cx="2079625" cy="267245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107F2-4F9B-4119-90D1-7D3D2FFA4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5A7BB4-40E6-4D87-B9F3-03D01AA8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" y="633542"/>
            <a:ext cx="6360781" cy="767893"/>
          </a:xfrm>
        </p:spPr>
        <p:txBody>
          <a:bodyPr/>
          <a:lstStyle/>
          <a:p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wird mit </a:t>
            </a: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</a:t>
            </a:r>
            <a:r>
              <a:rPr lang="de-DE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erreicht?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2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E5EFAC8-C8B2-41D5-97BF-3B0CFA0B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066925"/>
            <a:ext cx="7058025" cy="346630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CF7FE3D-3141-41D9-8390-EA6641C8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B182D-2151-432C-B693-DE321AC68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8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80B5EF-00D6-4852-8DEA-C6FB995F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36209-F432-4CE2-99B9-B9D5CA34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D11A66-51FD-46E8-87B6-C0BDE33E1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7874" y="1862365"/>
            <a:ext cx="5648225" cy="4362093"/>
          </a:xfrm>
        </p:spPr>
        <p:txBody>
          <a:bodyPr>
            <a:norm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 Testing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Ziel ist die Analyse der Performance der Anwendung unter den erwarteten Bedingungen.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 können die Lasttests mit 80% der erwarteten Anzahl von Benutzern beginnen und dann langsam auf 100% ansteigen.</a:t>
            </a:r>
            <a:endParaRPr lang="de-DE" sz="1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Stress Testing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Ziel des Stresstests ist es, herauszufinden, an welchem Punkt die Anwendung zusammenbricht.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76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FED53F-DE92-4DF2-85F7-ED06377F4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7448" y="1854730"/>
            <a:ext cx="5211006" cy="425562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7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Open-Source-Tool von Apache für Performancetests.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7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Java-basierte Desktop-Anwendung.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7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Unterstützt viele Arten von Protokollen/Diensten wie HTTP, Web Service, LDAP, JDBC, Java, FTP.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7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Unterstützt </a:t>
            </a:r>
            <a:r>
              <a:rPr lang="de-DE" sz="170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 </a:t>
            </a:r>
            <a:r>
              <a:rPr lang="de-DE" sz="17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de-DE" sz="170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esting.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7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Ermöglicht die Aufzeichnung der Benutzeraktivitäten im Browser.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7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Simuliert die Aktivitäten mit  unterschiedlichen Anzahl von Benutzern.</a:t>
            </a:r>
          </a:p>
          <a:p>
            <a:endParaRPr lang="de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1FAD21-BCC1-4EE3-BF47-C1CDB14C985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307496" y="2442147"/>
            <a:ext cx="3079951" cy="21030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EC9AD-E90C-44C8-875D-808A276F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4047CD-1297-4D7A-93FE-1493881F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JMeter</a:t>
            </a:r>
          </a:p>
        </p:txBody>
      </p:sp>
    </p:spTree>
    <p:extLst>
      <p:ext uri="{BB962C8B-B14F-4D97-AF65-F5344CB8AC3E}">
        <p14:creationId xmlns:p14="http://schemas.microsoft.com/office/powerpoint/2010/main" val="195607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AAEB86-E6E0-4878-913F-7E1378B30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2965" y="1860055"/>
            <a:ext cx="4401910" cy="4255627"/>
          </a:xfrm>
        </p:spPr>
        <p:txBody>
          <a:bodyPr>
            <a:normAutofit fontScale="47500" lnSpcReduction="20000"/>
          </a:bodyPr>
          <a:lstStyle/>
          <a:p>
            <a:r>
              <a:rPr lang="de-DE" sz="2900" dirty="0"/>
              <a:t>Thread-Gruppe:</a:t>
            </a:r>
          </a:p>
          <a:p>
            <a:pPr marL="0" indent="0">
              <a:buNone/>
            </a:pPr>
            <a:r>
              <a:rPr lang="de-DE" sz="2900" dirty="0">
                <a:solidFill>
                  <a:schemeClr val="tx1"/>
                </a:solidFill>
              </a:rPr>
              <a:t>Jeder Thread ist ein Benutzer und wir können die Anzahl der Threads  festlegen.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900" dirty="0"/>
              <a:t>Ramp-up period: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900" dirty="0">
                <a:solidFill>
                  <a:schemeClr val="tx1"/>
                </a:solidFill>
              </a:rPr>
              <a:t>Die Ramp-up-Periode gibt an, wie lange JMeter braucht, um auf die volle Anzahl von Threads hochzufahren.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900" dirty="0">
                <a:solidFill>
                  <a:schemeClr val="tx1"/>
                </a:solidFill>
              </a:rPr>
              <a:t>Wenn 10 Threads verwendet werden und </a:t>
            </a:r>
            <a:r>
              <a:rPr lang="de-DE" sz="2900" i="1" dirty="0">
                <a:solidFill>
                  <a:schemeClr val="tx1"/>
                </a:solidFill>
              </a:rPr>
              <a:t>Ramp-up period </a:t>
            </a:r>
            <a:r>
              <a:rPr lang="de-DE" sz="2900" dirty="0">
                <a:solidFill>
                  <a:schemeClr val="tx1"/>
                </a:solidFill>
              </a:rPr>
              <a:t>100 Sekunden beträgt, dann benötigt JMeter 100 Sekunden, um alle 10 Threads zum Laufen zu bringen. Jeder Thread wird 10 (100/10) Sekunden nach dem Start des vorherigen Threads gestartet.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2900" dirty="0"/>
              <a:t>Loop count: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900" dirty="0">
                <a:solidFill>
                  <a:schemeClr val="tx1"/>
                </a:solidFill>
              </a:rPr>
              <a:t>Die Anzahl, wie oft der Testfall für diesen Benutzer durchlaufen wird.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960CD-0E33-48DC-AACC-126F424CD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C67A842-D333-4F79-8B4D-8932ECFC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JMeter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CDA3414-B470-4E3E-A24E-EA41E279127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23601" y="1968831"/>
            <a:ext cx="3170764" cy="4255627"/>
          </a:xfrm>
        </p:spPr>
      </p:pic>
    </p:spTree>
    <p:extLst>
      <p:ext uri="{BB962C8B-B14F-4D97-AF65-F5344CB8AC3E}">
        <p14:creationId xmlns:p14="http://schemas.microsoft.com/office/powerpoint/2010/main" val="2722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E4585B-11EC-475A-B211-D42D8F80A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6505" y="1860055"/>
            <a:ext cx="4868370" cy="309742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solidFill>
                  <a:schemeClr val="tx1"/>
                </a:solidFill>
              </a:rPr>
              <a:t>Der Testplan besteht aus allen Komponenten und Aktionen zur Durchführung des Performancetestszenarios.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solidFill>
                  <a:schemeClr val="tx1"/>
                </a:solidFill>
              </a:rPr>
              <a:t>Ein Testplan kann mehrere Threads (Threadgruppe) enthalten.</a:t>
            </a:r>
          </a:p>
          <a:p>
            <a:endParaRPr lang="de-DE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BB2216-1342-409C-8610-7BF3C935646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247775" y="2027637"/>
            <a:ext cx="2079625" cy="38162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A1402-79FA-410D-AF70-DB7E59A26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A3CD7AF-7C34-4BEB-A733-EF1A4B6B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108379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DFC408-4312-4479-ACBD-AB0BEF48F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6505" y="2465848"/>
            <a:ext cx="4767828" cy="42556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gibt verschiedene Möglichkeiten, ein Skript aufzuzeichnen: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b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JMeter Test Script Recorder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BlazeMeter-Erweiterung für den Chrome-    Browser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Verwendung der Chrome Dev Tools und Konvertierung der HTTP-Archivdateien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AE1438-D1D3-4CAF-9262-E8388FE69AF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259795" y="2519049"/>
            <a:ext cx="1938338" cy="181990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3E922-37DD-4123-836B-379122A1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FF5EE-8071-4BE2-8410-0E6225F3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Recording Test Script</a:t>
            </a:r>
          </a:p>
        </p:txBody>
      </p:sp>
    </p:spTree>
    <p:extLst>
      <p:ext uri="{BB962C8B-B14F-4D97-AF65-F5344CB8AC3E}">
        <p14:creationId xmlns:p14="http://schemas.microsoft.com/office/powerpoint/2010/main" val="48675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415A13-0861-49AF-9334-6D3079846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Ein Listener ist eine Komponente, die die Ergebnisse der Samples anzeigt. 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/>
              </a:solidFill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Die Ergebnisse können in  </a:t>
            </a:r>
            <a:r>
              <a:rPr lang="de-DE" sz="1600" i="1" dirty="0" err="1">
                <a:solidFill>
                  <a:schemeClr val="tx1"/>
                </a:solidFill>
              </a:rPr>
              <a:t>tree</a:t>
            </a:r>
            <a:r>
              <a:rPr lang="de-DE" sz="1600" i="1" dirty="0">
                <a:solidFill>
                  <a:schemeClr val="tx1"/>
                </a:solidFill>
              </a:rPr>
              <a:t>, table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i="1" dirty="0">
                <a:solidFill>
                  <a:schemeClr val="tx1"/>
                </a:solidFill>
              </a:rPr>
              <a:t>graphs</a:t>
            </a:r>
            <a:r>
              <a:rPr lang="de-DE" sz="1600" dirty="0">
                <a:solidFill>
                  <a:schemeClr val="tx1"/>
                </a:solidFill>
              </a:rPr>
              <a:t> angezeigt oder einfach in eine </a:t>
            </a:r>
            <a:r>
              <a:rPr lang="de-DE" sz="1600" i="1" dirty="0">
                <a:solidFill>
                  <a:schemeClr val="tx1"/>
                </a:solidFill>
              </a:rPr>
              <a:t>log file </a:t>
            </a:r>
            <a:r>
              <a:rPr lang="de-DE" sz="1600" dirty="0">
                <a:solidFill>
                  <a:schemeClr val="tx1"/>
                </a:solidFill>
              </a:rPr>
              <a:t>geschrieben werden.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2B46B-4502-4FCC-9AB3-37EC20AEF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200CF6-0045-734D-8C95-8B03B92A6A1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3BFE4-B015-4450-825F-4124A5BD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A7E5CC-B637-43FB-BBEC-DF75C60C050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234390" y="1982419"/>
            <a:ext cx="2167177" cy="3834345"/>
          </a:xfrm>
        </p:spPr>
      </p:pic>
    </p:spTree>
    <p:extLst>
      <p:ext uri="{BB962C8B-B14F-4D97-AF65-F5344CB8AC3E}">
        <p14:creationId xmlns:p14="http://schemas.microsoft.com/office/powerpoint/2010/main" val="371890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2">
      <a:dk1>
        <a:srgbClr val="000000"/>
      </a:dk1>
      <a:lt1>
        <a:sysClr val="window" lastClr="FFFFFF"/>
      </a:lt1>
      <a:dk2>
        <a:srgbClr val="666666"/>
      </a:dk2>
      <a:lt2>
        <a:srgbClr val="56B2D5"/>
      </a:lt2>
      <a:accent1>
        <a:srgbClr val="56B2D5"/>
      </a:accent1>
      <a:accent2>
        <a:srgbClr val="275264"/>
      </a:accent2>
      <a:accent3>
        <a:srgbClr val="4793B1"/>
      </a:accent3>
      <a:accent4>
        <a:srgbClr val="56B2D5"/>
      </a:accent4>
      <a:accent5>
        <a:srgbClr val="56B2D5"/>
      </a:accent5>
      <a:accent6>
        <a:srgbClr val="56B2D5"/>
      </a:accent6>
      <a:hlink>
        <a:srgbClr val="56B2D5"/>
      </a:hlink>
      <a:folHlink>
        <a:srgbClr val="56B2D5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HaegerConsulting_2015</Template>
  <TotalTime>0</TotalTime>
  <Words>1178</Words>
  <Application>Microsoft Office PowerPoint</Application>
  <PresentationFormat>Bildschirmpräsentation (4:3)</PresentationFormat>
  <Paragraphs>150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Lucida Grande</vt:lpstr>
      <vt:lpstr>Open Sans</vt:lpstr>
      <vt:lpstr>Open Sans Semibold</vt:lpstr>
      <vt:lpstr>Symbol</vt:lpstr>
      <vt:lpstr>Times New Roman</vt:lpstr>
      <vt:lpstr>Wingdings</vt:lpstr>
      <vt:lpstr>Office-Design</vt:lpstr>
      <vt:lpstr>Custom Design</vt:lpstr>
      <vt:lpstr>PERFORMANCETEST mit JMeter</vt:lpstr>
      <vt:lpstr>PERFORMANCETEST</vt:lpstr>
      <vt:lpstr>PERFORMANCETEST</vt:lpstr>
      <vt:lpstr>PERFORMANCETEST</vt:lpstr>
      <vt:lpstr>JMeter</vt:lpstr>
      <vt:lpstr>JMeter</vt:lpstr>
      <vt:lpstr>Test Plan</vt:lpstr>
      <vt:lpstr>Recording Test Script</vt:lpstr>
      <vt:lpstr>Listeners</vt:lpstr>
      <vt:lpstr>Listeners – Best Practices</vt:lpstr>
      <vt:lpstr> Samplers</vt:lpstr>
      <vt:lpstr>THINK TIME und TIMERS</vt:lpstr>
      <vt:lpstr>Assertions</vt:lpstr>
      <vt:lpstr>HTTP-Cookie Manager</vt:lpstr>
      <vt:lpstr>Postprozessoren</vt:lpstr>
      <vt:lpstr>Ansatz für Performancetests </vt:lpstr>
      <vt:lpstr>Ansatz für Lasttests</vt:lpstr>
      <vt:lpstr>Analyse der Testergebnisse</vt:lpstr>
      <vt:lpstr>Analyse der Testergebnisse</vt:lpstr>
      <vt:lpstr>Analyse der Testergebnisse</vt:lpstr>
      <vt:lpstr>Throughput</vt:lpstr>
      <vt:lpstr>Testergebnisse als HTML</vt:lpstr>
      <vt:lpstr>Was wird mit Performancetests erreicht? </vt:lpstr>
      <vt:lpstr>Was wird mit Performancetests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Günayler</dc:creator>
  <cp:lastModifiedBy>Selami Demiral</cp:lastModifiedBy>
  <cp:revision>45</cp:revision>
  <dcterms:created xsi:type="dcterms:W3CDTF">2022-03-10T10:35:22Z</dcterms:created>
  <dcterms:modified xsi:type="dcterms:W3CDTF">2022-03-23T16:03:56Z</dcterms:modified>
</cp:coreProperties>
</file>