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0" r:id="rId3"/>
    <p:sldId id="270" r:id="rId4"/>
    <p:sldId id="267" r:id="rId5"/>
    <p:sldId id="269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1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5400" autoAdjust="0"/>
  </p:normalViewPr>
  <p:slideViewPr>
    <p:cSldViewPr snapToGrid="0">
      <p:cViewPr varScale="1">
        <p:scale>
          <a:sx n="85" d="100"/>
          <a:sy n="85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4247317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endParaRPr lang="en-US" sz="4000" dirty="0" smtClean="0"/>
          </a:p>
          <a:p>
            <a:r>
              <a:rPr lang="en-US" sz="4000" dirty="0" smtClean="0"/>
              <a:t>G2M </a:t>
            </a:r>
            <a:r>
              <a:rPr lang="en-US" sz="4000" dirty="0" smtClean="0"/>
              <a:t>Case </a:t>
            </a:r>
            <a:r>
              <a:rPr lang="en-US" sz="4000" dirty="0" smtClean="0"/>
              <a:t>Study</a:t>
            </a:r>
            <a:endParaRPr lang="en-US" sz="4000" dirty="0"/>
          </a:p>
          <a:p>
            <a:endParaRPr lang="en-US" sz="2800" b="1" dirty="0" smtClean="0"/>
          </a:p>
          <a:p>
            <a:r>
              <a:rPr lang="en-US" sz="2800" b="1" dirty="0" err="1" smtClean="0"/>
              <a:t>Halit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Ayberk</a:t>
            </a:r>
            <a:r>
              <a:rPr lang="en-US" sz="2800" b="1" dirty="0" smtClean="0"/>
              <a:t> </a:t>
            </a:r>
            <a:r>
              <a:rPr lang="en-US" sz="2800" b="1" dirty="0" smtClean="0"/>
              <a:t>DEMIR</a:t>
            </a:r>
            <a:endParaRPr lang="en-US" sz="2800" b="1" dirty="0"/>
          </a:p>
          <a:p>
            <a:endParaRPr lang="en-US" sz="4000" dirty="0"/>
          </a:p>
          <a:p>
            <a:r>
              <a:rPr lang="en-US" sz="2800" b="1" dirty="0" smtClean="0"/>
              <a:t>20.03.23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097710" y="-5097709"/>
            <a:ext cx="1996578" cy="12191999"/>
          </a:xfrm>
          <a:solidFill>
            <a:srgbClr val="3B3B3B"/>
          </a:solidFill>
        </p:spPr>
        <p:txBody>
          <a:bodyPr vert="vert270" anchor="t" anchorCtr="0"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7238633" y="2202446"/>
            <a:ext cx="4102213" cy="4982393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6600"/>
                </a:solidFill>
              </a:rPr>
              <a:t>Sum of the Net Profit </a:t>
            </a:r>
            <a:r>
              <a:rPr lang="en-US" sz="1600" dirty="0" err="1" smtClean="0">
                <a:solidFill>
                  <a:srgbClr val="FF6600"/>
                </a:solidFill>
              </a:rPr>
              <a:t>vs</a:t>
            </a:r>
            <a:r>
              <a:rPr lang="en-US" sz="1600" dirty="0" smtClean="0">
                <a:solidFill>
                  <a:srgbClr val="FF6600"/>
                </a:solidFill>
              </a:rPr>
              <a:t> quarters.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66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6600"/>
                </a:solidFill>
              </a:rPr>
              <a:t>Net Profit has seasonality.</a:t>
            </a:r>
            <a:endParaRPr lang="en-US" sz="1600" dirty="0">
              <a:solidFill>
                <a:srgbClr val="FF66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FF66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6600"/>
                </a:solidFill>
              </a:rPr>
              <a:t>In winter Net Profits are rising for both Pink and Yellow Cab Company.</a:t>
            </a:r>
            <a:endParaRPr lang="en-US" sz="1600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5694"/>
            <a:ext cx="1654627" cy="1711487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2558643" y="511728"/>
            <a:ext cx="5947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6600"/>
                </a:solidFill>
              </a:rPr>
              <a:t>Sum of Net Profit’s in Different Quarters</a:t>
            </a:r>
            <a:endParaRPr lang="tr-TR" sz="2800" dirty="0">
              <a:solidFill>
                <a:srgbClr val="FF6600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1000" smtClean="0">
                <a:solidFill>
                  <a:prstClr val="black"/>
                </a:solidFill>
                <a:latin typeface="Arial Unicode MS" panose="020B0604020202020204" pitchFamily="34" charset="-128"/>
              </a:rPr>
              <a:t>22.55</a:t>
            </a:r>
            <a:r>
              <a:rPr lang="tr-TR" sz="800" smtClean="0">
                <a:solidFill>
                  <a:prstClr val="black"/>
                </a:solidFill>
              </a:rPr>
              <a:t> </a:t>
            </a:r>
            <a:endParaRPr lang="tr-T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82" y="2332275"/>
            <a:ext cx="5184658" cy="40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2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097710" y="-5097709"/>
            <a:ext cx="1996578" cy="12191999"/>
          </a:xfrm>
          <a:solidFill>
            <a:srgbClr val="3B3B3B"/>
          </a:solidFill>
        </p:spPr>
        <p:txBody>
          <a:bodyPr vert="vert270" anchor="t" anchorCtr="0"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7238633" y="2202446"/>
            <a:ext cx="4102213" cy="4982393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6600"/>
                </a:solidFill>
              </a:rPr>
              <a:t>Decrease in 2019 caused by lack of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66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6600"/>
                </a:solidFill>
              </a:rPr>
              <a:t>There is a decrease for the both cab firms in 2018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66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6600"/>
                </a:solidFill>
              </a:rPr>
              <a:t>Sum of Net profit is more than the pink cab firm in all years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66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6600"/>
                </a:solidFill>
              </a:rPr>
              <a:t>More Data is needed to see the trend in years.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5694"/>
            <a:ext cx="1654627" cy="1711487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2558643" y="511728"/>
            <a:ext cx="5947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6600"/>
                </a:solidFill>
              </a:rPr>
              <a:t>Distance Travelled Distribution </a:t>
            </a:r>
            <a:r>
              <a:rPr lang="en-US" sz="2800" dirty="0">
                <a:solidFill>
                  <a:srgbClr val="FF6600"/>
                </a:solidFill>
              </a:rPr>
              <a:t>For the 2 Cab Firms.</a:t>
            </a:r>
            <a:endParaRPr lang="tr-TR" sz="2800" dirty="0">
              <a:solidFill>
                <a:srgbClr val="FF6600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1000" smtClean="0">
                <a:solidFill>
                  <a:prstClr val="black"/>
                </a:solidFill>
                <a:latin typeface="Arial Unicode MS" panose="020B0604020202020204" pitchFamily="34" charset="-128"/>
              </a:rPr>
              <a:t>22.55</a:t>
            </a:r>
            <a:r>
              <a:rPr lang="tr-TR" sz="800" smtClean="0">
                <a:solidFill>
                  <a:prstClr val="black"/>
                </a:solidFill>
              </a:rPr>
              <a:t> </a:t>
            </a:r>
            <a:endParaRPr lang="tr-T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9191"/>
            <a:ext cx="6012763" cy="478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3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097710" y="-5097709"/>
            <a:ext cx="1996578" cy="12191999"/>
          </a:xfrm>
          <a:solidFill>
            <a:srgbClr val="3B3B3B"/>
          </a:solidFill>
        </p:spPr>
        <p:txBody>
          <a:bodyPr vert="vert270" anchor="t" anchorCtr="0"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6989427" y="1768683"/>
            <a:ext cx="4102213" cy="5933810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FF66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6600"/>
                </a:solidFill>
              </a:rPr>
              <a:t>Both Cab firm’s reach for the unique customers are </a:t>
            </a:r>
            <a:r>
              <a:rPr lang="en-US" sz="1600" dirty="0" smtClean="0">
                <a:solidFill>
                  <a:srgbClr val="FF6600"/>
                </a:solidFill>
              </a:rPr>
              <a:t>close but still yellow leading in the reach for the customers</a:t>
            </a:r>
            <a:endParaRPr lang="en-US" sz="1600" dirty="0">
              <a:solidFill>
                <a:srgbClr val="FF66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6600"/>
                </a:solidFill>
              </a:rPr>
              <a:t>This means that the unique users use yellow cab firm more frequently than the pink cab.</a:t>
            </a:r>
            <a:endParaRPr lang="en-US" sz="1600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5694"/>
            <a:ext cx="1654627" cy="1711487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2558643" y="511728"/>
            <a:ext cx="5947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6600"/>
                </a:solidFill>
              </a:rPr>
              <a:t>Unique Customer Reach For Both of the Cab Firms</a:t>
            </a:r>
            <a:endParaRPr lang="tr-TR" sz="2800" dirty="0">
              <a:solidFill>
                <a:srgbClr val="FF6600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1000" smtClean="0">
                <a:solidFill>
                  <a:prstClr val="black"/>
                </a:solidFill>
                <a:latin typeface="Arial Unicode MS" panose="020B0604020202020204" pitchFamily="34" charset="-128"/>
              </a:rPr>
              <a:t>22.55</a:t>
            </a:r>
            <a:r>
              <a:rPr lang="tr-TR" sz="800" smtClean="0">
                <a:solidFill>
                  <a:prstClr val="black"/>
                </a:solidFill>
              </a:rPr>
              <a:t> </a:t>
            </a:r>
            <a:endParaRPr lang="tr-T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75" y="2332275"/>
            <a:ext cx="5129794" cy="512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6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2515099" y="2925627"/>
            <a:ext cx="6584110" cy="1107996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FF6600"/>
                </a:solidFill>
              </a:rPr>
              <a:t>Hypothesis Testing</a:t>
            </a:r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49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097710" y="-5097709"/>
            <a:ext cx="1996578" cy="12191999"/>
          </a:xfrm>
          <a:solidFill>
            <a:srgbClr val="3B3B3B"/>
          </a:solidFill>
        </p:spPr>
        <p:txBody>
          <a:bodyPr vert="vert270" anchor="t" anchorCtr="0"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762395" y="-1765817"/>
            <a:ext cx="4437909" cy="11962703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FF66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FF66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66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6600"/>
                </a:solidFill>
              </a:rPr>
              <a:t>In hypothesis Testing it is proven that;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6600"/>
                </a:solidFill>
              </a:rPr>
              <a:t>Average net profit of the company is higher than the pink cab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6600"/>
                </a:solidFill>
              </a:rPr>
              <a:t>Net profit depends on the distance travelled in the cab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6600"/>
                </a:solidFill>
              </a:rPr>
              <a:t>Net profit gained and the economic status of the customer is related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6600"/>
                </a:solidFill>
              </a:rPr>
              <a:t>The average profits are different between quarters therefore data is seasonal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2" y="-82406"/>
            <a:ext cx="1654627" cy="1711487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3007452" y="511727"/>
            <a:ext cx="5947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6600"/>
                </a:solidFill>
              </a:rPr>
              <a:t>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139342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097710" y="-5097709"/>
            <a:ext cx="1996578" cy="12191999"/>
          </a:xfrm>
          <a:solidFill>
            <a:srgbClr val="3B3B3B"/>
          </a:solidFill>
        </p:spPr>
        <p:txBody>
          <a:bodyPr vert="vert270" anchor="t" anchorCtr="0"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762395" y="-1765817"/>
            <a:ext cx="4437909" cy="11962703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FF66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FF66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66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6600"/>
                </a:solidFill>
              </a:rPr>
              <a:t>Yellow Cab is a smarter choice to invest because</a:t>
            </a:r>
            <a:r>
              <a:rPr lang="en-US" sz="2000" dirty="0" smtClean="0">
                <a:solidFill>
                  <a:srgbClr val="FF6600"/>
                </a:solidFill>
              </a:rPr>
              <a:t>;</a:t>
            </a:r>
            <a:endParaRPr lang="en-US" sz="2000" dirty="0" smtClean="0">
              <a:solidFill>
                <a:srgbClr val="FF6600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6600"/>
                </a:solidFill>
              </a:rPr>
              <a:t>Average net profit of the company is higher than the pink cab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6600"/>
                </a:solidFill>
              </a:rPr>
              <a:t>Has a wider customer reach, and frequency</a:t>
            </a:r>
            <a:endParaRPr lang="en-US" dirty="0" smtClean="0">
              <a:solidFill>
                <a:srgbClr val="FF6600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6600"/>
                </a:solidFill>
              </a:rPr>
              <a:t>Yellow cab has net more profit in more populated cities</a:t>
            </a:r>
            <a:endParaRPr lang="en-US" dirty="0" smtClean="0">
              <a:solidFill>
                <a:srgbClr val="FF6600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6600"/>
                </a:solidFill>
              </a:rPr>
              <a:t>The average profits are different between quarters therefore data is </a:t>
            </a:r>
            <a:r>
              <a:rPr lang="en-US" dirty="0" smtClean="0">
                <a:solidFill>
                  <a:srgbClr val="FF6600"/>
                </a:solidFill>
              </a:rPr>
              <a:t>seasonal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6600"/>
                </a:solidFill>
              </a:rPr>
              <a:t>Also for more km travelled yellow cab gains more profit</a:t>
            </a:r>
            <a:endParaRPr lang="en-US" dirty="0" smtClean="0">
              <a:solidFill>
                <a:srgbClr val="FF6600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2" y="-82406"/>
            <a:ext cx="1654627" cy="1711487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3007452" y="511727"/>
            <a:ext cx="5947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6600"/>
                </a:solidFill>
              </a:rPr>
              <a:t>Conclusion</a:t>
            </a:r>
            <a:endParaRPr lang="en-US" sz="2800" dirty="0" smtClean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38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313766" y="313767"/>
            <a:ext cx="6858001" cy="623047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 smtClean="0">
                <a:solidFill>
                  <a:srgbClr val="FF6600"/>
                </a:solidFill>
              </a:rPr>
              <a:t>H. </a:t>
            </a:r>
            <a:r>
              <a:rPr lang="en-US" b="1" dirty="0" err="1" smtClean="0">
                <a:solidFill>
                  <a:srgbClr val="FF6600"/>
                </a:solidFill>
              </a:rPr>
              <a:t>Ayberk</a:t>
            </a:r>
            <a:r>
              <a:rPr lang="en-US" b="1" dirty="0">
                <a:solidFill>
                  <a:srgbClr val="FF6600"/>
                </a:solidFill>
              </a:rPr>
              <a:t/>
            </a:r>
            <a:br>
              <a:rPr lang="en-US" b="1" dirty="0">
                <a:solidFill>
                  <a:srgbClr val="FF6600"/>
                </a:solidFill>
              </a:rPr>
            </a:br>
            <a:r>
              <a:rPr lang="en-US" b="1" dirty="0" smtClean="0">
                <a:solidFill>
                  <a:srgbClr val="FF6600"/>
                </a:solidFill>
              </a:rPr>
              <a:t>DEMIR</a:t>
            </a:r>
            <a:br>
              <a:rPr lang="en-US" b="1" dirty="0" smtClean="0">
                <a:solidFill>
                  <a:srgbClr val="FF6600"/>
                </a:solidFill>
              </a:rPr>
            </a:br>
            <a:r>
              <a:rPr lang="en-US" b="1" dirty="0">
                <a:solidFill>
                  <a:srgbClr val="FF6600"/>
                </a:solidFill>
              </a:rPr>
              <a:t/>
            </a:r>
            <a:br>
              <a:rPr lang="en-US" b="1" dirty="0">
                <a:solidFill>
                  <a:srgbClr val="FF6600"/>
                </a:solidFill>
              </a:rPr>
            </a:br>
            <a:r>
              <a:rPr lang="en-US" sz="2800" b="1" dirty="0" smtClean="0">
                <a:solidFill>
                  <a:srgbClr val="FF6600"/>
                </a:solidFill>
              </a:rPr>
              <a:t>h.ayberk.demir.34@gmail.com</a:t>
            </a: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024" y="3338818"/>
            <a:ext cx="1654627" cy="1874943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6970" y="502142"/>
            <a:ext cx="5558973" cy="1655762"/>
          </a:xfrm>
        </p:spPr>
        <p:txBody>
          <a:bodyPr>
            <a:normAutofit fontScale="92500" lnSpcReduction="10000"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</a:t>
            </a:r>
            <a:r>
              <a:rPr lang="en-US" sz="6600" dirty="0" smtClean="0">
                <a:solidFill>
                  <a:srgbClr val="FF6600"/>
                </a:solidFill>
              </a:rPr>
              <a:t>You For </a:t>
            </a:r>
            <a:r>
              <a:rPr lang="en-US" sz="6600" dirty="0">
                <a:solidFill>
                  <a:srgbClr val="FF6600"/>
                </a:solidFill>
              </a:rPr>
              <a:t>Y</a:t>
            </a:r>
            <a:r>
              <a:rPr lang="en-US" sz="6600" dirty="0" smtClean="0">
                <a:solidFill>
                  <a:srgbClr val="FF6600"/>
                </a:solidFill>
              </a:rPr>
              <a:t>our Attention!</a:t>
            </a:r>
            <a:endParaRPr lang="en-US" sz="6600" dirty="0">
              <a:solidFill>
                <a:srgbClr val="FF6600"/>
              </a:solidFill>
            </a:endParaRP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097710" y="-5097709"/>
            <a:ext cx="1996578" cy="12191999"/>
          </a:xfrm>
          <a:solidFill>
            <a:srgbClr val="3B3B3B"/>
          </a:solidFill>
        </p:spPr>
        <p:txBody>
          <a:bodyPr vert="vert270" anchor="t" anchorCtr="0"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762395" y="-1765817"/>
            <a:ext cx="4437909" cy="11962703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FF66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FF66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66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6600"/>
                </a:solidFill>
              </a:rPr>
              <a:t>At this project Pink Cab and Yellow Cab company insights will be investigated;</a:t>
            </a:r>
            <a:endParaRPr lang="en-US" sz="2000" dirty="0" smtClean="0">
              <a:solidFill>
                <a:srgbClr val="FF6600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6600"/>
                </a:solidFill>
              </a:rPr>
              <a:t>Difference of the Net Profits in the companies</a:t>
            </a:r>
            <a:endParaRPr lang="en-US" dirty="0" smtClean="0">
              <a:solidFill>
                <a:srgbClr val="FF6600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6600"/>
                </a:solidFill>
              </a:rPr>
              <a:t>The </a:t>
            </a:r>
            <a:r>
              <a:rPr lang="en-US" dirty="0" smtClean="0">
                <a:solidFill>
                  <a:srgbClr val="FF6600"/>
                </a:solidFill>
              </a:rPr>
              <a:t>firms’ net profit in different cities</a:t>
            </a:r>
            <a:endParaRPr lang="en-US" dirty="0" smtClean="0">
              <a:solidFill>
                <a:srgbClr val="FF6600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6600"/>
                </a:solidFill>
              </a:rPr>
              <a:t>Seasonality of the drives</a:t>
            </a:r>
            <a:endParaRPr lang="en-US" dirty="0" smtClean="0">
              <a:solidFill>
                <a:srgbClr val="FF6600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6600"/>
                </a:solidFill>
              </a:rPr>
              <a:t>Both cab firms’ reach for unique customers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6600"/>
                </a:solidFill>
              </a:rPr>
              <a:t>Their profits in differently populated cities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6600"/>
                </a:solidFill>
              </a:rPr>
              <a:t>Their profits related to customers economic status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6600"/>
                </a:solidFill>
              </a:rPr>
              <a:t>Their profit trend in 3 years</a:t>
            </a:r>
            <a:endParaRPr lang="en-US" dirty="0" smtClean="0">
              <a:solidFill>
                <a:srgbClr val="FF6600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2" y="-82406"/>
            <a:ext cx="1654627" cy="1711487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3122102" y="511727"/>
            <a:ext cx="5947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6600"/>
                </a:solidFill>
              </a:rPr>
              <a:t>Introduction</a:t>
            </a:r>
            <a:endParaRPr lang="en-US" sz="2800" dirty="0" smtClean="0">
              <a:solidFill>
                <a:srgbClr val="FF6600"/>
              </a:solidFill>
            </a:endParaRPr>
          </a:p>
        </p:txBody>
      </p:sp>
      <p:pic>
        <p:nvPicPr>
          <p:cNvPr id="1026" name="Picture 2" descr="C&amp;H Taxi - Pink Ride - c&amp;h, taxi, cab, taxicab, C&amp;H Taxi, Charleston, WV,  West Virginia, Kanawha County, airport, transportation, hot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631" y="1711488"/>
            <a:ext cx="4280353" cy="162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You're less likely to get in an accident in a taxi if it's yellow, study  find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983" y="1711490"/>
            <a:ext cx="3720647" cy="162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68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2515099" y="2925627"/>
            <a:ext cx="6681381" cy="1107996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 err="1" smtClean="0">
                <a:solidFill>
                  <a:srgbClr val="FF6600"/>
                </a:solidFill>
              </a:rPr>
              <a:t>Univariate</a:t>
            </a:r>
            <a:r>
              <a:rPr lang="en-US" sz="6600" dirty="0">
                <a:solidFill>
                  <a:srgbClr val="FF6600"/>
                </a:solidFill>
              </a:rPr>
              <a:t> </a:t>
            </a:r>
            <a:r>
              <a:rPr lang="en-US" sz="6600" dirty="0" smtClean="0">
                <a:solidFill>
                  <a:srgbClr val="FF6600"/>
                </a:solidFill>
              </a:rPr>
              <a:t>Analysis</a:t>
            </a:r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60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097710" y="-5097709"/>
            <a:ext cx="1996578" cy="12191999"/>
          </a:xfrm>
          <a:solidFill>
            <a:srgbClr val="3B3B3B"/>
          </a:solidFill>
        </p:spPr>
        <p:txBody>
          <a:bodyPr vert="vert270" anchor="t" anchorCtr="0"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6119067" y="3024934"/>
            <a:ext cx="7101284" cy="5044579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6600"/>
                </a:solidFill>
              </a:rPr>
              <a:t>Mean profit of the Yellow Cab per drive is 160.26$</a:t>
            </a:r>
          </a:p>
          <a:p>
            <a:pPr algn="just"/>
            <a:endParaRPr lang="en-US" sz="2000" dirty="0" smtClean="0">
              <a:solidFill>
                <a:srgbClr val="FF66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6600"/>
                </a:solidFill>
              </a:rPr>
              <a:t>Mean profit of the Pink Cab per drive is 62,3$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66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6600"/>
                </a:solidFill>
              </a:rPr>
              <a:t>Median profit of the Yellow Cab per drive is 102.0$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66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6600"/>
                </a:solidFill>
              </a:rPr>
              <a:t>Median profit of the </a:t>
            </a:r>
            <a:r>
              <a:rPr lang="en-US" sz="1600" dirty="0" smtClean="0">
                <a:solidFill>
                  <a:srgbClr val="FF6600"/>
                </a:solidFill>
              </a:rPr>
              <a:t>Pink Cab </a:t>
            </a:r>
            <a:r>
              <a:rPr lang="en-US" sz="1600" dirty="0">
                <a:solidFill>
                  <a:srgbClr val="FF6600"/>
                </a:solidFill>
              </a:rPr>
              <a:t>per drive is 102.0</a:t>
            </a:r>
            <a:r>
              <a:rPr lang="en-US" sz="1600" dirty="0" smtClean="0">
                <a:solidFill>
                  <a:srgbClr val="FF6600"/>
                </a:solidFill>
              </a:rPr>
              <a:t>$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66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6600"/>
                </a:solidFill>
              </a:rPr>
              <a:t>Both of the Data is positively skewed, Pink Cab has lower mean profit then the Yellow Cab firm.</a:t>
            </a:r>
            <a:endParaRPr lang="en-US" sz="1600" dirty="0">
              <a:solidFill>
                <a:srgbClr val="FF66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5694"/>
            <a:ext cx="1654627" cy="150176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0176"/>
            <a:ext cx="6425968" cy="4825908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2558643" y="511728"/>
            <a:ext cx="5947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6600"/>
                </a:solidFill>
              </a:rPr>
              <a:t>Net Profit Distribution For the 2 Cab Firms.</a:t>
            </a:r>
            <a:endParaRPr lang="tr-TR" sz="28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097710" y="-5097709"/>
            <a:ext cx="1996578" cy="12191999"/>
          </a:xfrm>
          <a:solidFill>
            <a:srgbClr val="3B3B3B"/>
          </a:solidFill>
        </p:spPr>
        <p:txBody>
          <a:bodyPr vert="vert270" anchor="t" anchorCtr="0"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6055784" y="2840011"/>
            <a:ext cx="7155811" cy="4982393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6600"/>
                </a:solidFill>
              </a:rPr>
              <a:t>Mean distance travelled of the Yellow Cab per drive is 22.57km</a:t>
            </a:r>
          </a:p>
          <a:p>
            <a:pPr algn="just"/>
            <a:endParaRPr lang="en-US" sz="2000" dirty="0" smtClean="0">
              <a:solidFill>
                <a:srgbClr val="FF66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6600"/>
                </a:solidFill>
              </a:rPr>
              <a:t>Mean distance traveled of the Pink Cab per drive is 22.56 km.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66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6600"/>
                </a:solidFill>
              </a:rPr>
              <a:t>Median distance </a:t>
            </a:r>
            <a:r>
              <a:rPr lang="en-US" sz="1600" dirty="0" smtClean="0">
                <a:solidFill>
                  <a:srgbClr val="FF6600"/>
                </a:solidFill>
              </a:rPr>
              <a:t>traveled </a:t>
            </a:r>
            <a:r>
              <a:rPr lang="en-US" sz="1600" dirty="0">
                <a:solidFill>
                  <a:srgbClr val="FF6600"/>
                </a:solidFill>
              </a:rPr>
              <a:t>of </a:t>
            </a:r>
            <a:r>
              <a:rPr lang="en-US" sz="1600" dirty="0" smtClean="0">
                <a:solidFill>
                  <a:srgbClr val="FF6600"/>
                </a:solidFill>
              </a:rPr>
              <a:t>the Yellow Cab per drive is 22.44 km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66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6600"/>
                </a:solidFill>
              </a:rPr>
              <a:t>Median distance </a:t>
            </a:r>
            <a:r>
              <a:rPr lang="en-US" sz="1600" dirty="0" smtClean="0">
                <a:solidFill>
                  <a:srgbClr val="FF6600"/>
                </a:solidFill>
              </a:rPr>
              <a:t>traveled of </a:t>
            </a:r>
            <a:r>
              <a:rPr lang="en-US" sz="1600" dirty="0">
                <a:solidFill>
                  <a:srgbClr val="FF6600"/>
                </a:solidFill>
              </a:rPr>
              <a:t>the </a:t>
            </a:r>
            <a:r>
              <a:rPr lang="en-US" sz="1600" dirty="0" smtClean="0">
                <a:solidFill>
                  <a:srgbClr val="FF6600"/>
                </a:solidFill>
              </a:rPr>
              <a:t>Pink Cab </a:t>
            </a:r>
            <a:r>
              <a:rPr lang="en-US" sz="1600" dirty="0">
                <a:solidFill>
                  <a:srgbClr val="FF6600"/>
                </a:solidFill>
              </a:rPr>
              <a:t>per drive is </a:t>
            </a:r>
            <a:r>
              <a:rPr lang="en-US" sz="1600" dirty="0" smtClean="0">
                <a:solidFill>
                  <a:srgbClr val="FF6600"/>
                </a:solidFill>
              </a:rPr>
              <a:t>22.44 km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66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6600"/>
                </a:solidFill>
              </a:rPr>
              <a:t>Pink and Yellow cab has close distance travelled in average, but count of the measures is a lot more in Yellow </a:t>
            </a:r>
            <a:r>
              <a:rPr lang="en-US" sz="1600" dirty="0" err="1" smtClean="0">
                <a:solidFill>
                  <a:srgbClr val="FF6600"/>
                </a:solidFill>
              </a:rPr>
              <a:t>Cav</a:t>
            </a:r>
            <a:endParaRPr lang="en-US" sz="1600" dirty="0" smtClean="0">
              <a:solidFill>
                <a:srgbClr val="FF66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66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5694"/>
            <a:ext cx="1654627" cy="1711487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2558643" y="511728"/>
            <a:ext cx="5947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6600"/>
                </a:solidFill>
              </a:rPr>
              <a:t>Distance Travelled Distribution </a:t>
            </a:r>
            <a:r>
              <a:rPr lang="en-US" sz="2800" dirty="0">
                <a:solidFill>
                  <a:srgbClr val="FF6600"/>
                </a:solidFill>
              </a:rPr>
              <a:t>For the 2 Cab Firms.</a:t>
            </a:r>
            <a:endParaRPr lang="tr-TR" sz="2800" dirty="0">
              <a:solidFill>
                <a:srgbClr val="FF6600"/>
              </a:solidFill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6580"/>
            <a:ext cx="5687579" cy="4861420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22.55</a:t>
            </a:r>
            <a:r>
              <a:rPr kumimoji="0" lang="tr-T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1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2515099" y="2925627"/>
            <a:ext cx="6153992" cy="1107996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FF6600"/>
                </a:solidFill>
              </a:rPr>
              <a:t>Bivariate Analysis</a:t>
            </a:r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45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097710" y="-5097709"/>
            <a:ext cx="1996578" cy="12191999"/>
          </a:xfrm>
          <a:solidFill>
            <a:srgbClr val="3B3B3B"/>
          </a:solidFill>
        </p:spPr>
        <p:txBody>
          <a:bodyPr vert="vert270" anchor="t" anchorCtr="0"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5694"/>
            <a:ext cx="1654627" cy="1711487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2558643" y="511728"/>
            <a:ext cx="5947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6600"/>
                </a:solidFill>
              </a:rPr>
              <a:t>Correlation Matrices For Both of the Cab Firms.</a:t>
            </a:r>
            <a:endParaRPr lang="tr-TR" sz="2800" dirty="0">
              <a:solidFill>
                <a:srgbClr val="FF6600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1000" smtClean="0">
                <a:solidFill>
                  <a:prstClr val="black"/>
                </a:solidFill>
                <a:latin typeface="Arial Unicode MS" panose="020B0604020202020204" pitchFamily="34" charset="-128"/>
              </a:rPr>
              <a:t>22.55</a:t>
            </a:r>
            <a:r>
              <a:rPr lang="tr-TR" sz="800" smtClean="0">
                <a:solidFill>
                  <a:prstClr val="black"/>
                </a:solidFill>
              </a:rPr>
              <a:t> </a:t>
            </a:r>
            <a:endParaRPr lang="tr-T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21" y="1989569"/>
            <a:ext cx="5897892" cy="5006847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631" y="1989570"/>
            <a:ext cx="5816367" cy="500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9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097710" y="-5097709"/>
            <a:ext cx="1996578" cy="12191999"/>
          </a:xfrm>
          <a:solidFill>
            <a:srgbClr val="3B3B3B"/>
          </a:solidFill>
        </p:spPr>
        <p:txBody>
          <a:bodyPr vert="vert270" anchor="t" anchorCtr="0"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888004" y="3485964"/>
            <a:ext cx="7155811" cy="4982393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6600"/>
                </a:solidFill>
              </a:rPr>
              <a:t>Km traveled and net profit can be highly correlated.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66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FF66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6600"/>
                </a:solidFill>
              </a:rPr>
              <a:t>The correlation can be seen from this scatter graph</a:t>
            </a:r>
            <a:endParaRPr lang="en-US" sz="1600" dirty="0">
              <a:solidFill>
                <a:srgbClr val="FF66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FF66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6600"/>
                </a:solidFill>
              </a:rPr>
              <a:t>Yellow cab’s Net profit correlation with the KM travelled is more than the Pink Cab.</a:t>
            </a:r>
            <a:endParaRPr lang="en-US" sz="1600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5694"/>
            <a:ext cx="1654627" cy="1711487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2558643" y="511728"/>
            <a:ext cx="5947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6600"/>
                </a:solidFill>
              </a:rPr>
              <a:t>Distance Travelled and Net Profit Comparison</a:t>
            </a:r>
            <a:endParaRPr lang="tr-TR" sz="2800" dirty="0">
              <a:solidFill>
                <a:srgbClr val="FF6600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1000" smtClean="0">
                <a:solidFill>
                  <a:prstClr val="black"/>
                </a:solidFill>
                <a:latin typeface="Arial Unicode MS" panose="020B0604020202020204" pitchFamily="34" charset="-128"/>
              </a:rPr>
              <a:t>22.55</a:t>
            </a:r>
            <a:r>
              <a:rPr lang="tr-TR" sz="800" smtClean="0">
                <a:solidFill>
                  <a:prstClr val="black"/>
                </a:solidFill>
              </a:rPr>
              <a:t> </a:t>
            </a:r>
            <a:endParaRPr lang="tr-T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2" y="1996580"/>
            <a:ext cx="6677637" cy="468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8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097710" y="-5097709"/>
            <a:ext cx="1996578" cy="12191999"/>
          </a:xfrm>
          <a:solidFill>
            <a:srgbClr val="3B3B3B"/>
          </a:solidFill>
        </p:spPr>
        <p:txBody>
          <a:bodyPr vert="vert270" anchor="t" anchorCtr="0"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720224" y="3796356"/>
            <a:ext cx="7155811" cy="4982393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6600"/>
                </a:solidFill>
              </a:rPr>
              <a:t>Also Yellow Cab’s Net profit correlation with the population is 0.57 , whereas Pink Cab’s Net profit has a correlation with the population 0.25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66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6600"/>
                </a:solidFill>
              </a:rPr>
              <a:t>Boxplot shows Yellow Cab gains more net profit in the more populated cities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66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6600"/>
                </a:solidFill>
              </a:rPr>
              <a:t>Pink Cab’s net profit does not increase as much as the population increases.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66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5694"/>
            <a:ext cx="1654627" cy="1711487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2558643" y="511728"/>
            <a:ext cx="5947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6600"/>
                </a:solidFill>
              </a:rPr>
              <a:t>Net Profit’s Dependency of Population</a:t>
            </a:r>
            <a:endParaRPr lang="tr-TR" sz="2800" dirty="0">
              <a:solidFill>
                <a:srgbClr val="FF6600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1000" smtClean="0">
                <a:solidFill>
                  <a:prstClr val="black"/>
                </a:solidFill>
                <a:latin typeface="Arial Unicode MS" panose="020B0604020202020204" pitchFamily="34" charset="-128"/>
              </a:rPr>
              <a:t>22.55</a:t>
            </a:r>
            <a:r>
              <a:rPr lang="tr-TR" sz="800" smtClean="0">
                <a:solidFill>
                  <a:prstClr val="black"/>
                </a:solidFill>
              </a:rPr>
              <a:t> </a:t>
            </a:r>
            <a:endParaRPr lang="tr-TR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5" y="1996580"/>
            <a:ext cx="5809619" cy="4861420"/>
          </a:xfrm>
          <a:prstGeom prst="rect">
            <a:avLst/>
          </a:prstGeom>
        </p:spPr>
      </p:pic>
      <p:sp>
        <p:nvSpPr>
          <p:cNvPr id="9" name="AutoShape 2" descr="data:image/png;base64,iVBORw0KGgoAAAANSUhEUgAAAjsAAAH1CAYAAAAQ3D8CAAAAOXRFWHRTb2Z0d2FyZQBNYXRwbG90bGliIHZlcnNpb24zLjYuMiwgaHR0cHM6Ly9tYXRwbG90bGliLm9yZy8o6BhiAAAACXBIWXMAAA9hAAAPYQGoP6dpAACIt0lEQVR4nO3dd3gUdfc28HvSKwkE0iAkAQKhd2kKQQi9iqDSBAFREEREiqhgoStdQBAB6SLCI6D0IkjvRXpvoQZCSc95/+Dd/WVJYZOdzG6G++OVS3ZnMmdmd7Jz9lvOKCIiICIiItIpO2vvABEREVFOYrJDREREusZkh4iIiHSNyQ4RERHpGpMdIiIi0jUmO0RERKRrTHaIiIhI15jsEBERka4x2SEiIiJdY7JDZKG5c+dCURTjj4ODAwoVKoSuXbvi+vXr1t49AECXLl0QEhKSrd9dtGgRJk6cmO4yRVEwfPjwbO+XrRo+fDgURYGvry8ePXqUZnlISAiaNWuWrW1PmzYNc+fONXt9S2IR0TNMdohUMmfOHOzatQsbNmxAjx49sHjxYrz22mt48uSJtXfNIpklO7t27UL37t213SEN3blzB2PHjlV1m1lNdojIckx2iFRSpkwZVK9eHXXr1sWwYcMwcOBAXLx4EStXrrT2ruWY6tWro1ChQtbejRzTqFEjTJgwAVFRUdbeFSKyAJMdohxSvXp1AMDly5cBAHFxcRgyZAhCQ0Ph5OSEggULonfv3njw4IHJ7xm6LVasWIFy5crBxcUFRYoUweTJk03WM3SfXbp0yeT5rVu3QlEUbN26NdP9+/HHH1G7dm34+vrC3d0dZcuWxdixY5GYmGhcJyIiAmvWrMHly5dNuuoM0uvGOn78OFq2bIm8efPCxcUFFSpUwLx589Ldx8WLF2Po0KEIDAxEnjx5UL9+fZw+fTrT/V65ciUURcGmTZvSLJs+fToURcHRo0cBABcuXMDbb7+NwMBAODs7w8/PD/Xq1cPhw4czjWHw3XffISkpyayuuoSEBHz33XcIDw+Hs7MzChQogK5du+LOnTvGdUJCQnDixAls27bN+FpmtXvx0qVLUBQF33//PcaPH4/Q0FB4eHigRo0a2L17d5r19+zZg+bNm8PHxwcuLi4oWrQo+vXrZ7LOjh07UK9ePXh6esLNzQ01a9bEmjVrTNYxnG+bN29Gjx494OPjgzx58qBz58548uQJoqKi0K5dO3h7eyMgIAADBgwwOZfMfY2IcoKDtXeASK/OnTsHAChQoABEBK1atcKmTZswZMgQvPbaazh69CiGDRuGXbt2YdeuXXB2djb+7uHDh9GvXz8MHz4c/v7+WLhwIT7++GMkJCRgwIABquzf+fPn0b59e2PydeTIEYwYMQKnTp3CL7/8AuBZl8v777+P8+fPY8WKFS/c5unTp1GzZk34+vpi8uTJ8PHxwYIFC9ClSxfcunULAwcONFn/888/R61atfDzzz8jJiYGgwYNQvPmzXHy5EnY29unG6NZs2bw9fXFnDlzUK9ePZNlc+fORaVKlVCuXDkAQJMmTZCcnIyxY8eicOHCuHv3Lnbu3JkmwcxIcHAwevXqhSlTpqB///4oXrx4uuulpKSgZcuW2L59OwYOHIiaNWvi8uXLGDZsGCIiIrB//364urpixYoVePPNN+Hl5YVp06YBgMn7nhU//vgjwsPDjV2MX375JZo0aYKLFy/Cy8sLALBu3To0b94cJUuWxPjx41G4cGFcunQJ69evN25n27ZtiIyMRLly5TB79mw4Oztj2rRpaN68ORYvXoy33nrLJG737t3xxhtvYMmSJTh06BA+//xzJCUl4fTp03jjjTfw/vvvY+PGjRgzZgwCAwPRv3//LL1GRDlCiMgic+bMEQCye/duSUxMlEePHsnq1aulQIEC4unpKVFRUbJ27VoBIGPHjjX53aVLlwoAmTlzpvG54OBgURRFDh8+bLJuZGSk5MmTR548eWIS9+LFiybrbdmyRQDIli1bjM+9++67EhwcnOExJCcnS2Jiovz6669ib28v9+/fNy5r2rRphr8LQIYNG2Z8/Pbbb4uzs7NcuXLFZL3GjRuLm5ubPHjwwGQfmzRpYrLeb7/9JgBk165dGe6riEj//v3F1dXVuD0Rkf/++08AyJQpU0RE5O7duwJAJk6cmOm20jNs2DABIHfu3JG7d++Kl5eXtGnTxrg8ODhYmjZtany8ePFiASDLly832c6+ffsEgEybNs34XOnSpaVOnTpm78vzsS5evCgApGzZspKUlGR8fu/evQJAFi9ebHyuaNGiUrRoUYmNjc1w+9WrVxdfX1959OiR8bmkpCQpU6aMFCpUSFJSUkTk/863Pn36mPx+q1atBICMHz/e5PkKFSpIpUqVjI+z8hoRqY3dWEQqqV69OhwdHeHp6YlmzZrB398ff//9N/z8/LB582YAz2ZFpda2bVu4u7un6ZIpXbo0ypcvb/Jc+/btERMTg4MHD6qyv4cOHUKLFi3g4+MDe3t7ODo6onPnzkhOTsaZM2eytc3NmzejXr16CAoKMnm+S5cuePr0KXbt2mXyfIsWLUweG1pkDF1/GXnvvfcQGxuLpUuXGp+bM2cOnJ2d0b59ewBAvnz5ULRoUYwbNw7jx4/HoUOHkJKSkuVj8vHxwaBBg7B8+XLs2bMn3XVWr14Nb29vNG/eHElJScafChUqwN/f/4VditnRtGlTk9av51+7M2fO4Pz58+jWrRtcXFzS3caTJ0+wZ88evPnmm/Dw8DA+b29vj06dOuHatWtpuhWfnxlWsmRJ4/48/3zq99EarxGRAZMdIpX8+uuv2LdvHw4dOoQbN27g6NGjqFWrFgDg3r17cHBwQIECBUx+R1EU+Pv74969eybP+/v7p9m+4bnn182OK1eu4LXXXsP169cxadIkbN++Hfv27cOPP/4IAIiNjc3Wdu/du4eAgIA0zwcGBhqXp+bj42Py2NCl86L4pUuXRtWqVTFnzhwAQHJyMhYsWICWLVsiX758AGAc19OwYUOMHTsWlSpVQoECBdC3b990p5Nnpl+/fggMDEzTDWdw69YtPHjwAE5OTnB0dDT5iYqKwt27d7MUzxwveu0M42AyG0AeHR0NEcnSe2Z4fQ2cnJwyfD4uLs742BqvEZEBx+wQqaRkyZKoUqVKust8fHyQlJSEO3fumCQ8IoKoqChUrVrVZP30Zv8YnjNc5Azf1uPj403WM+eisXLlSjx58gR//PEHgoODjc+bO3A3Iz4+Prh582aa52/cuAEAyJ8/v0XbT61r167o1asXTp48iQsXLuDmzZvo2rWryTrBwcGYPXs2gGctHb/99huGDx+OhIQEzJgxw+xYrq6uGD58ON5///00A3eBZ8fl4+ODtWvXpvv7np6eWTgydRjOs2vXrmW4Tt68eWFnZ6fJe2aLrxG9PNiyQ6QBw0DaBQsWmDy/fPlyPHnyJM1A2xMnTuDIkSMmzy1atAienp6oVKkSABhn8RhmHhn8+eefL9wfw4yq1INjRQSzZs1Ks66zs7PZLT316tXD5s2bjRdKg19//RVubm7GGWpqeOedd+Di4oK5c+di7ty5KFiwIBo0aJDh+sWLF8cXX3yBsmXLZqsr8L333kPJkiUxePDgNN1hzZo1w71795CcnIwqVaqk+SlRooRx3ay8npYoXrw4ihYtil9++SVNQmzg7u6OatWq4Y8//jDZp5SUFCxYsACFChXKcFB2VmXlNSJSG1t2iDQQGRmJhg0bYtCgQYiJiUGtWrWMs7EqVqyITp06mawfGBiIFi1aYPjw4QgICMCCBQuwYcMGjBkzBm5ubgCAqlWrokSJEhgwYACSkpKQN29erFixAjt27DBrf5ycnPDOO+9g4MCBiIuLw/Tp0xEdHZ1m3bJly+KPP/7A9OnTUblyZdjZ2WXYgjVs2DCsXr0adevWxVdffYV8+fJh4cKFWLNmDcaOHWucJaQGb29vtG7dGnPnzsWDBw8wYMAA2Nn93/e3o0eP4qOPPkLbtm0RFhYGJycnbN68GUePHsXgwYOzHM/e3h4jR45E69atAfzfGBkAePvtt7Fw4UI0adIEH3/8MV555RU4Ojri2rVr2LJlC1q2bGn8vbJly2LJkiVYunQpihQpAhcXF5QtW9bCVyN9P/74I5o3b47q1avjk08+QeHChXHlyhWsW7cOCxcuBACMGjUKkZGRqFu3LgYMGAAnJydMmzYNx48fx+LFi01KDVgiK68RkeqsPECaKNczzFLZt29fpuvFxsbKoEGDJDg4WBwdHSUgIEA+/PBDiY6ONlnPMPvm999/l9KlS4uTk5OEhISkme0iInLmzBlp0KCB5MmTRwoUKCB9+vSRNWvWmDUba9WqVVK+fHlxcXGRggULymeffSZ///13mt+9f/++vPnmm+Lt7S2Kokjqjw08NxtLROTYsWPSvHlz8fLyEicnJylfvrzMmTPHZB3DbKxly5aZPG+YafT8+hlZv369ABAAcubMGZNlt27dki5dukh4eLi4u7uLh4eHlCtXTiZMmGAyiyk9qWdjPa9mzZoCwGSGlIhIYmKifP/998bX1MPDQ8LDw6Vnz55y9uxZ43qXLl2SBg0aiKenpwDIdJacSMazscaNG5dm3fTej127dknjxo3Fy8tLnJ2dpWjRovLJJ5+YrLN9+3Z5/fXXxd3dXVxdXaV69eqyatUqk3UyOs8zeq3effddcXd3z9ZrRKQ2RURE+xSLiDISEhKCMmXKYPXq1dbeFSIiXeCYHSIiItI1JjtERESka+zGIiIiIl1jyw4RERHpGpMdIiIi0jUmO0RERKRrLCqIZ9VCb9y4AU9PT9UKaBEREVHOEhE8evQIgYGBJkVFn8dkB8/uAfP8XZqJiIgod7h69WqmN71lsoP/uwHd1atXkSdPHivvDREREZkjJiYGQUFBL7yRLJMd/N9NEfPkycNkh4iIKJd50RAUDlAmIiIiXWOyQ0RERLrGZIeIiIh0jWN2siA5ORmJiYnW3g3KIY6OjrC3t7f2bhARkcqY7JhBRBAVFYUHDx5Ye1coh3l7e8Pf35/1loiIdITJjhkMiY6vry/c3Nx4IdQhEcHTp09x+/ZtAEBAQICV94iIiNTCZOcFkpOTjYmOj4+PtXeHcpCrqysA4Pbt2/D19WWXFhGRTnCA8gsYxui4ublZeU9IC4b3mWOziIj0g8mOmdh19XLg+0xEpD9MdoiIiEjXmOwQERGRrjHZyQWioqLQp08fFClSBM7OzggKCkLz5s2xadMma+8aERGRzeNsLBt36dIl1KpVC97e3hg7dizKlSuHxMRErFu3Dr1798apU6esvYtERESqERHEx8cb/w8Azs7OxjGVqf9tLrbs2LhevXpBURTs3bsXb775JooXL47SpUujf//+2L17NwDgypUraNmyJTw8PJAnTx60a9cOt27dMm5j+PDhqFChAn755RcULlwYHh4e+PDDD5GcnIyxY8fC398fvr6+GDFihElsRVEwffp0NG7cGK6urggNDcWyZctM1hk0aBCKFy8ONzc3FClSBF9++aXJTCZD7Pnz5yMkJAReXl54++238ejRIwDAr7/+Ch8fH+MJbdCmTRt07txZ1deSiIhsX3x8PNq2bYt27dqhU6dO6NSpE9q1a4e2bduibdu2aa4X5mCyY8Pu37+PtWvXonfv3nB3d0+z3NvbGyKCVq1a4f79+9i2bRs2bNiA8+fP46233jJZ9/z58/j777+xdu1aLF68GL/88guaNm2Ka9euYdu2bRgzZgy++OILYwJl8OWXX6JNmzY4cuQIOnbsiHfeeQcnT540Lvf09MTcuXPx33//YdKkSZg1axYmTJiQJvbKlSuxevVqrF69Gtu2bcPo0aMBAG3btkVycjL+/PNP4/p3797F6tWr0bVrV4tfQyIiIgjJw4cPBYA8fPgwzbLY2Fj577//JDY2VvP92rNnjwCQP/74I8N11q9fL/b29nLlyhXjcydOnBAAsnfvXhERGTZsmLi5uUlMTIxxnYYNG0pISIgkJycbnytRooSMGjXK+BiAfPDBBybxqlWrJh9++GGG+zN27FipXLmy8XF6sT/77DOpVq2a8fGHH34ojRs3Nj6eOHGiFClSRFJSUjKMk1Os+X4TEZFISkqKxMbGSnR0tDRr1kyaNWsm0dHREhsbK7GxsSbXhsyu36lxzI4NExEAmdd+OXnyJIKCghAUFGR8rlSpUvD29sbJkydRtWpVAEBISAg8PT2N6/j5+cHe3h52dnYmzxlul2BQo0aNNI8PHz5sfPz7779j4sSJOHfuHB4/foykpCTkyZPH5Heejx0QEGASp0ePHqhatSquX7+OggULYs6cOejSpQtr3hARvYQURYGLi4vJcy4uLmmeywp2Y9mwsLAwKIpi0m30PBFJNyl4/nlHR0eT5YqipPtcSkrKC/fLsN3du3fj7bffRuPGjbF69WocOnQIQ4cORUJCgsn6L4pTsWJFlC9fHr/++isOHjyIY8eOoUuXLi/cDyIiInMw2bFh+fLlQ8OGDfHjjz/iyZMnaZY/ePAApUqVwpUrV3D16lXj8//99x8ePnyIkiVLWrwPz4/h2b17N8LDwwEA//77L4KDgzF06FBUqVIFYWFhuHz5crbidO/eHXPmzMEvv/yC+vXrm7RUERERWYLJjo2bNm0akpOT8corr2D58uU4e/YsTp48icmTJ6NGjRqoX78+ypUrhw4dOuDgwYPYu3cvOnfujDp16qBKlSoWx1+2bBl++eUXnDlzBsOGDcPevXvx0UcfAQCKFSuGK1euYMmSJTh//jwmT56MFStWZCtOhw4dcP36dcyaNQvvvfeexftNRERkwGTHxoWGhuLgwYOoW7cuPv30U5QpUwaRkZHYtGkTpk+fDkVRsHLlSuTNmxe1a9dG/fr1UaRIESxdulSV+F9//TWWLFmCcuXKYd68eVi4cCFKlSoFAGjZsiU++eQTfPTRR6hQoQJ27tyJL7/8Mltx8uTJgzZt2sDDwwOtWrVSZd+JiIgAQBHDKNiXWExMDLy8vPDw4cM0g2vj4uJw8eJFhIaGWjQ4KjdSFAUrVqzQLPmIjIxEyZIlMXnyZE3ipedlfr+JiGxJXFwc2rZtC+BZL0N6n8mZXb9T42wssrr79+9j/fr12Lx5M6ZOnWrt3SEiIp1hskNWV6lSJURHR2PMmDEoUaKEtXeHiIh0hskOZUirHs5Lly5pEoeIiF5OHKBMREREusZkh4iIiHSNyQ4RERHpGpMdIiIi0jWrJjtJSUn44osvEBoaCldXVxQpUgTffPONyX2TRATDhw9HYGAgXF1dERERgRMnTphsJz4+Hn369EH+/Pnh7u6OFi1a4Nq1a1ofDhEREdkgqyY7Y8aMwYwZMzB16lScPHkSY8eOxbhx4zBlyhTjOmPHjsX48eMxdepU7Nu3D/7+/oiMjMSjR4+M6/Tr1w8rVqzAkiVLsGPHDjx+/BjNmjVDcnKyNQ6LiIiIbIhVk51du3ahZcuWaNq0KUJCQvDmm2+iQYMG2L9/P4BnrToTJ07E0KFD8cYbb6BMmTKYN28enj59ikWLFgEAHj58iNmzZ+OHH35A/fr1UbFiRSxYsADHjh3Dxo0bc2zfk5OTkZSUpNmP2onb8OHDUaFChSz9TkhICCZOnKjqfpjLcFsMIiKirLJqnZ1XX30VM2bMwJkzZ1C8eHEcOXIEO3bsMF5QL168iKioKDRo0MD4O87OzqhTpw527tyJnj174sCBA0hMTDRZJzAwEGXKlMHOnTvRsGHDNHHj4+MRHx9vfBwTE5Ol/U5OTka3Tu/h3qP7WTzi7PPxzIfZ83+Bvb29Wet36dIF8+bNAwA4ODggKCgIb7zxBr7++mu4u7tjwIAB6NOnT07uMoBnCeusWbMwe/ZsnDhxAg4ODihWrBg6duyI999/H25ubjm+D0RE9HKzarIzaNAgPHz4EOHh4bC3t0dycjJGjBiBd955BwAQFRUFAPDz8zP5PT8/P1y+fNm4jpOTE/LmzZtmHcPvP2/UqFH4+uuvs73fIoJ7j+7jhxOfw17MSz4skawk49PSI7Nc5K9Ro0aYM2cOEhMTsX37dnTv3h1PnjzB9OnT4eHhAQ8Pjxza4//TqVMn/PHHH/jiiy8wdepUFChQAEeOHMHEiRMREhLCm34SEVGOs2o31tKlS7FgwQIsWrQIBw8exLx58/D9998bWyQMFEUxeSwiaZ57XmbrDBkyBA8fPjT+XL16NVv7by/20OS/bCZUzs7O8Pf3R1BQENq3b48OHToYu4Ke78bq0qULWrVqhe+//x4BAQHw8fFB7969kZiYmOH258yZAy8vL2zYsCHd5b/99hsWLlyIxYsX4/PPP0fVqlUREhKCli1bYvPmzahbty4AYN++fYiMjET+/Pnh5eWFOnXq4ODBg2m2d/PmTTRu3Biurq4IDQ3FsmXLsvW6EBHRy8Wqyc5nn32GwYMH4+2330bZsmXRqVMnfPLJJxg1ahQAwN/fHwDStNDcvn3b2Nrj7++PhIQEREdHZ7jO85ydnZEnTx6Tn5eBq6trpsnLli1bcP78eWzZsgXz5s3D3LlzMXfu3HTX/f777zFgwACsW7cOkZGR6a6zcOFClChRAi1btkyzTFEUeHl5AQAePXqEd999F9u3b8fu3bsRFhaGJk2amAxCB4Avv/wSbdq0wZEjR9CxY0e88847OHnypJlHT0RELyurJjtPnz6FnZ3pLtjb2xunnoeGhsLf39+k5SAhIQHbtm1DzZo1AQCVK1eGo6OjyTo3b97E8ePHjesQsHfvXixatAj16tXLcJ28efNi6tSpCA8PR7NmzdC0aVNs2rQpzXpDhgzB+PHjsXXrVlSvXj3D7Z09e9asG3u+/vrr6NixI0qWLImSJUvip59+wtOnT7Ft2zaT9dq2bYvu3bujePHi+Pbbb1GlShWTmXtERETpseqYnebNm2PEiBEoXLgwSpcujUOHDmH8+PF47733ADz79t+vXz+MHDkSYWFhCAsLw8iRI+Hm5ob27dsDALy8vNCtWzd8+umn8PHxQb58+TBgwACULVsW9evXt+bhWd3q1avh4eGBpKQkJCYmomXLlpkmB6VLlzYZAB0QEIBjx46ZrPPDDz/gyZMn2L9/P4oUKZJpfHO6G4FnrXBfffUVNm/ejFu3biE5ORlPnz7FlStXTNarUaNGmseHDx9+4faJiOjlZtVkZ8qUKfjyyy/Rq1cv3L59G4GBgejZsye++uor4zoDBw5EbGwsevXqhejoaFSrVg3r16+Hp6encZ0JEybAwcEB7dq1Q2xsLOrVq4e5c+eaPXNJr+rWrYvp06fD0dERgYGBcHR0zHT955crimJS4BEAXnvtNaxZswa//fYbBg8enOn2ihcvblY3U5cuXXDnzh1MnDgRwcHBcHZ2Ro0aNZCQkPDC3zUnmSIiopebVbuxPD09MXHiRFy+fBmxsbE4f/48vvvuOzg5ORnXURQFw4cPx82bNxEXF4dt27ahTJkyJttxcXHBlClTcO/ePTx9+hSrVq1CUFCQ1odjc9zd3VGsWDEEBwe/MNEx1yuvvIK1a9di5MiRGDduXKbrtm/fHmfOnMH//ve/NMtEBA8fPgQAbN++HX379kWTJk1QunRpODs74+7du2l+Z/fu3Wkeh4eHW3A0RET0MrBqy05ul6wkA1mbDZ79ODakRo0a+Pvvv9GoUSM4ODjgk08+SXe9du3aYcWKFXjnnXfw5ZdfIjIyEgUKFMCxY8cwYcIE9OnTB61atUKxYsUwf/58VKlSBTExMfjss8/g6uqaZnvLli1DlSpV8Oqrr2LhwoXYu3cvZs+endOHS0REuRyTnWxQFAU+nvnwaemRmsX08cxnU102tWrVwpo1a9CkSRPY29ujb9++adZRFAWLFi3CzJkz8csvv+C7776Dg4MDwsLC0LlzZ2PBx19++QXvv/8+KlasiMKFC2PkyJEYMGBAmu19/fXXWLJkCXr16gV/f38sXLgQpUqVyvFjJSKi3E2RrFaq06GYmBh4eXnh4cOHaaahx8XF4eLFiwgNDYWLi4vx+eTk5CwX+bOEoigv/RgkLWT0fhMRkbbi4uLQtm1bAM9a9tP7TM7s+p0aW3ayiYkHERFR7mDVAcpEREREOY3JDhEREekakx0iIiLSNSY7REREpGtMdoiIiEjXmOwQERGRrjHZISIiIl1jskNERES6xmQnm5KTk5GUlKTZT3KydvfHioiIQL9+/YyPQ0JCMHHiRM3iq2Xu3Lnw9va29m4QEZGVsYJyNiQnJ6Pbe51w7/4jzWL65PPE7F/mm1W5WUQQGRkJe3t7rFu3zmTZtGnTMGTIEBw7dgyFCxfOqd21WFRUFEaMGIE1a9bg+vXr8PX1RYUKFdCvXz/Uq1fP2rtHRES5CJOdbBAR3Lv/COM/Pg17u5y/P1ZyioL+k0qYfS8uRVEwZ84clC1bFj/99BN69uwJALh48SIGDRqEKVOm2HSic+nSJdSqVQve3t4YO3YsypUrh8TERKxbtw69e/fGqVOnrL2LRESUi7AbywL2dgJ7e+T8TzYSqqCgIEyaNAkDBgzAxYsXISLo1q0b6tWrh1deeQVNmjSBh4cH/Pz80KlTJ9y9e9fsbV+5cgUtW7aEh4cH8uTJg3bt2uHWrVsAgIcPH8Le3h4HDhwA8CwxzJcvH6pWrWr8/cWLFyMgICDD7ffq1QuKomDv3r148803Ubx4cZQuXRr9+/fH7t27jeuNHz8eZcuWhbu7O4KCgtCrVy88fvw4zfZWrlyJ4sWLw8XFBZGRkbh69arZx0pERLkfkx0de/fdd1GvXj107doVU6dOxfHjxzFp0iTUqVMHFSpUwP79+7F27VrcunUL7dq1M2ubIoJWrVrh/v372LZtGzZs2IDz58/jrbfeAgB4eXmhQoUK2Lp1KwDg6NGjxv/HxMQAALZu3Yo6deqku/379+9j7dq16N27N9zd3dMsTz0Gx87ODpMnT8bx48cxb948bN68GQMHDjRZ/+nTpxgxYgTmzZuHf//9FzExMXj77bfNOlYiItIHdmPp3MyZM1GmTBls374dv//+O2bPno1KlSph5MiRxnV++eUXBAUF4cyZMyhevHim29u4cSOOHj2KixcvIigoCAAwf/58lC5dGvv27UPVqlURERGBrVu34tNPP8XWrVtRr149XLhwATt27ECTJk2wdetWfPLJJ+lu/9y5cxARhIeHv/DYUg+iDg0NxbfffosPP/wQ06ZNMz6fmJiIqVOnolq1agCAefPmoWTJkti7dy9eeeWVF8YgIqLcjy07Oufr64v3338fJUuWROvWrXHgwAFs2bIFHh4exh9DYnH+/PkXbu/kyZMICgoyJjoAUKpUKXh7e+PkyZMAns3m2r59O1JSUrBt2zZEREQgIiIC27ZtQ1RUFM6cOZNhy45hXJKiKC/cly1btiAyMhIFCxaEp6cnOnfujHv37uHJkyfGdRwcHFClShXj4/DwcJN9JSIi/WOy8xJwcHCAg8OzRryUlBQ0b94chw8fNvk5e/Ysateu/cJtiUi6iUjq52vXro1Hjx7h4MGD2L59OyIiIlCnTh1s27YNW7Zsga+vL0qWLJnu9sPCwqAoyguTkcuXL6NJkyYoU6YMli9fjgMHDuDHH38E8Kw1J7X09tecZIqIiPSByc5LplKlSjhx4gRCQkJQrFgxk5/0xsg8r1SpUrhy5YrJIN///vsPDx8+NCYwhnE7U6dOhaIoKFWqFF577TUcOnQIq1evzrBVBwDy5cuHhg0b4scffzRpoTF48OABAGD//v1ISkrCDz/8gOrVq6N48eK4ceNGmvWTkpKwf/9+4+PTp0/jwYMHZnWTERGRPjDZsUByioLkZOT8T4p6rRC9e/fG/fv38c4772Dv3r24cOEC1q9fj/fee8+swoX169dHuXLl0KFDBxw8eBB79+5F586dUadOHZPuooiICCxYsAB16tSBoijImzcvSpUqhaVLlyIiIiLTGNOmTUNycjJeeeUVLF++HGfPnsXJkycxefJk1KhRAwBQtGhRJCUlYcqUKbhw4QLmz5+PGTNmpNmWo6Mj+vTpgz179uDgwYPo2rUrqlevzvE6REQvEQ5QzgZFUeCTzxP9J5XQLKZPPk9Vul4CAwPx77//YtCgQWjYsCHi4+MRHByMRo0awc7uxbmvoihYuXIl+vTpg9q1a8POzg6NGjXClClTTNarW7cuxo8fb5LY1KlTB4cPH860ZQd4Ntj44MGDGDFiBD799FPcvHkTBQoUQOXKlTF9+nQAQIUKFTB+/HiMGTMGQ4YMQe3atTFq1Ch07tzZZFtubm4YNGgQ2rdvj2vXruHVV1/FL7/8YuarRUREeqCIuZXqdCwmJgZeXl54+PAh8uTJY7IsLi4OFy9eRGhoKFxcXIzPJycnm13kTw2KophVPZksk9H7TURE2oqLi0Pbtm0BAMuWLUv3Mzmz63dqbNnJJiYeREREuQPH7BAREZGuMdkhIiIiXWOyQ0RERLrGZMdMHMf9cuD7TESkP0x2XsDR0RHAsxtKkv4Z3mfD+05ERLkfZ2O9gL29Pby9vXH79m0Az+q28FYD+iMiePr0KW7fvg1vb2/OtiMi0hEmO2bw9/cHAGPCQ/rl7e1tfL+JiEgfmOyYQVEUBAQEwNfXN81NJkk/HB0d2aJDRKRDTHaywN7enhdDIiKiXIYDlImIiEjXmOwQERGRrjHZISIiIl1jskNERES6xmSHiIiIdI3JDhEREekakx0iIiLSNSY7REREpGtMdoiIiEjXmOwQERGRrjHZISIiIl1jskNERES6xmSHiIiIdI3JDhEREekakx0iIiLSNSY7REREpGtMdoiIiEjXmOwQERGRrjHZISIiIl1jskNERES6xmSHiIiIdI3JDhEREekakx0iIiLSNasnO9evX0fHjh3h4+MDNzc3VKhQAQcOHDAuFxEMHz4cgYGBcHV1RUREBE6cOGGyjfj4ePTp0wf58+eHu7s7WrRogWvXrml9KERERGSDrJrsREdHo1atWnB0dMTff/+N//77Dz/88AO8vb2N64wdOxbjx4/H1KlTsW/fPvj7+yMyMhKPHj0yrtOvXz+sWLECS5YswY4dO/D48WM0a9YMycnJVjgqIiIisiUO1gw+ZswYBAUFYc6cOcbnQkJCjP8WEUycOBFDhw7FG2+8AQCYN28e/Pz8sGjRIvTs2RMPHz7E7NmzMX/+fNSvXx8AsGDBAgQFBWHjxo1o2LChpsdEREREtsWqLTt//vknqlSpgrZt28LX1xcVK1bErFmzjMsvXryIqKgoNGjQwPics7Mz6tSpg507dwIADhw4gMTERJN1AgMDUaZMGeM6z4uPj0dMTIzJDxEREemTVZOdCxcuYPr06QgLC8O6devwwQcfoG/fvvj1118BAFFRUQAAPz8/k9/z8/MzLouKioKTkxPy5s2b4TrPGzVqFLy8vIw/QUFBah8aERER2QirJjspKSmoVKkSRo4ciYoVK6Jnz57o0aMHpk+fbrKeoigmj0UkzXPPy2ydIUOG4OHDh8afq1evWnYgREREZLOsmuwEBASgVKlSJs+VLFkSV65cAQD4+/sDQJoWmtu3bxtbe/z9/ZGQkIDo6OgM13mes7Mz8uTJY/JDRERE+mTVZKdWrVo4ffq0yXNnzpxBcHAwACA0NBT+/v7YsGGDcXlCQgK2bduGmjVrAgAqV64MR0dHk3Vu3ryJ48ePG9chIiKil5dVZ2N98sknqFmzJkaOHIl27dph7969mDlzJmbOnAngWfdVv379MHLkSISFhSEsLAwjR46Em5sb2rdvDwDw8vJCt27d8Omnn8LHxwf58uXDgAEDULZsWePsLCIiInp5WTXZqVq1KlasWIEhQ4bgm2++QWhoKCZOnIgOHToY1xk4cCBiY2PRq1cvREdHo1q1ali/fj08PT2N60yYMAEODg5o164dYmNjUa9ePcydOxf29vbWOCwiIiKyIYqIiLV3wtpiYmLg5eWFhw8fcvwOERGRDYiLi0Pbtm0BAMuWLYOLi0uadcy9flu1ZYeIiEhLIoL4+Pg0/3Z2doaiKMb/k74w2SEiopdGfHy8sbUgPRm1IFDuZvUbgRIRERHlJLbsEBHRS8PZ2RnLli0D8GxMSKdOnQAA8+fPh4uLC5ydna25e5RDmOwQEanIMA4kvfEgz/+btKcoSrrdVC4uLuy+0jEmO0REKuKYECLbwzE7REREpGts2SEiUpFhTEh640EMy4lIW0x2iIhUlN6YEI4HIbIudmMRERGRrjHZISIiIl1jskNERES6xmSHiIiIdI3JDhEREekakx0iIiLSNSY7REREpGtMdoiIiEjXmOwQERGRrjHZISIiIl1jskNERES6xmSHiIiIdI3JDhEREekakx0iIiLSNSY7REREpGtMdoiIiEjXmOwQERGRrjHZISIiIl1jskNERES6xmSHiIiIdI3JDhEREekakx0iIiLSNSY7REREpGtMdoiIiEjXmOwQERGRrjHZISIiIl1jskNERES6xmSHiIiIdI3JDhEREekakx0iIiLSNSY7REREpGtMdoiIiEjXmOwQERGRrjHZISIiIl3LcrJjb2+P27dvp3n+3r17sLe3V2WniIjo5SIiiIuLQ1xcHGJjY/HgwQM8ePAAsbGxiIuLg4hYexcpF3PI6i9kdMLFx8fDycnJ4h0iIqKXT3x8PNq2bZvh8mXLlsHFxUXDPSI9MTvZmTx5MgBAURT8/PPP8PDwMC5LTk7GP//8g/DwcPX3kIiIiMgCZic7EyZMAPCsZWfGjBkmXVZOTk4ICQnBjBkz1N9DIiLSPWdnZyxbtgwAEBcXh06dOgEA5s+fDxcXFzg7O1tz9yiXMzvZuXjxIgCgbt26+OOPP5A3b94c2ykiejmICOLj49P829nZGYqipPk36ZeiKOl2U7m4uLD7iiyW5TE7W7ZsyYn9IKKX0IvGaQAcq0FEljMr2enfvz++/fZbuLu7o3///pmuO378eFV2jIiIiF4OqVt2DeLi4tL9t0FWujbNSnYOHTqExMREAMDBgwczbFJmUzMRZcWLxmkY1iEifXtRK6/hsyE1w2eHOcxKdiZNmoQ8efIAALZu3Wr2xomIMsNxGkSkBbOSnYoVK+LmzZvw9fVFkSJFsG/fPvj4+OT0vhEREdFLZtSHZ+HkmAIRICHpWY+Rk4NAUYCERDsMmR6W5W2alex4e3vj4sWL8PX1xaVLl5CSkpLlQEREREQv4uSYAmenZwWMXZyfL2ScvfzDrGSnTZs2qFOnDgICAqAoCqpUqZLhrSEuXLiQrR0hIiIiyglmJTszZ87EG2+8gXPnzqFv377o0aMHPD09c3rfiIiIcqUX1ZBi/ShtmV1np1GjRgCAAwcO4OOPP2ayQ0RElAHe68u2ZPmu53PmzDEmOteuXcP169dV2ZFRo0ZBURT069fP+JyIYPjw4QgMDISrqysiIiJw4sQJk9+Lj49Hnz59kD9/fri7u6NFixa4du2aKvtEREREuV+Wk52UlBR888038PLyQnBwMAoXLgxvb298++232R64vG/fPsycORPlypUzeX7s2LEYP348pk6din379sHf3x+RkZF49OiRcZ1+/fphxYoVWLJkCXbs2IHHjx+jWbNmSE5Ozta+EBERWcpQQ2rZsmWYP3++8fn58+dj2bJlrB+lsSwnO0OHDsXUqVMxevRoHDp0CAcPHsTIkSMxZcoUfPnll1negcePH6NDhw6YNWuWyf22RAQTJ07E0KFD8cYbb6BMmTKYN28enj59ikWLFgEAHj58iNmzZ+OHH35A/fr1UbFiRSxYsADHjh3Dxo0bs7wvRES5hYggLi4OsbGxePDgAR48eIDY2FjExcUhLi4OIs/PYiEtGWpIPV8zyvCY43W0leV7Y82bNw8///wzWrRoYXyufPnyKFiwIHr16oURI0ZkaXu9e/dG06ZNUb9+fXz33XfG5y9evIioqCg0aNDA+JyzszPq1KmDnTt3omfPnjhw4AASExNN1gkMDESZMmWwc+dONGzYMN2Y8fHxJmWpY2JisrTPRETWxjEhRObLcrJz//59hIeHp3k+PDwc9+/fz9K2lixZgoMHD2Lfvn1plkVFRQEA/Pz8TJ738/PD5cuXjes4OTmluQO7n5+f8ffTM2rUKHz99ddZ2lciIiLKnbLcjVW+fHlMnTo1zfNTp05F+fLlzd7O1atX8fHHH2PBggWZfvt4vqlPRF7Y/PeidYYMGYKHDx8af65evWr2fhMR2QLDmJD0xoNwTAiRqSy37IwdOxZNmzbFxo0bUaNGDSiKgp07d+Lq1av466+/zN7OgQMHcPv2bVSuXNn4XHJyMv755x9MnToVp0+fBvCs9SYgIMC4zu3bt42tPf7+/khISEB0dLRJ687t27dRs2bNDGM7Ozvzg4DoJWOodZJezZPn/50bpHdfMd5TjCh9WU526tSpgzNnzuDHH3/EqVOnICJ444030KtXLwQGBpq9nXr16uHYsWMmz3Xt2hXh4eEYNGgQihQpAn9/f2zYsAEVK1YEACQkJGDbtm0YM2YMAKBy5cpwdHTEhg0b0K5dOwDAzZs3cfz4cYwdOzarh0ZEOsYxLkQvrywlO4bBwD/99FOWByI/z9PTE2XKlDF5zt3dHT4+Psbn+/Xrh5EjRyIsLAxhYWEYOXIk3Nzc0L59ewCAl5cXunXrhk8//RQ+Pj7Ily8fBgwYgLJly6J+/foW7R8RERHpQ5aSHUdHRxw/flyzpt6BAwciNjYWvXr1QnR0NKpVq4b169ebVG+eMGECHBwc0K5dO8TGxqJevXqYO3duhvfuIqIX02Ope8MYl7i4OHTq1AnAszEuhtYcdm0T6VeWu7E6d+6M2bNnY/To0arvzNatW00eK4qC4cOHY/jw4Rn+jouLC6ZMmYIpU6aovj9ELys9dvlwjAvRyyvLyU5CQgJ+/vlnbNiwAVWqVIG7u7vJ8vHjx6u2c0RERESWynKyc/z4cVSqVAkAcObMGZNlua1Zm4jSZ+jyAZButw+7fIgoN8lysrNly5ac2A8isiHpdfkA7PYhotwpS8nOsmXLsHLlSiQmJqJ+/fp4//33c2q/iIiIiFRhdrIzc+ZMfPDBBwgLC4OLiwuWL1+OixcvYtSoUTm5f0RERJQBPc6czAlmJztTpkzB0KFD8e233wIA5s6diz59+jDZISIishI9zpzMCWbfG+vChQvo2rWr8XGnTp0QHx+f6Q03iYiIiKzN7Jad2NhYeHh4GB/b29vD2dkZT58+zZEdIyIiosxx5qR5sjRA+eeffzZJeJKSkjB37lzkz5/f+Fzfvn3V2zsiIiLKEGdOmsfsZKdw4cKYNWuWyXP+/v6YP3++8bGiKEx2iIiIyKaYnexcunQpB3eDiIiIKGdkuaggERERUVa8aIq8iORofCY7RERElKNeNEU+9ZCYnGD21HMiIiKi3IgtO0RERJSjXjRFnt1YRERElKu9aIp8XFxcjsbPcjeWvb09bt++neb5e/fuwd7eXpWdIiIiIlJLlpOdjJqa4uPj4eTkZPEOEREREanJ7G6syZMnA3jWFPV8JeXk5GT8888/CA8PV38PiYiIiCxgdrIzYcIEAM9admbMmGHSZeXk5ISQkBDMmDFD/T0kXTLUWUiv3sLz/yYiIrKE2cnOxYsXAQB169bFH3/8gbx58+bYTpH+vajmwrJly3hfFyIiUkWWx+xs2bIFefPmRUJCAk6fPo2kpKSc2C8iIiIiVWR56nlsbCw++ugjzJs3DwBw5swZFClSBH379kVgYCAGDx6s+k6S/hhqLqRXb8GwnIiISA1ZbtkZPHgwjhw5gq1bt5p0M9SvXx9Lly5VdedIvww1F1KfQ4bHLi4uHK9DRESqyXLLzsqVK7F06VJUr17d5IJUqlQpnD9/XtWdIyIi6+JkAtKDLCc7d+7cga+vb5rnnzx5whOeiEhnOJmA9CDL3VhVq1bFmjVrjI8NCc6sWbNQo0YN9faMiIiISAVZbtkZNWoUGjVqhP/++w9JSUmYNGkSTpw4gV27dmHbtm05sY9E9P+l7kpIr1uBXQqkNk4mID3IcrJTs2ZN/Pvvv/j+++9RtGhRrF+/HpUqVcKuXbtQtmzZnNhHIvr/2KVAWkvvBo7PTy4gsnXZuut52bJljVPPiYiIiGxZtpIdIrIOQ5cCgHS7FdilQESUltnJjp2d3QvHAiiKworKRDkovS4FgN0KRC+SeoybQVxcXLr/NuAYOP0wO9lZsWJFhst27tyJKVOmQERU2SkiIiI1vWi8m6GVNDWOgdMPs5Odli1bpnnu1KlTGDJkCFatWoUOHTrg22+/VXXniIiIzPGi4of8Mm7bUr8/8YkZt6alXpaV9zRbY3Zu3LiBYcOGYd68eWjYsCEOHz6MMmXKZGdTREREFntRy838+fON/x714Vk4OaZABEhIenbxdHIQKAqQkGiHIdPDcnx/yVTqLsbPpxc3+3fs7MwrF5ilZOfhw4cYOXIkpkyZggoVKmDTpk147bXXsrIJsnEsDa9vfH9zBseD5C5OjilwdnrWKuDi/HzrQIr2O0Q5zuxkZ+zYsRgzZgz8/f2xePHidLu1KPdjHRd94/ubMzgexPpeVPyQ3Vi2LfVM0pEfnoGzY/rvV3yiYmz5cXZ2RmJiolnbNzvZGTx4MFxdXVGsWDHMmzcvwzo7f/zxh7mbJCIiUsWLih+m17pGtiN1K6ezoxhb3sz9nRcxO9np3Lkzm1xfAiwNr298f3Mex4MQ2R6zk525c+fm4G6QrWBpeH3j+5vzOB6EyPZk+a7nRERERLkJbxeRS3AWjW3j3ciJiGwXk51cgrNobBvfHyIi28Vkh4iIyExsZc+dmOzkEpxFYx3mfrDxbuRELwe24uZOTHZyCc6isQ5zP9h4N3IiItvFZIeIiMhMbGXPnZjsEGWCH2xElBpb2XMnJjtEmeAHGxFR7seigkRERKRrTHaIiIhI19iNRURERJl6UZX45/9ta5jsEBFRjmERPn14URkOwLZrDDHZsRD/kImIMsYifGQLmOxYiH/Ito036CQistyLqsQb1rFVTHZI15iMElkXa1XpQ26vEs9kx0L8QyYiyhhrVZEtsOrU81GjRqFq1arw9PSEr68vWrVqhdOnT5usIyIYPnw4AgMD4erqioiICJw4ccJknfj4ePTp0wf58+eHu7s7WrRogWvXrmlyDIY/5NR/uIbHhnsmkfUYktFly5Zh/vz5xufnz5+PZcuWMRm1EhFBXFxcmh+D9JaJiBX3mIhyM6u27Gzbtg29e/dG1apVkZSUhKFDh6JBgwb477//4O7uDgAYO3Ysxo8fj7lz56J48eL47rvvEBkZidOnT8PT0xMA0K9fP6xatQpLliyBj48PPv30UzRr1gwHDhyAvb29NQ+RrCy3N73q1Yu6Fw2tpKmxy1F/Uo+jS+35xPd5HGtHWWXVZGft2rUmj+fMmQNfX18cOHAAtWvXhohg4sSJGDp0KN544w0AwLx58+Dn54dFixahZ8+eePjwIWbPno358+ejfv36AIAFCxYgKCgIGzduRMOGDTU/LiIiW2YrNVPMmc7MxJfUYFNjdh4+fAgAyJcvHwDg4sWLiIqKQoMGDYzrODs7o06dOti5cyd69uyJAwcOIDEx0WSdwMBAlClTBjt37kw32YmPjzf5NhETE5NTh0RELzDqw7NwckyBCJCQ9Ozi6uQgUBQgIdEOQ6aHWXkP9Se310whyiqbSXZEBP3798err76KMmXKAACioqIAAH5+fibr+vn54fLly8Z1nJyckDdv3jTrGH7/eaNGjcLXX3+t9iEQUTY4OabA2enZeBwX5+fH5aRk+rssLaAfhqQXABNfsIab2mwm2fnoo49w9OhR7NixI82y599QEXnhm5zZOkOGDEH//v2Nj2NiYhAUFJSNvSYia2JpgeyxxZopqZNeIOuJr61IbxxSdsYg8dxWl00kO3369MGff/6Jf/75B4UKFTI+7+/vD+BZ601AQIDx+du3bxtbe/z9/ZGQkIDo6GiT1p3bt2+jZs2a6cZzdnbmLBwiynXUupBy4H7O4eB722TVZEdE0KdPH6xYsQJbt25FaGioyfLQ0FD4+/tjw4YNqFixIgAgISEB27Ztw5gxYwAAlStXhqOjIzZs2IB27doBAG7evInjx49j7Nix2h4QEWnqRS0UevtSwwvpy4M13NRl1WSnd+/eWLRoEf73v//B09PTOMbGy8sLrq6uUBQF/fr1w8iRIxEWFoawsDCMHDkSbm5uaN++vXHdbt264dNPP4WPjw/y5cuHAQMGoGzZssbZWVmlt3EAtjLzgkhtL2qhMNTzSY3Tmkkrlgy+ZzFGdVk12Zk+fToAICIiwuT5OXPmoEuXLgCAgQMHIjY2Fr169UJ0dDSqVauG9evXG2vsAMCECRPg4OCAdu3aITY2FvXq1cPcuXOzXWNHb32lnHlBLys9t4RwFpvts2TwPanL6t1YL6IoCoYPH47hw4dnuI6LiwumTJmCKVOmqLh3RETaelErbOrPTF5Isyb1axefmHHLXeplrNqtHzYxQNnW6G0cgC3OvCDbpNYAWFuUG1pCXtQSlfqWJ5Q1qc/rz6cXN/t3XF1dc2qXSENMdtKht5kKejseyjl67vZhSwjRy4vJDhGRjXhRKyy7VbIvdev1yA/PwNkx/dcyPlExtvzYcou3nlthcwKTHSJKV27o9tGbF7XCpncBI/Okvsg7O4pJAUNzfsfW6LkVNicw2SGyAbZYGp7dPkSkF0x2iGyA3sodZGVWkR5wpg9ZE1thX4zJDhGp7mWbVcSZPmRNttwKa+7YopzuomWyQ7mSLXb7WIKl4YlIj7IztignMNmxIt6WIvv01u2jt9LwL9usIr3N9CHSGyY7VqS3CzZvS0EGL9usIr3N9CHKCSNPDoBTihMEggQlEQDgJI5QoOCx/WMMD58M4Nk4IyDjMUjZwWSHciV2+xAR5S5OKU5wFicAgIuYfkbHpzgZ/50TA6qZ7FjRy3ZbChFJcxfqFxXBMmz3+W/Beuv2ISKinMNkx4r0dhsHc7ousjNQjV1fRNrKTnVeIPdNDCDbGTvqJI7Gfxu+IGfUcm/g7OyMhIQEs7bPZIcoF2BpeNJSdmfQ8ItJ7mMrY0cV/N9nVXpf+C1tBGCyQ1aRWREsgIWwnsfS8Nb1shVJJNIbJjtkFZkXwQKsXQiLKLWXrUhiavxiom96GzuaESY7RLkMS8OTlmz5i0lWunf1Vu5ALXobO5oRJjtEuYwtl4bXq5etSGJuYSvVecn2MdkhzrzQOX77tdzLViSRSG+Y7BBnXuicLX775V3CSW2ZVedNsEvA5yW/t/IekjUx2SEizfEu4aS2zKrzsneXmOyQCc680LfMvv0CMLk/DRGRXjDZsWHWKCRnyzMvyHKZfvuF6f1pchLvEk5EWmKyY8NYSM72sbJx9vAu4ZSbcJB/7sdkh+g5Wf1gy2yALxNSotzPFgf5U9Yw2cklWEhOO/xg0w+9zfrS2/HoHd8j28FkJ5dgITnbx4TU9uht1lduOR5zW0djY2ONz2WWGDy/3JrJQVamuNvye2QuvXTVM9nJBr28+fRiWflgY0JK9Ex2WkfNTQwM27dWcvCyTXHXy9hRJjvZoJc3n17sZftgE+irm0Rvs770djzWkpBoByDjVli18D2yHUx2SHfSa3kD2PpmjsT/33oF6KMJXm+zviw9HnNbpdWcUZRZ6+gj+0f4OnzKs/UySQwAdZMDrbqUc/Kcs8b4rdzcVc9kx0K5+c3Xqxe1vAFsfaOXkzUG32fWOhqf8n+PzU0MANtOSLVijfFbubmrnsmOhXLzm0/0PEdxNP7blpvgrdFCQfpguFM9kP4d7FPT+tzWYz0fkxYoJSHD9VIvy4mucSY7OsYLwv+1vAFg65sZDLeNAGy728eWywNoNR7EUpl1L+n5tiGGO9Wb+7yWsnte2/IXk9TXoKGlzLsZa050jTPZSUVE0lz4c3NyYMsXBK2kbnkD2PpGOS+3JM+Zdy9pc9sQUoctfzGxFUx2UomPj0fHjh0zXP4yJAdEuc3L2kJB+qaXm/ambk0a8d8AY4L9vHglwdjykxMtUEx2XhK8IJBe2UILhbOzM5YtW2byXFbGg9hal7O5JQieX27LZQhyG1u5aa+lTGYQilOGyU5Gv6MWJjsZ0FtyYAsXBMo+3ibAtimKkul4jxeNB7G1LufslCAAtC9DYCuDX8n2MdnJAJMD9Zl7wX5+uV4/nLIy8+Lhw4fGf+uh/g2RGmxl8CvZPiY7pJns1IUw/J6rq6vNNfVbyta+zZNtsIVWZXNLEADWn+1DZA4mO5Rr+ueZHDxjq9NMs1K5OrckpNZgC63K2SlBAGg/28dWBr+S7WOyYwW21kKhVf+8uff1AV6+b4tZueFoVqeZmjuuAQASTMY2ZOkQsl25mii7bGXwa27zMn4xYbJjBXproTA3eUu9jqXfFm2hqV9NOXnD0eyMawCeFcRLW5dIfbmlCB+RXryMX0yY7OQSOTkDx9L+edu7345lTf3ZmeFBpgzJKIAXJqS5pQgfEeVeTHasLLMWivsO0RhZYjqAnJ2Bk1v657WS3ZYQW2XuuAYAeGT3GF+XfJaEODlkv1UndTIKcEYjka3KyheT3IzJjpVl1kLhmOKY3q/YNL11L2WFrda/ycq4hvhUy3Iyl3VK1ZpoKLiX0zdlzE53WVbKA6TeTy2+CNhy95+5raOWjBHLDWz5PTJ4Wb6YMNnJBnNnL2nVvWRLg3ltYSaJpbIzwwNg/ZusSN2amF7BvZy4KWN2usuy00W7bNkyTW4omZ3j0SoJyU7r6JNYeyhKsjGmLSUH2e3a1kMXrVbXu5zGZCcbsjN7SavuJb12LWkpOzM89MiWv5Vm56JN2UtCtBqoPuznYjkeI7u06trWauZkVmh1vctpTHZ0jE3J2sotrW/msuVvpdm5+MyaNQve3t7Z7i7LSnmAnGKN7r/sMLd1NPUYMb0xnG+A+fdJy25SZWgVs8UvJraCyU4q5iYHqZv1RnxwBi4ZtLhY+wJny9/icpK1iiSy9c22WdpdlpPlAcxlafdfdpKQ7AxUN7d1VFLcjf9OnQTYWgKXna5tLy+vdN+LnOiizclWMTWHUyTYJQAp6Q+ETrDL2VZYJjupZCc5UBTwAmdjcstNDLMrJ7uX9NZywMq5psxNQlIPVE9MsoOipH++AZadcy9K3jJ7XktaFS/M7szJnKTmcAotWj8zwmRHx7T6FkfZY4uDHq0xcDg7WDlXO7bcnZmaNVsN1JKV8zq9VjFb/GJiK5jspKK35CA73+Js+XqgdjcjYN2uRr3V8yGyJmu2GlhDbvli4uzsjGXLlpk8Z42kjMlOKnpLDrIjsy6S/1tunTg52c34bF3bfzOzM+iRbF92WvlycnpvdrozAZ5zuYWWs74URck06dIqKWOyQya0arLOLU3jOckagx4za+o3LifNZSeRz8kxZmw10Ddbv19eTmCyYwWcEp49L2s3Y0a/kx052dSflW+LWrVQkL7ZSqsB2T4mOxbKzswYS6qL2soMHCDr35AsjcNuRtuW3W+LuWUWXE6yxuwyrQb06mHgsN5ke9aXKIhPUHJlPR8mOxnI7A80MdUfqFbdMZbWUcj8eP5vqnZONlnnlqbx1LLyQW2rFYez09Rv+L2XnVZjafTWymeNOFqxhSTRuDybsnu/vM9n5N7hB7pJdqZNm4Zx48bh5s2bKF26NCZOnIjXXnst29vLyT9Qa1QXtYXui9zYdZGV181WxyFp1dSflW+LuaWFwtbG0pD1MUnMeYYb8GZ0093s3GxXF8nO0qVL0a9fP0ybNg21atXCTz/9hMaNG+O///5D4cKFczR2duobWFJd1BYH39nyBcHQ2gLY3s0FU9NDU3927ymWW1oo9ECrAb0cOKwf1ig0mt4NeFPfdDc7N9vVRbIzfvx4dOvWDd27dwcATJw4EevWrcP06dMxatQos7eT3T/Q5z+sbaXbR88fODnZzZiV183wDST1eZCd15gXbNukt0rNWrXy2fLAYcPfLIB0Ww7S+0y35SQxu7EMDJ+lgHWHOeS0XJ/sJCQk4MCBAxg8eLDJ8w0aNMDOnTvT/Z34+HiT1oiYmBgAtv0Hmh221n2h5gUhJ5ODrL5umbVQ5bZzJrfQ6uJjjbE0emjls2XptRoA/9dykF6rgZ6TRFv8omX4+06dmKZOQrPzt5zrk527d+8iOTkZfn5+Js/7+fkhKioq3d8ZNWoUvv76ay1274X08MFmy6X7bf3mgnptectptvzFREQQFxeX7fEGtnjxIdJS6r9vtYY75Ppkx+D5Dw8RyfADZciQIejfv7/xcUxMDIKCgnJ0/zLCDzbzqdXNCNhGi4stX7At9aKm8dySyGdHfHy8yfgCwPLxBqSe1J8j6bUcvAxfKNL7LAX0/WUr1yc7+fPnh729fZpWnNu3b6dp7TFwdnbO1W+aLcvJlio9Jwd6wyQ+a9jKp53nP0dexplzL/osBfT3eZrrkx0nJydUrlwZGzZsQOvWrY3Pb9iwAS1btrTinmVMzx9svMiRXpmbyGdnvAETeaKcleuTHQDo378/OnXqhCpVqqBGjRqYOXMmrly5gg8++MDau5YufrCRHum9adzcRD4nxhsQkWV0key89dZbuHfvHr755hvcvHkTZcqUwV9//YXg4GBr79pLQc8tVWS+l7FpnIhyB10kOwDQq1cv9OrVy9q78VJiSxXpFRN5In3QTbJDRKQ2JvJE+mAbtfKJiIiIcgiTHSIiItI1JjtERESka0x2iIiISNeY7BAREZGuMdkhIiIiXePUcyIiIpWlvl1I6rveG/6d0U2KKWcw2SEiIlJZfHw82rZtm+Z5Q0HKZcuWsUaThtiNRURERLrGlh0ispoXNfUDbO7PiOG14+tmm1LfaiT1eW54X3hbEW0x2SEiq3lRUz/A5v6MpPfa5ebXTW9jXJ6/1Yirq6sV94aY7BARkdVxjAvlJCY7RGQ1L2rqN/yb0jK8dnzdiF6MyQ4RWQ2b+rMv9Wunh9eNY1woJzHZISIiq2PiSzmJyQ4RpaG3waJE9HJjskNEaXCwKBHpCYsKEhERka6xZYeI0uBgUaKXw8vSZc1kh3IlVo/NWRwsSgb8W9O3l6XLmskO5Up6qx5LZKss/VtjskS2gMnOS4D3HyLiRdda+MXEtr0sXdZMdtKhtz5MPd5/SG/VY829EOvt3NQSL7rZk1v+1pjMZs/L0mXNZCcdL0sfZm6mt+qx5l6IeW6aYvKXPVlp7bX0b02rZInJLGWGyY4VafVBzfsPkV5lJfnLLS0UWtCytVdvX0y0wpYqdTHZSYdWfZhafUt/WZopczNzL8QvS/96TuBFV9/0lsyypUpdTHbSweQgezgQOvvMvRDz3DSlVfKnt+4yPbb2Mpm1bdb+G2KyY0V6+5ZuiwOhrf0H9rLS6nXXKvnTqhVWb68bZd/L0FIFaDfekMmOFWXlA4f9t9lj7T+wlxVf9+zh62b7tPosZkuVupjsWEirEz839N/qsWmcCNBfKyxlX274LLZF1v4bYrJjIZ74/8cWm8at/Qf2stLb667Vua23141ynlZdn5aOybT29YHJTi6hVf+tVi1V1mgKBmwjAXsZ8HXPHr5uts/WxtJo1fVpi2Mys4LJjoW0OvG16r/VqqWKLWLWwbFfRJbhWJrcicmOhXjiU27CJJNIX7Tq+sztYzKZ7JAJrVqqbK0pmIgoN9Kq6zO3d7Ey2SETWrVU5ZYWMb3doJNJJhG9jBQREWvvhLXFxMTAy8sLDx8+RJ48eay9O2RD4uLi0h2UZ2Do9jF3PSIiUo+51287DfeJiIiISHNs2QFbdihjhu6ezLp9nu/GymiQoC10YxER6Ym512+O2SHKBG/QSUSU+7Ebi4iIiHSNyQ4RERHpGpMdIiIi0jUmO0RERKRrTHaIiIhI15jsEBERka4x2SEiIiJdY7JDREREusZkh4iIiHSNyQ4RERHpGpMdIiIi0jUmO0RERKRrTHaIiIhI13jXcwAiAuDZreKJiIgodzBctw3X8Yww2QHw6NEjAEBQUJCV94SIiIiy6tGjR/Dy8spwuSIvSodeAikpKbhx4wY8PT2hKIpZvxMTE4OgoCBcvXoVefLkybF9YxzG0ToW4zAO4+SOWIzzrEXn0aNHCAwMhJ1dxiNz2LIDwM7ODoUKFcrW7+bJkyfH/3AYh3GsEYtxGIdxckeslz1OZi06BhygTERERLrGZIeIiIh0jclONjk7O2PYsGFwdnZmHMbJ8ThaxmIcxmGc3BGLcczHAcpERESka2zZISIiIl1jskNERES6xmSHiIiIdI3JDhEREekakx0iIiLSNVZQzoLk5GTY29sbH+/duxcpKSmoWLGiJtMZc8KVK1dw8+ZN2NvbIyQkBPnz57f2LlEqejzn9ETL94d/q0TZx5YdM1y6dAmVK1eGs7MzmjZtipiYGERGRqJ69eqoWbMmSpUqhTNnzlh7N7Nk2rRpCA4ORmhoKGrWrIlq1arBz88Pr776Kg4cOGDt3bPY2bNnsWnTJpw7d07V7a5Zswbdu3fHwIEDcerUKZNl0dHReP3111WJYyvn3JEjR0wu5moTEaSkpKi2vfXr1yMpKcn4eNGiRahQoQLc3d1RrFgxTJ48WZU4Wr4/Wvytenp6olu3bti5c6cq27M1ycnJuHXrFu7evWvtXclVDK/b7du3kZycrOq2y5Yti2+//RZXr15VdbsZYbJjhgEDBsDT0xMrV66Eh4cHmjRpgqSkJFy9ehXXr19HWFgYBg0aZHEcrT6ov//+e3z33Xfo378/pk2bhhIlSmD48OFYs2YNihQpgtq1a2P//v0Wx9HqeEaPHo3NmzcDeJZw1K9fHyVKlEBkZCRKlCiBxo0b48GDBxbHWbRoEVq2bImoqCjs2rULFStWxMKFC43LExISsG3bNovjANqdc+ZQoxRXUlISvvjiC9SpUwfDhg0DAIwbNw4eHh5wdXXFu+++i4SEBIvjNG7cGPfv3wcALF++HJ07d0bt2rUxa9YstGrVCgMHDsTixYstjqPV+6PV3+qTJ0+wZ88evPrqqyhZsiR++OEH3L592+LtpufMmTMm59SOHTvQqlUrlC5dGvXr18f//vc/1WKtWbMGtWvXhru7OwIDA+Hn5wdvb2906tQJV65cUSWGVsejZXKwYsUK1KpVC25ubggMDERAQADc3NxQq1YtrFy5UpUYJ06cwKRJkxAaGopGjRph+fLlJtcL1Qm9UIECBeTQoUMiIvLgwQNRFEW2b99uXH7gwAHx8/OzOI6dnZ3cunVLRER+//13sbe3lz59+sjChQvl008/FWdnZ1m0aJHFcUJCQuSvv/4yPj59+rT4+PhIYmKiiIj07dtXIiMjLY6j1fEULlxYjhw5IiIi3bt3l4oVK8rBgwclNjZWDh8+LNWrV5du3bpZHKdixYoyefJk4+Nly5aJh4eH/PzzzyIiEhUVJXZ2dhbHEdHunGvdunWmP6+//roqx/TFF1+In5+f9O/fX0qVKiUffPCBBAUFyYIFC+TXX3+VQoUKyZgxYyyOoyiK8ZyrVauWfPXVVybLx40bJ1WrVrU4jlbvj1Z/q4bX7fDhw/LRRx9Jvnz5xMnJSd544w3566+/JCUlxeIYBqk/F7Zs2SJ2dnbSvHlzGTFihLRp00bs7Oxk7dq1Fsf59ddfxdPTU/r16yeDBw8WPz8/GTx4sEyfPl3q1Kkj+fPnlzNnzlgcR6vjURRFfHx8xN7eXho2bCi///678TxQ04wZM8TJyUk++OADWbFihezcuVP+/fdfWbFihXzwwQfi7OwsM2fOtDiOoihy/fp1WbFihTRv3lwcHBykQIEC8umnn8p///2nwpGYYrJjBk9PT7lw4YKIiCQnJ4uDg4McPnzYuPzs2bPi6elpcRytPqjd3Nzk4sWLxscpKSni4OAgN27cEBGRw4cPi4eHh8VxtDoeZ2dnuXTpkog8uzhs27bNZPn+/fslICDA4jju7u7G88Bgy5Yt4unpKdOnT1c12dHqnHNwcJDGjRtLly5d0v1p0aKFKsdUpEgRWbVqlYg823c7OztZsmSJcflvv/0mZcqUsThO6nPO19dXDhw4YLL89OnT4uXlZXEcrd4fa/ytiojEx8fLokWLpF69emJnZyeFChWSL7/80uI4z8eqV6+e9OrVy2T54MGDpXbt2hbHCQ8PNznH9u3bJ4UKFTImbm+99Za0bt3a4jhaHY9WyUHRokWNX+DSM3v2bClSpIjFcZ4/527evCkjR46UsLAwsbOzkxo1asjs2bMtjmPAZMcM1atXly+++EJERH755RfjNwSDb775RipXrmxxHK0+qCtUqGCSmW/atEnc3NyMHwKnTp1SPXnLyeMpXry4rF69WkREQkND5d9//zVZfujQIcmTJ4/FcQICAmTXrl1pnt+6dat4eHjI0KFDVUt2tDrnypYtm+kH26FDh1Q5JhcXF7ly5YrJ45MnTxofX7hwQbVzbsuWLXLkyBEJDg6Wffv2mSw/efKkKsmBVu+PVn+rqVsnnnfx4kX54osvJCgoyOI4IqafCwEBAbJ7926T5SdOnBAfHx+L47i6upokiiLPkvvr16+LiMiePXvE29vb4jhaHY9WyYGLi4ucOnUqw+UnT54UFxcXi+Nkds5t2bJFOnbsKO7u7hbHMWCyY4a1a9eKi4uLODk5iaurq/zzzz9SvHhxqVq1qlSvXl3s7e1l6dKlFsfR6oN66dKl4ujoKO3atZPOnTuLh4eHyQf1jBkzpEaNGhbH0ep4xo0bJyVLlpSzZ8/KDz/8IDVq1JBz586JyLOLaEREhLz55psWx2nZsmWa1imDLVu2iLu7u2rJjlbnXJcuXdJ8E03tv//+k5CQEIvj+Pn5ydGjR42Pa9asKdeuXTM+PnnypCoJqaIoYmdnJ4qiiKIoMnHiRJPlixYtklKlSlkcR6v3R8u/1YwuPAZqdWUpiiLnzp2Thw8fSpEiRYzdgQZnz54VNzc3i+OULFlSli1bZnx84MABcXJykqSkJGMcNS6mWh2PVslB5cqVpX///hku79+/v+pf7jPy8OFDi+MYMNkx04ULF+T33383dpdERUXJl19+KZ9++qls3rxZlRhafVCLiPz111/Svn17adOmTZr+17t378rdu3ctjqHl8fTp00ccHR0lPDxcXFxcxM7OTpycnMTOzk6qVKkiN2/etDjG1q1bZeTIkRku37Jli3Tp0sXiOAZanHNxcXHy5MkTVbaVmbp168rcuXMzXP7bb7+p8gF66dIlk5/nz+N58+bJvHnzLI4jos37I6LN3+rw4cM1OQ9E/u9zwfDZ8HzL4sqVKyUsLMziOFOnThUvLy8ZOHCgfPXVVxIYGGgydm/BggVSsWJFi+NodTxaJQdbt24Vd3d3KVWqlPTr109GjRolo0ePln79+knp0qXFw8ND/vnnH4vjdOnSRWJiYizejrl413MbcvnyZZPHHh4e8PHxMT7+9ddfAQCdO3fWdL+yS+vjOXnyJFavXo0LFy4gJSUFAQEBqFWrFurXrw9FUVSJQdlz5swZODo6IjQ0NN3lixYtgoODA9q1a6fxnpHWnp+xGBAQgOLFixsfT5o0CQkJCfjss88sjjV9+nQsWLAA8fHxaNiwIb788ku4uLgAeFaeIjk5GeHh4RbF0Op4unbtismTJ8PT09Oi7Zjj0qVLmD59Onbv3o2oqCgAgL+/P2rUqIEPPvgAISEhOb4PamOykw1JSUnYsmULrly5gpCQEERERORoLRKt3LlzB97e3nB0dLT2ruQqX3/9NXr37q1Jkbdbt24hPj4ehQsXVmV7d+/e1V1xuuTkZFy5cgXBwcGws7NDfHw8/ve//yElJQV169aFn5+farEeP36MAwcOICoqCoqiwM/PD5UrV4aHh4dqMYBnU8MPHDhgLCoYGhqKSpUqqZ7Ea3U8RBmRZz1OsLNTuTKOZm1IuVifPn2MA2CvXr0q4eHhYm9vL35+fmJvby9ly5Y1GX9g63766SeJi4sTkWf98CNGjBBvb2+xs7MTNzc3+eSTTyQ5OVmVWElJSXLhwgXj9uLi4mTp0qWyePFiiYqKUiXGnTt3VNnOizx8+DDNz4MHD8TR0VH27NljfE4NMTEx0qFDBylcuLB07txZ4uPjpVevXsYm89q1a6sSy87OTl5//XVZuHCh8ZzQUlRUlFy+fFm17R0+fFj8/f3Fzs5OypUrJ1evXpUyZcqIu7u7eHh4SN68eWXPnj0Wx0lMTJS+ffuKq6urKIoizs7O4uTkJIqiiKurq3z88ceSkJBgcZzk5GT57LPPxNXV1aSrRFEUCQ4Olj///NPiGCIiCQkJmhxPaoaxMwZ79uyRXbt25ch5eOnSJdm9e7fs2bPH2O2oFykpKap9XmsZJzExUYYOHSq1a9c2joUcO3asuLm5iZOTk/FzTy1MdswQEBBgnNrXrl07qV+/vvECe+/ePWnWrJkqA2BFRH788UepV6+etG3bVjZt2mSy7M6dOxIaGmpxjNQD3WbMmCHu7u7yww8/yL///itTpkwRLy8vmTJlisVxtLrwaHXBNlxsnv9JPTZJrQHKH330kYSHh8vkyZMlIiJCWrZsKWXKlJEdO3bIP//8I2XKlJHPP//c4jiKokijRo3EyclJ8ubNKx999FGaAZZq0Cp5a9Cggbz55pty7Ngx+fjjj6VUqVLStm1bSUhIkMTEROnYsaPUr1/f4jh9+/aVggULypIlSyQ6Otr4fHR0tCxZskSCgoLk448/tjjOoEGDpGTJkrJy5UpZu3atvPbaazJmzBg5efKkfPnll+Ls7Czr1q2zOI5WxyPybHZXpUqVxN7eXpo0aSIPHz6U+vXrG5O40NBQOX36tCqxxo8fL4UKFTJJEg1T6SdMmKBKjHXr1pnUu1m4cKGUL19e3NzcpGjRojJp0iRV4miVHGgVR6vaWwZMdszg4uJirKlRqFChNBfoY8eOSf78+S2OM2nSJHFzc5PevXtLx44dxdnZ2WRArFp1XFIPdKtataqMHz/eZPmsWbOkXLlyFsfR6sKj1QW7YMGC0rRpU9m8ebNs3bpVtm7dKlu2bBF7e3uZM2eO8Tk1BAUFGQe5Xr9+XRRFMfkWv2bNGilRooTFcQznwp07d+T777+X0qVLi52dnVSqVEmmTZsmDx48sDiGiHbJW968eY1fTJ4+fSr29vYmf6/Hjx9XZRpw/vz503wZSW3jxo2qfCYEBgaaDAa9du2aeHh4GJP6b775RpXZWFodj4hImzZtpE6dOrJq1Spp166d1KpVSyIiIuTatWty48YNadiwobRq1criON98843kyZNHRo8eLYcOHZIbN27I9evX5dChQzJ69Gjx8vKSb7/91uI4WhVP1So50CqOVrW3DJjsmKFcuXLGN6FkyZKyYcMGk+U7d+6UfPnyWRynVKlSsnDhQpPt+vr6Got5qZns3L59W0SefcgZqg8bnD9/XpUp4VpdeLS6YN+7d09atWoldevWNem2dHBwkBMnTqgSw8DZ2dmkLo2bm5vJt91Lly6pMp01vRkeO3fulPfee088PT3Fzc1NOnXqZHEcrZI3b29vY1XchIQEsbe3N6nvdPLkScmbN6/Fcdzd3dP83aR26NAhVaYBe3p6yvnz542PDQUMDbMLT5w4ocp5oNXxiGhXfbpQoUKyYsWKDJf/8ccfEhgYaHEcrYqnapUcaBVHq9pbBkx2zDBnzhwpVKiQbNmyRX799VcpWbKkbNy4Ua5fvy6bN2+WsmXLSvfu3S2Ok14RrOPHjxsLlqmZ7Pz666/yv//9T4KCgtIUwTp+/LgqNU+0uvBodcE2mDZtmgQGBhq/reVEshMYGGjyWr3zzjsmx3j8+HFVXrvManc8fvxYfv75Z6lZs6bFcbRK3urVqyfdunWTa9euyddffy3FihWTrl27Gpf36tVLXnvtNYvjNGvWTOrVq5fuuLOoqCiJjIyU5s2bWxynZs2a8t133xkfL1682KQQ3rFjx1Q5D7Q6HhHtqk+7urpmWln4+PHj4urqanEcrYqnapUcaBVHq9pbBkx2zPTDDz+Im5ubuLq6Guu3GH5atWoljx49sjhGUFBQuvULTpw4IX5+ftKpUyfVkp3UPyNGjDBZPmvWLFXqT2h14dHqgp3aiRMnpHz58vLOO+/kSLLTqFEjmTFjRobL58yZo8oxmVO7Qw1aJW979+6VfPnyiZ2dnfj6+sqJEyekWrVq4u/vL4GBgeLq6iobN260OM6VK1ekTJky4uDgIBUqVJCGDRtKo0aNpEKFCuLg4GAco2apjRs3irOzs7zyyitSu3ZtcXBwMBlrMm7cOHn99dctjqPV8YhoV326Tp060qFDh3TvH5WYmCjt27eXOnXqWBxHq+KpWiUHWsXRqvaWAaeeZ8GDBw+wfv16XLx40aSOS1hYmCrbb9++PXx9fTFx4sQ0y06cOIG6devi3r17SE5OViVeRlavXg1HR0c0bNjQou3s27cPjRo1woMHD5A/f35s2bIF7733Hi5fvgw7OztER0dj1apVqFevnkVx7OzsEBUVBV9fX4u2k1UJCQkYPHgwtmzZgj/++CPDGjLZcf/+fdjZ2cHb2zvd5X///TdcXV0RERFhUZx58+bh7bffhrOzs0XbeZHGjRujVatW6NmzZ7rL586di1mzZuHff/+1ONbjx49x+vRplChRAh4eHoiLi8PChQsRGxuLyMhIlChRwuIYAJCSkoJ169alW4ukQYMGqk2dPXr0KJYuXWqsFRMZGanKdp+n1fGsW7cOrVq1QkpKCuzt7bFu3Tp0794dXl5esLe3x759+7Bo0SKLay4dO3YMDRo0QHx8POrUqQM/Pz8oioKoqCj8888/cHZ2xoYNG1C6dGmL4tjZ2UFRFOOdzydMmICPP/7YuHzx4sX47rvvcOLECYvivP7663j33Xfx7rvvprt82bJlGDNmDPbv358r4mhde4vJjg05evQoDhw4gK5du6a7/MSJE/j9998xbNgwjfcs+7S48Gh1wabs0yp5o9zh4sWLOHjwIKpUqYLg4GDcunULP/74I54+fYqmTZuibt26qsR59OgRFixYkG4C1759e+TJk8fiGFoVT9UqOdBrAVAmO1lw4cIF7Nixw1jYq0iRIqhfv74qfzBau337Nk6cOIHKlSsjT548uHXrFubNm4eUlBQ0a9YMZcqUsfYu5hpdu3bFiBEjEBgYaO1dybbk5GSTwph79uxBfHw8atSokeuKTGZ2bjdt2hRly5ZVLZZWnwnPxwkNDUVkZKTqcfR0HpDt07IAKMfsmOHx48fy5ptvmtRp8Pf3F3t7e/Hw8JCpU6daexezxHDTSkVRJCAgQI4cOSKFChWSsLAwKVGihGq1OwzOnDkjc+fOldGjR8uYMWNk7ty5xoHLati/f79q28rMkSNH0v1xdHSUFStWGB+rISEhQT777DMpWrSoVK1aVX755ReT5WoNVr9x44bUqlVL7O3tpXbt2nL//n1p2rSp8VwvXry43Lhxw+I4WtHq3NbqM0GrOLZ0HiQmJqpaaDL1dtevXy8///yzbNy4MU1Rw5yi9vE8evRItm7dKkuWLJGlS5fK1q1bVRkzai61jkerOmwGTHbM8P7770utWrXk8OHDcurUKWnTpo0MHDhQnjx5IrNnzxY3NzeTKePZpdUFrlatWtK7d2959OiRjBs3TgoVKiS9e/c2Lh8wYIAqg18fPHggLVq0EEVRxNvbW4oXLy5hYWHGas0tW7ZUpZCcoihSpEgRGTFiRI5Wsn7+xqapf9QuKjhs2DDx8/OTcePGydChQ8XLy0vef/994/KoqChRFMXiOJ06dZKaNWvKn3/+KW+99ZbUrFlTXnvtNbl27ZpcuXJFXnvtNZNzI7v0dm5r9ZmgVRytzgNzHD58WJVzwVYq36t1PNaocp0etY5HqzpsBkx2zJA/f36T1oP79++Li4uL8S7BU6dOlQoVKlgcR6sLXJ48eeTcuXMi8ixLd3BwMCnCd+bMGVWmSnbq1EnKli2bZmq7iMju3bulXLly0rlzZ4vjKIoiPXr0ED8/P3FwcJCmTZvKihUrVP/mVr58eWnatKmcPHnSeFftixcvioODg2zYsMH4nBqKFStmrHUhInLu3DkJCwuTLl26SEpKimrJQUBAgOzatUtEntURUhTFZLbS5s2bpUiRIhbH0du5rdVnglZxtDoPzKHWxVTLyveZUet4tKxynRm1jkerOmwGTHbMkLpejMizDNvBwcFYmO/MmTPi4uJicRytLnD58+eX48ePi4jIkydPxM7OzvhBJ/Ksu0aNaqleXl7pJjoGu3btUuXCY5g+nZiYKL///rs0adLE+A1u4MCBcurUKYtjiIjEx8cbv4EcPHjQ+HxOTD1Pr+bS9evXpUSJEtKhQwe5fv26KufC8zU13N3d5ezZs8bHly9fVqUWid7Oba0+E7SKo9V5ICJSsWLFTH/Cw8NVO7e1qHyv1fFoVeVaq+PRqg6bgcq3FdWnqlWrYtKkScbHkyZNQoECBVCgQAEAz2YcqXFX4OvXr5sMDC5atCi2bt2KXbt2oVOnTqpNOa9VqxYGDx6Mf//9F5988gkqVaqE7777Dk+ePMHTp0/x7bffokqVKqrEyuyuzGrfsdnBwQFt2rTBmjVrcPnyZfTu3Ru///47SpUqhdq1a1u8fScnJ0ycOBHff/89WrRogVGjRiElJUWFPU/L398f58+fN3kuMDAQmzdvxr59+zKcFppVvr6+uHnzpvHxRx99hHz58hkfR0dHw93d3eI4eju3tfpM0CqOVucBAPz3338oV64cWrZsme5PnTp1VIlTvHhx7N27FwDg6emJmJgYk+WPHj1S5e9Xq+OJjY1F/vz5M1zu4+OD2NhYi+NodTyVK1fGmDFjcP36dYwaNQqhoaGYOnWqcfmUKVPUnSijWtqkYwcOHJB8+fKJv7+/FC5cWJycnGTx4sXG5VOnTlWlOyY0NDTdgmfXr1+X4sWLS/369VXJqM+cOSPFihUTRVGkdOnScv36dWnRooU4ODiIg4ODFChQIE0V0Ozo2LGjlCtXLk2RLRGRffv2SYUKFVSpbJxZUUGRZ9942rdvb3Gc1KKioqRx48by6quv5kjLTrdu3eS9995Ld9m1a9ekWLFiqpwLLVq0kIkTJ2a4fOrUqaoUrdPbua3VZ4JWcbQ6D0REKleuLNOmTctw+aFDh1Q5F7SqfK/V8WhV5Vqr49GqAKgBkx0z3bhxQ2bOnClTpkxR/cJmoNUFzuDu3bsmjzdu3CirVq1K83x2RUdHS6NGjURRFMmbN6+UKFFCwsPDJW/evGJnZyeNGzc26XvOLq2qAKdn0qRJ0qpVK9WqyxpcunRJ1q5dm+HyGzduZFp9VC179+6VY8eOWbwdvZ3bItp8JmgZJzNqnQciIh9//HGmY0vOnTsnERERqsTSovK9VsejVZVrLd+fR48eyf79+43vQ2xsrPz8888yZcoU1YYfGLDOjg25fPkyTp06lWHl4ps3b2L9+vWqdWFo5dSpU9i1a1eaol7h4eGqbH/btm2oVasWHBwcVNkeqU+v5zbZvgcPHmDDhg24cOFCjlS+15JWVa71iMmOmY4cOYKDBw+ibt26CAkJwYkTJ/Djjz8iJSUFrVu3tvjWClozHE9ERARCQ0Nz/fHYAsPtLyytlKp1rJfhXHj99dcxZ84cBAcHq7rdlJSUdC8wKSkpuHbtGgoXLmxxDBHBpUuXEBQUBAcHByQkJGDFihWIj49HkyZNMh3HkVWbN29OU7ywRYsWuTIxoNwnOjoa586dQ0BAAAoVKqTuxlVtJ9Kp33//Xezt7cXHx0c8PT1l48aN4u3tLfXr15eGDRuKvb29KrUufv/9d+OU0pyk1fEYJCcnZ/h8ThQPE3nWr/zbb7/J9u3bJSUlJUdiPE+tKZlaxtL6XHhe3bp1VZuuLyLyv//9L90fe3t7mTp1qvGxpR4+fCht27YVFxcX8fX1la+++sqk1IFas8tOnTolwcHBoiiKFCtWTC5cuCCVK1cWd3d3cXNzk/z586tSoPPWrVvyyiuviKIoYm9vL3Z2dlK5cmVjAcPPPvvM4hjP00uxUYPz58/LvHnzZPTo0TJu3Dj5/fffVakjlpn79+/L3r17Ve9G1yLOkCFDjNe7hIQE6dGjh0m9statW0tsbKxq8ZjsmKFSpUry3XffiYjI4sWLxdvbW7755hvj8u+//16VWheKooinp6f06NEj0ynbltLqeLS6ILzzzjsSExMjIs/6gBs0aCCKohgLblWpUkWVsUEPHz7M9Gf79u2qJTtaxdLqXNAqCcms8GPqApCW6tu3rxQvXlyWLVsms2bNkuDgYGnatKnEx8eLiHp1g1q2bCktWrSQo0ePSr9+/aRUqVLSsmVLSUhIkPj4eGnZsqV07NjR4jhvvfWWtGrVSqKjo+Xp06fSu3dv48DnTZs2iY+PT6YDmLNCb8VGtapyrVVyoFWc1BNLRowYIQUKFJDly5fL9evXZdWqVVKwYEGTzyJLMdkxg7u7u7HmSUpKijg6OsrRo0eNy8+fPy8eHh4Wx1EURb755hupWLGicTbJhAkTVB1UKaLd8Wh1QUj9RzNgwAAJDQ01zrg5duyYlCxZUj755BOL4xj+2DP6UbOCslaxtDy3tUhCGjVqJE2bNk0zYF3tGXOFCxeWLVu2GB/fvXtXqlWrJg0aNJC4uDjVEvkCBQoYiyI+fvxYFEWR7du3G5fv3LlTChcubHGcPHnyGOsTGWI5Ojoak4758+dLiRIlLI4jor9io1pVudYqOdAqTuqJJRUqVJDZs2ebLF+6dKmULFnS4jgGTHbM4O/vb2wSvX//viiKYvJBt3fvXvH397c4Tuo3f//+/fLhhx+Kt7e3ODs7S9u2bWX9+vUWxxDR7ni0uiCkft1Kly4tS5cuNVm+Zs0aCQsLszhOnjx5ZMyYMbJ169Z0f2bNmqVasqNVLK3OBa2SEBGR8ePHS+HChU2KGKodx83NzViwziAmJkZq1Kghr7/+uly4cEGV98fV1dWkq9fDw8NYIVrk2QwdZ2dni+MUKFDA5PV5+vSp2NnZyb1790TkWdKrRhwR/RUb1arKtVbJgZZxDMUxfXx80sz2u3jxori5uVkcx4DJjhk6duwo1apVkwULFkjz5s2lUaNGUr16dTl58qScOnVK6tSpo0rZ8fSmUMfGxsqvv/4qERERYmdnJ8HBwRbH0ep4tLogpP6jyZ8/f5qL2qVLl1SpMhsRESFjxozJcPnhw4dVaanSMpZW54KINkmIweHDh6VUqVLy/vvvy5MnT1SPU6JECVmzZk2a5x89eiQ1atSQ8uXLq3JuFy1a1KQlZ9q0acYuW5FndXjUSEZbt24tbdq0kcePH0tCQoL069dPihUrZly+e/duVeKIPEt2MrvB4+7du1VNdlK7du2afPPNN1KkSBGxs7OT1157zeI4WlW51io50DLOiBEjZNKkSRIYGCj//POPyfLDhw+zgrLWvv/+e3h6euKDDz5AUlISli5diipVqqBUqVIoVaoUbty4gdGjR1scJ72Kwi4uLujUqRO2bNmC06dPo0OHDhbH0ep4goKCcPLkSZPnPD09sX79esTGxqJ169YWxzD48ssv0b9/f9jZ2RmnZBrcvXtXlSqz7du3h4uLS4bL/f39MWzYMIvjaBlLq3MBAD755BP8+eefGDRoEHr27ImnT5+qst30lC9fHvv374eiKKhQoQJE5UmnDRo0wJw5c9I87+HhgXXr1mX63mVF/fr1cerUKePjDz/8EJ6ensbH69evR6VKlSyO8/333+Pw4cPw9vaGu7s75s6di+nTpxuXnzx5El26dLE4DgA0b94cPXr0wP79+9Ms279/Pz744AO0aNHC4jjpfZ4WLFgQX375Jc6fP4/169cjKCjI4jhaVbkGgFmzZmHy5MlwdnZGdHS0ybKHDx/C2dk518QpXLgwZs2ahQkTJsDJyQkHDx40Wb5lyxaUKFHC4jhGqqVNL6Fz587JsWPHJDExUZXtWbM4nsizpmo1j6dPnz4ZtgrExMRItWrVVPn2W6dOHYmIiDD+/PzzzybLv/nmG6lTp47FcV4map8LqT19+lR69uwpYWFhYm9vn+OF8v73v/9Jv379VP3bun//vskYl+c9evRItm7dqlq8jFy4cEFu3LihyraePHki69evl1WrVhlvmJkT9FZsVKsq18HBwRISEmL8eX7A+IQJE6R69eq5Js6L7Nq1y+QehJZinR0bcvnyZRQuXFj1e0ZZS3R0NG7cuIHSpUunu/zx48c4cOCAavdayciFCxfg5OSkft0Gssiff/6JLVu2YMiQIfD19bX27pDGTp48mW5xvNxYbPTmzZtYvXo14uPj8frrr6NUqVI5HvN5u3fvhrOzMypWrKiLOGpjsmOBIkWKYN26dboruHXr1i389NNP+Oqrr6y9Kzbn3r17OHr0KMqXL498+fLh7t27mD17NuLj49G2bVuULFlSlTg//PAD3nzzTdWL4KUnNjYWixcvTlNMrlWrVqhXr16Ox9dSTp/bWn0m5HScxMRErFmzBmfPnkVAQABat26t2o1AiQxEBBs3bsTOnTsRFRUFRVHg5+eHWrVqoV69eqp+8WeyY4bJkyen+3z//v0xcOBA+Pv7AwD69u2rSrxr167B29s7TT9vYmIidu3apcodvDNz5MgRVKpUSbU7UT8vt14Q9u7diwYNGiAmJgbe3t7YsGED2rZtCwcHB4gIrl+/jh07dqgyhsLOzg52dnaoW7cuunfvjtatW8PJyUmFozB17tw51K9fH48fP4aTkxOioqLQpEkT3L17F/v378cbb7yBRYsWqf7t2FoXU7XOba0+E7SKU7NmTfz111/w9vbGnTt38Prrr+PMmTMIDg7G1atX4evri507d6JgwYIWxTEQDapCL1++HI0bN4abm5sKe5w5LY7HwBpVrg8fPmz8W61Vq5YqScj169fRrFkzHDt2DGXKlIGfnx9EBLdv38bx48dRvnx5/Pnnn6qdc0x2zGBnZ4eCBQum+cC/fPkyAgMD4ejoCEVRcOHCBYvi3Lx5Ey1btsSBAwegKAo6dOiAH3/80Zj03Lp1C4GBgRZ/UB89ejTT5adOncI777zDC8JzIiMjERISgvHjx+Onn37CpEmT0KhRI8yaNQsA0L17d9y7dw8rVqywKA7w7Jz75ZdfsHLlSvz111/IkycPOnbsiO7du6NMmTIWb9+gSZMmKFy4MKZNmwY7OzuMHj0a//zzD/766y+cPXsWDRo0wLvvvovhw4dbFOf5i2m9evVw+vRp1S+mWp3bWn0maBknKioKvr6+eP/997Fv3z78/fff8Pf3x71799CiRQuEh4dj9uzZFsUBgNOnT6Nhw4a4evUqihQpgvXr16Nt27Y4deoURARubm7YuXOnxRdvOzs7eHh44O2330a3bt1QrVo1i/c9PYbjuXLlCooWLZpjx3P79m00b94c+/btg52dHUQEFStWxPXr13Hnzh30798fY8eOtfh42rdvj59++gmenp54/Pgx2rRpgw0bNsDR0RGJiYmoXLkyNmzYAG9vb4vitGzZEo8fP8aCBQsQEBBgsuzmzZvo2LEjPD09sXLlSoviGKk2+kfH3n//falQoYL8999/Js+rPZ21c+fOUr16ddm3b59s2LBBqlSpIpUrV5b79++LiHpF+DIr8KZmwTpFUaRQoUImg91CQkJEURQpWLCghISESGhoaK6JkzdvXuM5kJCQIHZ2diZTaA8ePCgFCxa0OI6I6eDKW7duyZgxYyQ8PFzs7OykatWqMnPmTJMpyNnl5uZmMm02Pj5eHB0djYUsV65cKSEhIRbHSX08PXr0kAoVKsjNmzdF5Fn9pZo1a2Z4V/SsxtHi3NbqM0GrOKnfn+LFi8vq1atNlm/ZskWV80BEu6rQWhVp1VuVa62KtLq7u8vhw4czXH7w4EFxd3e3OI4Bkx0zrVixQoKCgmTKlCnG59T+wAkMDDS5eMbFxUnLli2lQoUKcu/ePdWK8OXPn19mz54tly5dSvdnzZo1vCCkI3W1YZFnBd7Onz9vfHz58mVV6mmIZDyT5J9//pF3331X3N3dVfkgCAwMNH6QiTybKaMoijGRunDhgirF5LS6mGp1boto85mgVZzUtVV8fX3TrVWlVlFBrapCa1WkVW9VrrUq0po/f37ZvHlzhss3bdok+fPntziOAZOdLLh27Zq8/vrr0qhRI7l582aOXEyfvxFeYmKitGrVSsqVKydHjx5V5YO6YcOG8u2332a4XM3ieHq6IISHh8umTZuMj1evXi1Pnz41Pt69e7cUKlRIlVipv12l5+HDhzJz5kyL47z77rtSp04dOXnypFy4cEHeeustqVixonH51q1bJSgoyOI4Wl1MtTy3RXL+M0GrOIqiSJMmTaR169aSN29e+euvv0yW79q1S/z8/FSJpVVVaK2KtOqtyrVWRVo/+ugjCQoKkmXLlsmDBw+Mzz948ECWLVsmhQsXlr59+1ocx4BFBbOgYMGC2LhxI2rXro2KFSuqXqisSJEiacYcODg4YNmyZShSpAiaNWumSpyePXsiJCQkw+WFCxdOt2BadrRq1Qq7du3CihUr0Lhx4zQF/9SiRZy3334bt2/fNj5u2rQpXF1djY///PNPvPLKK6rEetG5lSdPHvTo0cPiOGPHjkV8fDxKlSqFYsWKYc+ePSbjMu7cuYPPPvvM4jgA0KVLF7zxxhtITEzE5cuXTZbdvHnT4jEAgLbnNpDznwlaxXn33Xfh6+sLLy8v41iK1JYvX44KFSqoEiswMBBXrlwxPh47dqxJ6YE7d+4gb968FsfRqkirVsfz6quv4quvvsKTJ0+QmJiIzz//HEWKFEG+fPlUjQNoU6T1hx9+QNOmTdGhQwfky5cPrq6ucHV1Rb58+dChQwc0bdoU48aNsziOAQcoZ9OBAwewY8cOdO7cWbUTbNCgQTh8+DDWrVuXZllSUhLatGmD1atX59gsKRHJsRo/IoLRo0dj8uTJuHPnDo4ePZojtSi0ipOep0+fwt7eXrUqplo6e/Ys4uPjER4eniN1Sbp06WJybjVp0gRt27Y1Pv7ss89w7NgxrF27VvXYWjl48CC2b9+u6meCNeOk9uTJE9jb26tSGfqDDz5AlSpV0L1793SXjx49Gtu3b8eaNWssipN60HVO0up4Lly4gAYNGuDy5ctQFAXu7u5YtmwZ6tevDwCYO3cuTp8+jVGjRlkUJyIiwuRvtWPHjujWrZvx8bfffotNmzZh69atFsUxiImJwYEDB0zqLVWuXBl58uRRZfsGTHZsSFJSEp4+fZrhm5ycnIxr167lWO0VJycnHDlyRLVaMenR8wWBsk/Ni6lWbt68ienTp6dbn6hLly6wt7dnnGy4ePEiXFxc0szQySpbKdKq1vEAz75Q/fvvv4iPj0f16tVVndJurtxapJXdWGaKjY3Fjh078N9//6VZFhcXh19//dXiGA4ODrh+/TrmzJljvB/OqVOn8OGHH+K9997Dtm3bVEl0+vfvn+5PcnIyRo8ebXystujoaPzzzz84c+YMfvzxR1y9elX1GDkZ59ChQ7h48aLx8YIFC1CrVi0EBQXh1VdfxZIlS1SJo2UsreL06dMH27dvz3C5u7u7aonOlClT8O677+K3334DAMyfPx+lSpVCeHg4Pv/8cyQlJVkcY//+/ShZsiRWrVqFuLg4nDlzBpUqVYK7uzsGDBiA1157DY8ePWKcbAgNDVUlMQgODrZ6ogOodzwA4ObmhsjISDRr1swqiQ7wbLhFTiY6RYoUwdmzZ9XfsGqjf3Ts9OnTEhwcbJy2WqdOHZP70ag1S+rvv/8WJycnyZcvn7i4uMjff/8tBQoUkPr160u9evXEwcHBZIBsdimKIhUqVDC5n1RERIQoiiJVq1aViIgIqVu3rsVxAgICjNM8L1y4IP7+/uLv7y+RkZFSqFAh8fLykpMnT+aaOBUrVjTOHpg1a5a4urpK3759Zfr06dKvXz/x8PCQ2bNnWxxHy1haxTH87YSFhcno0aON087V9s0334inp6e0adNG/P39ZfTo0eLj4yPfffedjBw5UgoUKCBfffWVxXFq1aolw4cPNz6eP3++VKtWTUSe3TerQoUKqgyu1Fscg8ePH8vMmTOlS5cu0qhRI2ncuLF06dJFZs2aJY8fP1YtTmaioqLk66+/VmVbd+/elc2bNxsHC9+5c0dGjx4tX3/9dZpZompJSEiQFStWyNixY2X+/Pmqvm5Pnz6V2bNnS9euXaVRo0bStGlT+eijj2Tjxo2qxZg0aVK6P/b29jJkyBDjY7Uw2TFDq1atpFmzZnLnzh05e/asNG/eXEJDQ40j8NVKdmrUqCFDhw4VEZHFixdL3rx55fPPPzcu//zzzyUyMtLiOCNHjpTQ0NA0iVNO1u54++23JSIiQp48eSIiz6bVN2vWLMMbhdpiHDc3N+N7XrFiRfnpp59Mli9cuFBKlSplcRwtY2kVR1EU2bhxo3z88ceSP39+cXR0lBYtWsiqVaskOTnZ4u0bFClSRJYvXy4iz2Ze2dvby4IFC4zL//jjDylWrJjFcVxdXU3KDiQnJ4ujo6NERUWJiMj69eslMDCQcdJx4sQJCQwMFG9vb2nZsqW8//770qNHD2nZsqV4e3tLwYIFc/zmsCLPzg81Prf37NkjXl5exhub7t+/X0JDQyUsLEyKFSsmrq6uJuUdsqtGjRrGG6Tevn1bypQpI05OThIWFiYuLi5SuHBhuXbtmsVxzp49K8HBweLj4yMBAQGiKIo0bdpUqlWrJvb29tK2bVtVbhCsVX00AyY7ZvD19ZWjR4+aPNerVy8pXLiwnD9/XrVkJ0+ePHL27FkRefZh4+DgYPJHcuzYMdWmf+7du1eKFy8un376qSQkJIhIziY76SVXak3V1iqOj4+P7N+/X0SenRPPF8Q6d+6cuLq6WhxHy1haxUn9HiUkJMjSpUulYcOGYm9vL4GBgfL5558bz31LPD8N2NHR0aQ2yaVLl8TNzc3iOMHBwbJjxw7j4xs3boiiKMZSBBcvXlRleq7e4oiIREREyNtvvy3x8fFplsXHx8s777wjERERFsc5cuRIpj9Lly5V5XO7fv360r17d4mJiZFx48ZJoUKFpHv37sbl3bp1k1atWlkcR6vCnI0bN5aePXsav4SMGjVKGjduLCIiZ86ckZCQEBk2bJjFcbSqj2bAZMcMnp6e6TZFfvTRR1KoUCH5559/VE92RNIWrVOrvoHBo0ePpHPnzsYaPo6OjjlWqCwwMNDkoiPy7ANU7boQORmnY8eO0q1bNxERadu2rXzxxRcmy0eOHClly5a1OI6WsbSKk1GRxMuXL8uwYcMkODhYlb+h0NBQ+fvvv0Xk2QeznZ2d/Pbbb8bla9asUaV44ccffyxlypSRv//+WzZv3ix169Y1uUCvXbtWihYtyjjpcHV1zfRz5tixY6ol2FpU09aqsrpWhTm1qqouol0dNhEmO2apWrWq/Prrr+ku6927t3h7e6vyR1OuXDnjB7XIsz/61M2F27dvV7VZz2Dx4sXi5+cndnZ2qic7ZcuWlYoVK4qHh4f88ccfJsu3bdum2oeAFnGuX78uISEhUrt2benfv7+4urrKq6++Kj169JDatWuLk5OTrFmzxuI4WsbSKk5GyY5BSkqKKhVthw4dKgUKFJDu3btLaGioDBkyRAoXLizTp0+XGTNmSFBQkCql7h89eiTt2rUTBwcHURRFatasKRcuXDAuX7dunUmSxTj/JzAwUFauXJnh8hUrVqjSZaZVNW2tKqtrVZhTq6rqBloV5lS/oIYOtW7dGosXL0anTp3SLJs6dSpSUlIwY8YMi+N8+OGHJjV0nr/h499//43XX3/d4jjPe/vtt/Hqq6/iwIEDqk5rHzZsmMnj5+8+vGrVKrz22mu5Jk5gYCAOHTqE0aNHY9WqVRAR7N27F1evXkWtWrXw77//okqVKhbH0TKWVnGCg4MznbqsKAoiIyMtjvP111/D1dUVu3fvRs+ePTFo0CCUK1cOAwcOxNOnT9G8eXN8++23Fsfx8PDA0qVLERcXh6SkpDRF1ho0aGBxDD3GAYAePXrg3XffxRdffIHIyEj4+flBURRERUVhw4YNGDlyJPr162dxnMqVK+PGjRsZfqY9ePBAleKMQUFBuHDhgrGY5ZIlS0xmX928eVO1mVNdunSBs7OzsTBn6hpiahXmjIyMRP/+/TFjxgw4OztjyJAhqFChAjw9PQEAV65cUbV2kaFg5ujRo3O0MCfr7BARkabGjBmDSZMmISoqyjg9XETg7++Pfv36YeDAgRbHWLFiBZ48eYKOHTumuzw6Ohp//vkn3n33XYvifP311yhRogTefvvtdJcPHToUp06dwvLlyy2K07VrV5PHOVWY8/bt22jZsiX27NkDRVFQuHBh/PHHH6hYsSIA4Pfff8fNmzfRp08fi+KkJyeK9Row2SEiIqu4ePGiSeXc0NBQK++R+rSqrK52Yc6crqquNRYVJCIiqwgNDUWNGjVQo0YNY6Jz9epVvPfeezkeW6s49+7dw4cffpjjce7fv49evXqptr2wsDCUKVMmTaKj5uumRQFQA7bsEBGRzThy5AgqVaqUY/cAZBzbiPPtt99i3LhxaNCgAf7991/069cP48aNwyeffAI7OztMmDABH374Ib7++mtV9jv3t00REVGu8eeff2a6/MKFC4zzEsSZO3cu5s6dizfeeANHjhxB5cqVMW/ePOOd6MPDwzFw4EDVkh227BARkWbs7OygKEqms24URbG45YBxbDuOm5sbTp06hcKFCwN4diPqQ4cOoXTp0gBgnG325MkTi+IYcMwOERFpJiAgAMuXL0dKSkq6PwcPHmSclyCOv7+/8cbaZ8+eRXJyssmNtk+cOKHqFHcmO0REpJnKlStnesF8UasC4+gjTvv27dG5c2f06NEDDRs2xKBBgzBgwADMmDEDP/30Ez744AO0bt3a4jgGHLNDRESa+eyzzzLtmihWrBi2bNnCODqPo1UBUAOO2SEiIiJdYzcWERER6RqTHSIiItI1JjtERESka0x2iEi3unTpglatWtnMdojIOpjsEFGO6NKlCxRFgaIocHR0RJEiRTBgwADVioTlhEuXLkFRFBw+fNjk+UmTJmHu3LlW2ScishynnhNRjmnUqBHmzJmDxMREbN++Hd27d8eTJ08wffp0a+9alnh5eVl7F4jIAmzZIaIc4+zsDH9/fwQFBaF9+/bo0KEDVq5cifj4ePTt2xe+vr5wcXHBq6++in379hl/b+vWrVAUBWvWrEH58uXh4uKCatWq4dixY8Z1hg8fjgoVKpjEmzhxIkJCQjLcn7Vr1+LVV1+Ft7c3fHx80KxZM5w/f9643HDn7YoVK0JRFERERABI241l7v5v2rQJVapUgZubG2rWrInTp09n41UkIksx2SEizbi6uiIxMREDBw7E8uXLMW/ePBw8eBDFihVDw4YNcf/+fZP1P/vsM3z//ffYt28ffH190aJFCyQmJmY7/pMnT9C/f3/s27cPmzZtgp2dHVq3bo2UlBQAwN69ewEAGzduxM2bN/HHH3+kux1z93/o0KH44YcfsH//fjg4OOC9997L9r4TUfYx2SEiTezduxeLFi1C3bp1MX36dIwbNw6NGzdGqVKlMGvWLLi6umL27NkmvzNs2DBERkaibNmymDdvHm7duoUVK1Zkex/atGmDN954A2FhYahQoQJmz56NY8eOGe/JU6BAAQCAj48P/P39kS9fvjTbMHTDmbP/I0aMQJ06dVCqVCkMHjwYO3fuRFxcXLb3n4iyh8kOEeWY1atXw8PDAy4uLqhRowZq166NPn36IDExEbVq1TKu5+joiFdeeQUnT540+f0aNWoY/50vXz6UKFEizTpZcf78ebRv3x5FihRBnjx5jN1WV65cydI2zN3/cuXKGf8dEBAAALh9+3a295+IsocDlIkoxxhacRwdHREYGAhHR0ccOXIEwLMbCqYmImmeS49hHTs7uzQ3JHxRF1fz5s0RFBSEWbNmITAwECkpKShTpgwSEhLMPiZDTHP239HRMc1+G7rMiEg7bNkhohzj7u6OYsWKITg42HjhL1asGJycnLBjxw7jeomJidi/fz9Klixp8vu7d+82/js6OhpnzpxBeHg4gGddTlFRUSYJz/NTxlO7d+8eTp48iS+++AL16tVDyZIlER0dbbKOk5MTACA5OTnD7WRl/4nINrBlh4g05e7ujg8//BCfffYZ8uXLh8KFC2Ps2LF4+vQpunXrZrLuN998Ax8fH/j5+WHo0KHInz+/cVZUREQE7ty5g7Fjx+LNN9/E2rVr8ffffyNPnjzpxs2bNy98fHwwc+ZMBAQE4MqVKxg8eLDJOr6+vnB1dcXatWtRqFAhuLi4pJl2npX9JyLbwJYdItLc6NGj0aZNG3Tq1AmVKlXCuXPnsG7dOuTNmzfNeh9//DEqV66Mmzdv4s8//zS2vpQsWRLTpk3Djz/+iPLly2Pv3r0YMGBAhjHt7OywZMkSHDhwAGXKlMEnn3yCcePGmazj4OCAyZMn46effkJgYCBatmxp0f4TkW1Q5PlObyIiK9u6dSvq1q2L6OhoeHt7W3t3iCiXY8sOERER6RqTHSIiItI1dmMRERGRrrFlh4iIiHSNyQ4RERHpGpMdIiIi0jUmO0RERKRrTHaIiIhI15jsEBERka4x2SEiIiJdY7JDREREusZkh4iIiHTt/wGRcovKfgmPj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0" name="AutoShape 4" descr="data:image/png;base64,iVBORw0KGgoAAAANSUhEUgAAAjsAAAH1CAYAAAAQ3D8CAAAAOXRFWHRTb2Z0d2FyZQBNYXRwbG90bGliIHZlcnNpb24zLjYuMiwgaHR0cHM6Ly9tYXRwbG90bGliLm9yZy8o6BhiAAAACXBIWXMAAA9hAAAPYQGoP6dpAACIt0lEQVR4nO3dd3gUdfc28HvSKwkE0iAkAQKhd2kKQQi9iqDSBAFREEREiqhgoStdQBAB6SLCI6D0IkjvRXpvoQZCSc95/+Dd/WVJYZOdzG6G++OVS3ZnMmdmd7Jz9lvOKCIiICIiItIpO2vvABEREVFOYrJDREREusZkh4iIiHSNyQ4RERHpGpMdIiIi0jUmO0RERKRrTHaIiIhI15jsEBERka4x2SEiIiJdY7JDZKG5c+dCURTjj4ODAwoVKoSuXbvi+vXr1t49AECXLl0QEhKSrd9dtGgRJk6cmO4yRVEwfPjwbO+XrRo+fDgURYGvry8ePXqUZnlISAiaNWuWrW1PmzYNc+fONXt9S2IR0TNMdohUMmfOHOzatQsbNmxAjx49sHjxYrz22mt48uSJtXfNIpklO7t27UL37t213SEN3blzB2PHjlV1m1lNdojIckx2iFRSpkwZVK9eHXXr1sWwYcMwcOBAXLx4EStXrrT2ruWY6tWro1ChQtbejRzTqFEjTJgwAVFRUdbeFSKyAJMdohxSvXp1AMDly5cBAHFxcRgyZAhCQ0Ph5OSEggULonfv3njw4IHJ7xm6LVasWIFy5crBxcUFRYoUweTJk03WM3SfXbp0yeT5rVu3QlEUbN26NdP9+/HHH1G7dm34+vrC3d0dZcuWxdixY5GYmGhcJyIiAmvWrMHly5dNuuoM0uvGOn78OFq2bIm8efPCxcUFFSpUwLx589Ldx8WLF2Po0KEIDAxEnjx5UL9+fZw+fTrT/V65ciUURcGmTZvSLJs+fToURcHRo0cBABcuXMDbb7+NwMBAODs7w8/PD/Xq1cPhw4czjWHw3XffISkpyayuuoSEBHz33XcIDw+Hs7MzChQogK5du+LOnTvGdUJCQnDixAls27bN+FpmtXvx0qVLUBQF33//PcaPH4/Q0FB4eHigRo0a2L17d5r19+zZg+bNm8PHxwcuLi4oWrQo+vXrZ7LOjh07UK9ePXh6esLNzQ01a9bEmjVrTNYxnG+bN29Gjx494OPjgzx58qBz58548uQJoqKi0K5dO3h7eyMgIAADBgwwOZfMfY2IcoKDtXeASK/OnTsHAChQoABEBK1atcKmTZswZMgQvPbaazh69CiGDRuGXbt2YdeuXXB2djb+7uHDh9GvXz8MHz4c/v7+WLhwIT7++GMkJCRgwIABquzf+fPn0b59e2PydeTIEYwYMQKnTp3CL7/8AuBZl8v777+P8+fPY8WKFS/c5unTp1GzZk34+vpi8uTJ8PHxwYIFC9ClSxfcunULAwcONFn/888/R61atfDzzz8jJiYGgwYNQvPmzXHy5EnY29unG6NZs2bw9fXFnDlzUK9ePZNlc+fORaVKlVCuXDkAQJMmTZCcnIyxY8eicOHCuHv3Lnbu3JkmwcxIcHAwevXqhSlTpqB///4oXrx4uuulpKSgZcuW2L59OwYOHIiaNWvi8uXLGDZsGCIiIrB//364urpixYoVePPNN+Hl5YVp06YBgMn7nhU//vgjwsPDjV2MX375JZo0aYKLFy/Cy8sLALBu3To0b94cJUuWxPjx41G4cGFcunQJ69evN25n27ZtiIyMRLly5TB79mw4Oztj2rRpaN68ORYvXoy33nrLJG737t3xxhtvYMmSJTh06BA+//xzJCUl4fTp03jjjTfw/vvvY+PGjRgzZgwCAwPRv3//LL1GRDlCiMgic+bMEQCye/duSUxMlEePHsnq1aulQIEC4unpKVFRUbJ27VoBIGPHjjX53aVLlwoAmTlzpvG54OBgURRFDh8+bLJuZGSk5MmTR548eWIS9+LFiybrbdmyRQDIli1bjM+9++67EhwcnOExJCcnS2Jiovz6669ib28v9+/fNy5r2rRphr8LQIYNG2Z8/Pbbb4uzs7NcuXLFZL3GjRuLm5ubPHjwwGQfmzRpYrLeb7/9JgBk165dGe6riEj//v3F1dXVuD0Rkf/++08AyJQpU0RE5O7duwJAJk6cmOm20jNs2DABIHfu3JG7d++Kl5eXtGnTxrg8ODhYmjZtany8ePFiASDLly832c6+ffsEgEybNs34XOnSpaVOnTpm78vzsS5evCgApGzZspKUlGR8fu/evQJAFi9ebHyuaNGiUrRoUYmNjc1w+9WrVxdfX1959OiR8bmkpCQpU6aMFCpUSFJSUkTk/863Pn36mPx+q1atBICMHz/e5PkKFSpIpUqVjI+z8hoRqY3dWEQqqV69OhwdHeHp6YlmzZrB398ff//9N/z8/LB582YAz2ZFpda2bVu4u7un6ZIpXbo0ypcvb/Jc+/btERMTg4MHD6qyv4cOHUKLFi3g4+MDe3t7ODo6onPnzkhOTsaZM2eytc3NmzejXr16CAoKMnm+S5cuePr0KXbt2mXyfIsWLUweG1pkDF1/GXnvvfcQGxuLpUuXGp+bM2cOnJ2d0b59ewBAvnz5ULRoUYwbNw7jx4/HoUOHkJKSkuVj8vHxwaBBg7B8+XLs2bMn3XVWr14Nb29vNG/eHElJScafChUqwN/f/4VditnRtGlTk9av51+7M2fO4Pz58+jWrRtcXFzS3caTJ0+wZ88evPnmm/Dw8DA+b29vj06dOuHatWtpuhWfnxlWsmRJ4/48/3zq99EarxGRAZMdIpX8+uuv2LdvHw4dOoQbN27g6NGjqFWrFgDg3r17cHBwQIECBUx+R1EU+Pv74969eybP+/v7p9m+4bnn182OK1eu4LXXXsP169cxadIkbN++Hfv27cOPP/4IAIiNjc3Wdu/du4eAgIA0zwcGBhqXp+bj42Py2NCl86L4pUuXRtWqVTFnzhwAQHJyMhYsWICWLVsiX758AGAc19OwYUOMHTsWlSpVQoECBdC3b990p5Nnpl+/fggMDEzTDWdw69YtPHjwAE5OTnB0dDT5iYqKwt27d7MUzxwveu0M42AyG0AeHR0NEcnSe2Z4fQ2cnJwyfD4uLs742BqvEZEBx+wQqaRkyZKoUqVKust8fHyQlJSEO3fumCQ8IoKoqChUrVrVZP30Zv8YnjNc5Azf1uPj403WM+eisXLlSjx58gR//PEHgoODjc+bO3A3Iz4+Prh582aa52/cuAEAyJ8/v0XbT61r167o1asXTp48iQsXLuDmzZvo2rWryTrBwcGYPXs2gGctHb/99huGDx+OhIQEzJgxw+xYrq6uGD58ON5///00A3eBZ8fl4+ODtWvXpvv7np6eWTgydRjOs2vXrmW4Tt68eWFnZ6fJe2aLrxG9PNiyQ6QBw0DaBQsWmDy/fPlyPHnyJM1A2xMnTuDIkSMmzy1atAienp6oVKkSABhn8RhmHhn8+eefL9wfw4yq1INjRQSzZs1Ks66zs7PZLT316tXD5s2bjRdKg19//RVubm7GGWpqeOedd+Di4oK5c+di7ty5KFiwIBo0aJDh+sWLF8cXX3yBsmXLZqsr8L333kPJkiUxePDgNN1hzZo1w71795CcnIwqVaqk+SlRooRx3ay8npYoXrw4ihYtil9++SVNQmzg7u6OatWq4Y8//jDZp5SUFCxYsACFChXKcFB2VmXlNSJSG1t2iDQQGRmJhg0bYtCgQYiJiUGtWrWMs7EqVqyITp06mawfGBiIFi1aYPjw4QgICMCCBQuwYcMGjBkzBm5ubgCAqlWrokSJEhgwYACSkpKQN29erFixAjt27DBrf5ycnPDOO+9g4MCBiIuLw/Tp0xEdHZ1m3bJly+KPP/7A9OnTUblyZdjZ2WXYgjVs2DCsXr0adevWxVdffYV8+fJh4cKFWLNmDcaOHWucJaQGb29vtG7dGnPnzsWDBw8wYMAA2Nn93/e3o0eP4qOPPkLbtm0RFhYGJycnbN68GUePHsXgwYOzHM/e3h4jR45E69atAfzfGBkAePvtt7Fw4UI0adIEH3/8MV555RU4Ojri2rVr2LJlC1q2bGn8vbJly2LJkiVYunQpihQpAhcXF5QtW9bCVyN9P/74I5o3b47q1avjk08+QeHChXHlyhWsW7cOCxcuBACMGjUKkZGRqFu3LgYMGAAnJydMmzYNx48fx+LFi01KDVgiK68RkeqsPECaKNczzFLZt29fpuvFxsbKoEGDJDg4WBwdHSUgIEA+/PBDiY6ONlnPMPvm999/l9KlS4uTk5OEhISkme0iInLmzBlp0KCB5MmTRwoUKCB9+vSRNWvWmDUba9WqVVK+fHlxcXGRggULymeffSZ///13mt+9f/++vPnmm+Lt7S2Kokjqjw08NxtLROTYsWPSvHlz8fLyEicnJylfvrzMmTPHZB3DbKxly5aZPG+YafT8+hlZv369ABAAcubMGZNlt27dki5dukh4eLi4u7uLh4eHlCtXTiZMmGAyiyk9qWdjPa9mzZoCwGSGlIhIYmKifP/998bX1MPDQ8LDw6Vnz55y9uxZ43qXLl2SBg0aiKenpwDIdJacSMazscaNG5dm3fTej127dknjxo3Fy8tLnJ2dpWjRovLJJ5+YrLN9+3Z5/fXXxd3dXVxdXaV69eqyatUqk3UyOs8zeq3effddcXd3z9ZrRKQ2RURE+xSLiDISEhKCMmXKYPXq1dbeFSIiXeCYHSIiItI1JjtERESka+zGIiIiIl1jyw4RERHpGpMdIiIi0jUmO0RERKRrLCqIZ9VCb9y4AU9PT9UKaBEREVHOEhE8evQIgYGBJkVFn8dkB8/uAfP8XZqJiIgod7h69WqmN71lsoP/uwHd1atXkSdPHivvDREREZkjJiYGQUFBL7yRLJMd/N9NEfPkycNkh4iIKJd50RAUDlAmIiIiXWOyQ0RERLrGZIeIiIh0jWN2siA5ORmJiYnW3g3KIY6OjrC3t7f2bhARkcqY7JhBRBAVFYUHDx5Ye1coh3l7e8Pf35/1loiIdITJjhkMiY6vry/c3Nx4IdQhEcHTp09x+/ZtAEBAQICV94iIiNTCZOcFkpOTjYmOj4+PtXeHcpCrqysA4Pbt2/D19WWXFhGRTnCA8gsYxui4ublZeU9IC4b3mWOziIj0g8mOmdh19XLg+0xEpD9MdoiIiEjXmOwQERGRrjHZyQWioqLQp08fFClSBM7OzggKCkLz5s2xadMma+8aERGRzeNsLBt36dIl1KpVC97e3hg7dizKlSuHxMRErFu3Dr1798apU6esvYtERESqERHEx8cb/w8Azs7OxjGVqf9tLrbs2LhevXpBURTs3bsXb775JooXL47SpUujf//+2L17NwDgypUraNmyJTw8PJAnTx60a9cOt27dMm5j+PDhqFChAn755RcULlwYHh4e+PDDD5GcnIyxY8fC398fvr6+GDFihElsRVEwffp0NG7cGK6urggNDcWyZctM1hk0aBCKFy8ONzc3FClSBF9++aXJTCZD7Pnz5yMkJAReXl54++238ejRIwDAr7/+Ch8fH+MJbdCmTRt07txZ1deSiIhsX3x8PNq2bYt27dqhU6dO6NSpE9q1a4e2bduibdu2aa4X5mCyY8Pu37+PtWvXonfv3nB3d0+z3NvbGyKCVq1a4f79+9i2bRs2bNiA8+fP46233jJZ9/z58/j777+xdu1aLF68GL/88guaNm2Ka9euYdu2bRgzZgy++OILYwJl8OWXX6JNmzY4cuQIOnbsiHfeeQcnT540Lvf09MTcuXPx33//YdKkSZg1axYmTJiQJvbKlSuxevVqrF69Gtu2bcPo0aMBAG3btkVycjL+/PNP4/p3797F6tWr0bVrV4tfQyIiIgjJw4cPBYA8fPgwzbLY2Fj577//JDY2VvP92rNnjwCQP/74I8N11q9fL/b29nLlyhXjcydOnBAAsnfvXhERGTZsmLi5uUlMTIxxnYYNG0pISIgkJycbnytRooSMGjXK+BiAfPDBBybxqlWrJh9++GGG+zN27FipXLmy8XF6sT/77DOpVq2a8fGHH34ojRs3Nj6eOHGiFClSRFJSUjKMk1Os+X4TEZFISkqKxMbGSnR0tDRr1kyaNWsm0dHREhsbK7GxsSbXhsyu36lxzI4NExEAmdd+OXnyJIKCghAUFGR8rlSpUvD29sbJkydRtWpVAEBISAg8PT2N6/j5+cHe3h52dnYmzxlul2BQo0aNNI8PHz5sfPz7779j4sSJOHfuHB4/foykpCTkyZPH5Heejx0QEGASp0ePHqhatSquX7+OggULYs6cOejSpQtr3hARvYQURYGLi4vJcy4uLmmeywp2Y9mwsLAwKIpi0m30PBFJNyl4/nlHR0eT5YqipPtcSkrKC/fLsN3du3fj7bffRuPGjbF69WocOnQIQ4cORUJCgsn6L4pTsWJFlC9fHr/++isOHjyIY8eOoUuXLi/cDyIiInMw2bFh+fLlQ8OGDfHjjz/iyZMnaZY/ePAApUqVwpUrV3D16lXj8//99x8ePnyIkiVLWrwPz4/h2b17N8LDwwEA//77L4KDgzF06FBUqVIFYWFhuHz5crbidO/eHXPmzMEvv/yC+vXrm7RUERERWYLJjo2bNm0akpOT8corr2D58uU4e/YsTp48icmTJ6NGjRqoX78+ypUrhw4dOuDgwYPYu3cvOnfujDp16qBKlSoWx1+2bBl++eUXnDlzBsOGDcPevXvx0UcfAQCKFSuGK1euYMmSJTh//jwmT56MFStWZCtOhw4dcP36dcyaNQvvvfeexftNRERkwGTHxoWGhuLgwYOoW7cuPv30U5QpUwaRkZHYtGkTpk+fDkVRsHLlSuTNmxe1a9dG/fr1UaRIESxdulSV+F9//TWWLFmCcuXKYd68eVi4cCFKlSoFAGjZsiU++eQTfPTRR6hQoQJ27tyJL7/8Mltx8uTJgzZt2sDDwwOtWrVSZd+JiIgAQBHDKNiXWExMDLy8vPDw4cM0g2vj4uJw8eJFhIaGWjQ4KjdSFAUrVqzQLPmIjIxEyZIlMXnyZE3ipedlfr+JiGxJXFwc2rZtC+BZL0N6n8mZXb9T42wssrr79+9j/fr12Lx5M6ZOnWrt3SEiIp1hskNWV6lSJURHR2PMmDEoUaKEtXeHiIh0hskOZUirHs5Lly5pEoeIiF5OHKBMREREusZkh4iIiHSNyQ4RERHpGpMdIiIi0jWrJjtJSUn44osvEBoaCldXVxQpUgTffPONyX2TRATDhw9HYGAgXF1dERERgRMnTphsJz4+Hn369EH+/Pnh7u6OFi1a4Nq1a1ofDhEREdkgqyY7Y8aMwYwZMzB16lScPHkSY8eOxbhx4zBlyhTjOmPHjsX48eMxdepU7Nu3D/7+/oiMjMSjR4+M6/Tr1w8rVqzAkiVLsGPHDjx+/BjNmjVDcnKyNQ6LiIiIbIhVk51du3ahZcuWaNq0KUJCQvDmm2+iQYMG2L9/P4BnrToTJ07E0KFD8cYbb6BMmTKYN28enj59ikWLFgEAHj58iNmzZ+OHH35A/fr1UbFiRSxYsADHjh3Dxo0bc2zfk5OTkZSUpNmP2onb8OHDUaFChSz9TkhICCZOnKjqfpjLcFsMIiKirLJqnZ1XX30VM2bMwJkzZ1C8eHEcOXIEO3bsMF5QL168iKioKDRo0MD4O87OzqhTpw527tyJnj174sCBA0hMTDRZJzAwEGXKlMHOnTvRsGHDNHHj4+MRHx9vfBwTE5Ol/U5OTka3Tu/h3qP7WTzi7PPxzIfZ83+Bvb29Wet36dIF8+bNAwA4ODggKCgIb7zxBr7++mu4u7tjwIAB6NOnT07uMoBnCeusWbMwe/ZsnDhxAg4ODihWrBg6duyI999/H25ubjm+D0RE9HKzarIzaNAgPHz4EOHh4bC3t0dycjJGjBiBd955BwAQFRUFAPDz8zP5PT8/P1y+fNm4jpOTE/LmzZtmHcPvP2/UqFH4+uuvs73fIoJ7j+7jhxOfw17MSz4skawk49PSI7Nc5K9Ro0aYM2cOEhMTsX37dnTv3h1PnjzB9OnT4eHhAQ8Pjxza4//TqVMn/PHHH/jiiy8wdepUFChQAEeOHMHEiRMREhLCm34SEVGOs2o31tKlS7FgwQIsWrQIBw8exLx58/D9998bWyQMFEUxeSwiaZ57XmbrDBkyBA8fPjT+XL16NVv7by/20OS/bCZUzs7O8Pf3R1BQENq3b48OHToYu4Ke78bq0qULWrVqhe+//x4BAQHw8fFB7969kZiYmOH258yZAy8vL2zYsCHd5b/99hsWLlyIxYsX4/PPP0fVqlUREhKCli1bYvPmzahbty4AYN++fYiMjET+/Pnh5eWFOnXq4ODBg2m2d/PmTTRu3Biurq4IDQ3FsmXLsvW6EBHRy8Wqyc5nn32GwYMH4+2330bZsmXRqVMnfPLJJxg1ahQAwN/fHwDStNDcvn3b2Nrj7++PhIQEREdHZ7jO85ydnZEnTx6Tn5eBq6trpsnLli1bcP78eWzZsgXz5s3D3LlzMXfu3HTX/f777zFgwACsW7cOkZGR6a6zcOFClChRAi1btkyzTFEUeHl5AQAePXqEd999F9u3b8fu3bsRFhaGJk2amAxCB4Avv/wSbdq0wZEjR9CxY0e88847OHnypJlHT0RELyurJjtPnz6FnZ3pLtjb2xunnoeGhsLf39+k5SAhIQHbtm1DzZo1AQCVK1eGo6OjyTo3b97E8ePHjesQsHfvXixatAj16tXLcJ28efNi6tSpCA8PR7NmzdC0aVNs2rQpzXpDhgzB+PHjsXXrVlSvXj3D7Z09e9asG3u+/vrr6NixI0qWLImSJUvip59+wtOnT7Ft2zaT9dq2bYvu3bujePHi+Pbbb1GlShWTmXtERETpseqYnebNm2PEiBEoXLgwSpcujUOHDmH8+PF47733ADz79t+vXz+MHDkSYWFhCAsLw8iRI+Hm5ob27dsDALy8vNCtWzd8+umn8PHxQb58+TBgwACULVsW9evXt+bhWd3q1avh4eGBpKQkJCYmomXLlpkmB6VLlzYZAB0QEIBjx46ZrPPDDz/gyZMn2L9/P4oUKZJpfHO6G4FnrXBfffUVNm/ejFu3biE5ORlPnz7FlStXTNarUaNGmseHDx9+4faJiOjlZtVkZ8qUKfjyyy/Rq1cv3L59G4GBgejZsye++uor4zoDBw5EbGwsevXqhejoaFSrVg3r16+Hp6encZ0JEybAwcEB7dq1Q2xsLOrVq4e5c+eaPXNJr+rWrYvp06fD0dERgYGBcHR0zHT955crimJS4BEAXnvtNaxZswa//fYbBg8enOn2ihcvblY3U5cuXXDnzh1MnDgRwcHBcHZ2Ro0aNZCQkPDC3zUnmSIiopebVbuxPD09MXHiRFy+fBmxsbE4f/48vvvuOzg5ORnXURQFw4cPx82bNxEXF4dt27ahTJkyJttxcXHBlClTcO/ePTx9+hSrVq1CUFCQ1odjc9zd3VGsWDEEBwe/MNEx1yuvvIK1a9di5MiRGDduXKbrtm/fHmfOnMH//ve/NMtEBA8fPgQAbN++HX379kWTJk1QunRpODs74+7du2l+Z/fu3Wkeh4eHW3A0RET0MrBqy05ul6wkA1mbDZ79ODakRo0a+Pvvv9GoUSM4ODjgk08+SXe9du3aYcWKFXjnnXfw5ZdfIjIyEgUKFMCxY8cwYcIE9OnTB61atUKxYsUwf/58VKlSBTExMfjss8/g6uqaZnvLli1DlSpV8Oqrr2LhwoXYu3cvZs+endOHS0REuRyTnWxQFAU+nvnwaemRmsX08cxnU102tWrVwpo1a9CkSRPY29ujb9++adZRFAWLFi3CzJkz8csvv+C7776Dg4MDwsLC0LlzZ2PBx19++QXvv/8+KlasiMKFC2PkyJEYMGBAmu19/fXXWLJkCXr16gV/f38sXLgQpUqVyvFjJSKi3E2RrFaq06GYmBh4eXnh4cOHaaahx8XF4eLFiwgNDYWLi4vx+eTk5CwX+bOEoigv/RgkLWT0fhMRkbbi4uLQtm1bAM9a9tP7TM7s+p0aW3ayiYkHERFR7mDVAcpEREREOY3JDhEREekakx0iIiLSNSY7REREpGtMdoiIiEjXmOwQERGRrjHZISIiIl1jskNERES6xmQnm5KTk5GUlKTZT3KydvfHioiIQL9+/YyPQ0JCMHHiRM3iq2Xu3Lnw9va29m4QEZGVsYJyNiQnJ6Pbe51w7/4jzWL65PPE7F/mm1W5WUQQGRkJe3t7rFu3zmTZtGnTMGTIEBw7dgyFCxfOqd21WFRUFEaMGIE1a9bg+vXr8PX1RYUKFdCvXz/Uq1fP2rtHRES5CJOdbBAR3Lv/COM/Pg17u5y/P1ZyioL+k0qYfS8uRVEwZ84clC1bFj/99BN69uwJALh48SIGDRqEKVOm2HSic+nSJdSqVQve3t4YO3YsypUrh8TERKxbtw69e/fGqVOnrL2LRESUi7AbywL2dgJ7e+T8TzYSqqCgIEyaNAkDBgzAxYsXISLo1q0b6tWrh1deeQVNmjSBh4cH/Pz80KlTJ9y9e9fsbV+5cgUtW7aEh4cH8uTJg3bt2uHWrVsAgIcPH8Le3h4HDhwA8CwxzJcvH6pWrWr8/cWLFyMgICDD7ffq1QuKomDv3r148803Ubx4cZQuXRr9+/fH7t27jeuNHz8eZcuWhbu7O4KCgtCrVy88fvw4zfZWrlyJ4sWLw8XFBZGRkbh69arZx0pERLkfkx0de/fdd1GvXj107doVU6dOxfHjxzFp0iTUqVMHFSpUwP79+7F27VrcunUL7dq1M2ubIoJWrVrh/v372LZtGzZs2IDz58/jrbfeAgB4eXmhQoUK2Lp1KwDg6NGjxv/HxMQAALZu3Yo6deqku/379+9j7dq16N27N9zd3dMsTz0Gx87ODpMnT8bx48cxb948bN68GQMHDjRZ/+nTpxgxYgTmzZuHf//9FzExMXj77bfNOlYiItIHdmPp3MyZM1GmTBls374dv//+O2bPno1KlSph5MiRxnV++eUXBAUF4cyZMyhevHim29u4cSOOHj2KixcvIigoCAAwf/58lC5dGvv27UPVqlURERGBrVu34tNPP8XWrVtRr149XLhwATt27ECTJk2wdetWfPLJJ+lu/9y5cxARhIeHv/DYUg+iDg0NxbfffosPP/wQ06ZNMz6fmJiIqVOnolq1agCAefPmoWTJkti7dy9eeeWVF8YgIqLcjy07Oufr64v3338fJUuWROvWrXHgwAFs2bIFHh4exh9DYnH+/PkXbu/kyZMICgoyJjoAUKpUKXh7e+PkyZMAns3m2r59O1JSUrBt2zZEREQgIiIC27ZtQ1RUFM6cOZNhy45hXJKiKC/cly1btiAyMhIFCxaEp6cnOnfujHv37uHJkyfGdRwcHFClShXj4/DwcJN9JSIi/WOy8xJwcHCAg8OzRryUlBQ0b94chw8fNvk5e/Ysateu/cJtiUi6iUjq52vXro1Hjx7h4MGD2L59OyIiIlCnTh1s27YNW7Zsga+vL0qWLJnu9sPCwqAoyguTkcuXL6NJkyYoU6YMli9fjgMHDuDHH38E8Kw1J7X09tecZIqIiPSByc5LplKlSjhx4gRCQkJQrFgxk5/0xsg8r1SpUrhy5YrJIN///vsPDx8+NCYwhnE7U6dOhaIoKFWqFF577TUcOnQIq1evzrBVBwDy5cuHhg0b4scffzRpoTF48OABAGD//v1ISkrCDz/8gOrVq6N48eK4ceNGmvWTkpKwf/9+4+PTp0/jwYMHZnWTERGRPjDZsUByioLkZOT8T4p6rRC9e/fG/fv38c4772Dv3r24cOEC1q9fj/fee8+swoX169dHuXLl0KFDBxw8eBB79+5F586dUadOHZPuooiICCxYsAB16tSBoijImzcvSpUqhaVLlyIiIiLTGNOmTUNycjJeeeUVLF++HGfPnsXJkycxefJk1KhRAwBQtGhRJCUlYcqUKbhw4QLmz5+PGTNmpNmWo6Mj+vTpgz179uDgwYPo2rUrqlevzvE6REQvEQ5QzgZFUeCTzxP9J5XQLKZPPk9Vul4CAwPx77//YtCgQWjYsCHi4+MRHByMRo0awc7uxbmvoihYuXIl+vTpg9q1a8POzg6NGjXClClTTNarW7cuxo8fb5LY1KlTB4cPH860ZQd4Ntj44MGDGDFiBD799FPcvHkTBQoUQOXKlTF9+nQAQIUKFTB+/HiMGTMGQ4YMQe3atTFq1Ch07tzZZFtubm4YNGgQ2rdvj2vXruHVV1/FL7/8YuarRUREeqCIuZXqdCwmJgZeXl54+PAh8uTJY7IsLi4OFy9eRGhoKFxcXIzPJycnm13kTw2KophVPZksk9H7TURE2oqLi0Pbtm0BAMuWLUv3Mzmz63dqbNnJJiYeREREuQPH7BAREZGuMdkhIiIiXWOyQ0RERLrGZMdMHMf9cuD7TESkP0x2XsDR0RHAsxtKkv4Z3mfD+05ERLkfZ2O9gL29Pby9vXH79m0Az+q28FYD+iMiePr0KW7fvg1vb2/OtiMi0hEmO2bw9/cHAGPCQ/rl7e1tfL+JiEgfmOyYQVEUBAQEwNfXN81NJkk/HB0d2aJDRKRDTHaywN7enhdDIiKiXIYDlImIiEjXmOwQERGRrjHZISIiIl1jskNERES6xmSHiIiIdI3JDhEREekakx0iIiLSNSY7REREpGtMdoiIiEjXmOwQERGRrjHZISIiIl1jskNERES6xmSHiIiIdI3JDhEREekakx0iIiLSNSY7REREpGtMdoiIiEjXmOwQERGRrjHZISIiIl1jskNERES6xmSHiIiIdI3JDhEREekakx0iIiLSNasnO9evX0fHjh3h4+MDNzc3VKhQAQcOHDAuFxEMHz4cgYGBcHV1RUREBE6cOGGyjfj4ePTp0wf58+eHu7s7WrRogWvXrml9KERERGSDrJrsREdHo1atWnB0dMTff/+N//77Dz/88AO8vb2N64wdOxbjx4/H1KlTsW/fPvj7+yMyMhKPHj0yrtOvXz+sWLECS5YswY4dO/D48WM0a9YMycnJVjgqIiIisiUO1gw+ZswYBAUFYc6cOcbnQkJCjP8WEUycOBFDhw7FG2+8AQCYN28e/Pz8sGjRIvTs2RMPHz7E7NmzMX/+fNSvXx8AsGDBAgQFBWHjxo1o2LChpsdEREREtsWqLTt//vknqlSpgrZt28LX1xcVK1bErFmzjMsvXryIqKgoNGjQwPics7Mz6tSpg507dwIADhw4gMTERJN1AgMDUaZMGeM6z4uPj0dMTIzJDxEREemTVZOdCxcuYPr06QgLC8O6devwwQcfoG/fvvj1118BAFFRUQAAPz8/k9/z8/MzLouKioKTkxPy5s2b4TrPGzVqFLy8vIw/QUFBah8aERER2QirJjspKSmoVKkSRo4ciYoVK6Jnz57o0aMHpk+fbrKeoigmj0UkzXPPy2ydIUOG4OHDh8afq1evWnYgREREZLOsmuwEBASgVKlSJs+VLFkSV65cAQD4+/sDQJoWmtu3bxtbe/z9/ZGQkIDo6OgM13mes7Mz8uTJY/JDRERE+mTVZKdWrVo4ffq0yXNnzpxBcHAwACA0NBT+/v7YsGGDcXlCQgK2bduGmjVrAgAqV64MR0dHk3Vu3ryJ48ePG9chIiKil5dVZ2N98sknqFmzJkaOHIl27dph7969mDlzJmbOnAngWfdVv379MHLkSISFhSEsLAwjR46Em5sb2rdvDwDw8vJCt27d8Omnn8LHxwf58uXDgAEDULZsWePsLCIiInp5WTXZqVq1KlasWIEhQ4bgm2++QWhoKCZOnIgOHToY1xk4cCBiY2PRq1cvREdHo1q1ali/fj08PT2N60yYMAEODg5o164dYmNjUa9ePcydOxf29vbWOCwiIiKyIYqIiLV3wtpiYmLg5eWFhw8fcvwOERGRDYiLi0Pbtm0BAMuWLYOLi0uadcy9flu1ZYeIiEhLIoL4+Pg0/3Z2doaiKMb/k74w2SEiopdGfHy8sbUgPRm1IFDuZvUbgRIRERHlJLbsEBHRS8PZ2RnLli0D8GxMSKdOnQAA8+fPh4uLC5ydna25e5RDmOwQEanIMA4kvfEgz/+btKcoSrrdVC4uLuy+0jEmO0REKuKYECLbwzE7REREpGts2SEiUpFhTEh640EMy4lIW0x2iIhUlN6YEI4HIbIudmMRERGRrjHZISIiIl1jskNERES6xmSHiIiIdI3JDhEREekakx0iIiLSNSY7REREpGtMdoiIiEjXmOwQERGRrjHZISIiIl1jskNERES6xmSHiIiIdI3JDhEREekakx0iIiLSNSY7REREpGtMdoiIiEjXmOwQERGRrjHZISIiIl1jskNERES6xmSHiIiIdI3JDhEREekakx0iIiLSNSY7REREpGtMdoiIiEjXmOwQERGRrjHZISIiIl1jskNERES6xmSHiIiIdI3JDhEREekakx0iIiLSNSY7REREpGtMdoiIiEjXmOwQERGRrjHZISIiIl3LcrJjb2+P27dvp3n+3r17sLe3V2WniIjo5SIiiIuLQ1xcHGJjY/HgwQM8ePAAsbGxiIuLg4hYexcpF3PI6i9kdMLFx8fDycnJ4h0iIqKXT3x8PNq2bZvh8mXLlsHFxUXDPSI9MTvZmTx5MgBAURT8/PPP8PDwMC5LTk7GP//8g/DwcPX3kIiIiMgCZic7EyZMAPCsZWfGjBkmXVZOTk4ICQnBjBkz1N9DIiLSPWdnZyxbtgwAEBcXh06dOgEA5s+fDxcXFzg7O1tz9yiXMzvZuXjxIgCgbt26+OOPP5A3b94c2ykiejmICOLj49P829nZGYqipPk36ZeiKOl2U7m4uLD7iiyW5TE7W7ZsyYn9IKKX0IvGaQAcq0FEljMr2enfvz++/fZbuLu7o3///pmuO378eFV2jIiIiF4OqVt2DeLi4tL9t0FWujbNSnYOHTqExMREAMDBgwczbFJmUzMRZcWLxmkY1iEifXtRK6/hsyE1w2eHOcxKdiZNmoQ8efIAALZu3Wr2xomIMsNxGkSkBbOSnYoVK+LmzZvw9fVFkSJFsG/fPvj4+OT0vhEREdFLZtSHZ+HkmAIRICHpWY+Rk4NAUYCERDsMmR6W5W2alex4e3vj4sWL8PX1xaVLl5CSkpLlQEREREQv4uSYAmenZwWMXZyfL2ScvfzDrGSnTZs2qFOnDgICAqAoCqpUqZLhrSEuXLiQrR0hIiIiyglmJTszZ87EG2+8gXPnzqFv377o0aMHPD09c3rfiIiIcqUX1ZBi/ShtmV1np1GjRgCAAwcO4OOPP2ayQ0RElAHe68u2ZPmu53PmzDEmOteuXcP169dV2ZFRo0ZBURT069fP+JyIYPjw4QgMDISrqysiIiJw4sQJk9+Lj49Hnz59kD9/fri7u6NFixa4du2aKvtEREREuV+Wk52UlBR888038PLyQnBwMAoXLgxvb298++232R64vG/fPsycORPlypUzeX7s2LEYP348pk6din379sHf3x+RkZF49OiRcZ1+/fphxYoVWLJkCXbs2IHHjx+jWbNmSE5Ozta+EBERWcpQQ2rZsmWYP3++8fn58+dj2bJlrB+lsSwnO0OHDsXUqVMxevRoHDp0CAcPHsTIkSMxZcoUfPnll1negcePH6NDhw6YNWuWyf22RAQTJ07E0KFD8cYbb6BMmTKYN28enj59ikWLFgEAHj58iNmzZ+OHH35A/fr1UbFiRSxYsADHjh3Dxo0bs7wvRES5hYggLi4OsbGxePDgAR48eIDY2FjExcUhLi4OIs/PYiEtGWpIPV8zyvCY43W0leV7Y82bNw8///wzWrRoYXyufPnyKFiwIHr16oURI0ZkaXu9e/dG06ZNUb9+fXz33XfG5y9evIioqCg0aNDA+JyzszPq1KmDnTt3omfPnjhw4AASExNN1gkMDESZMmWwc+dONGzYMN2Y8fHxJmWpY2JisrTPRETWxjEhRObLcrJz//59hIeHp3k+PDwc9+/fz9K2lixZgoMHD2Lfvn1plkVFRQEA/Pz8TJ738/PD5cuXjes4OTmluQO7n5+f8ffTM2rUKHz99ddZ2lciIiLKnbLcjVW+fHlMnTo1zfNTp05F+fLlzd7O1atX8fHHH2PBggWZfvt4vqlPRF7Y/PeidYYMGYKHDx8af65evWr2fhMR2QLDmJD0xoNwTAiRqSy37IwdOxZNmzbFxo0bUaNGDSiKgp07d+Lq1av466+/zN7OgQMHcPv2bVSuXNn4XHJyMv755x9MnToVp0+fBvCs9SYgIMC4zu3bt42tPf7+/khISEB0dLRJ687t27dRs2bNDGM7Ozvzg4DoJWOodZJezZPn/50bpHdfMd5TjCh9WU526tSpgzNnzuDHH3/EqVOnICJ444030KtXLwQGBpq9nXr16uHYsWMmz3Xt2hXh4eEYNGgQihQpAn9/f2zYsAEVK1YEACQkJGDbtm0YM2YMAKBy5cpwdHTEhg0b0K5dOwDAzZs3cfz4cYwdOzarh0ZEOsYxLkQvrywlO4bBwD/99FOWByI/z9PTE2XKlDF5zt3dHT4+Psbn+/Xrh5EjRyIsLAxhYWEYOXIk3Nzc0L59ewCAl5cXunXrhk8//RQ+Pj7Ily8fBgwYgLJly6J+/foW7R8RERHpQ5aSHUdHRxw/flyzpt6BAwciNjYWvXr1QnR0NKpVq4b169ebVG+eMGECHBwc0K5dO8TGxqJevXqYO3duhvfuIqIX02Ope8MYl7i4OHTq1AnAszEuhtYcdm0T6VeWu7E6d+6M2bNnY/To0arvzNatW00eK4qC4cOHY/jw4Rn+jouLC6ZMmYIpU6aovj9ELys9dvlwjAvRyyvLyU5CQgJ+/vlnbNiwAVWqVIG7u7vJ8vHjx6u2c0RERESWynKyc/z4cVSqVAkAcObMGZNlua1Zm4jSZ+jyAZButw+7fIgoN8lysrNly5ac2A8isiHpdfkA7PYhotwpS8nOsmXLsHLlSiQmJqJ+/fp4//33c2q/iIiIiFRhdrIzc+ZMfPDBBwgLC4OLiwuWL1+OixcvYtSoUTm5f0RERJQBPc6czAlmJztTpkzB0KFD8e233wIA5s6diz59+jDZISIishI9zpzMCWbfG+vChQvo2rWr8XGnTp0QHx+f6Q03iYiIiKzN7Jad2NhYeHh4GB/b29vD2dkZT58+zZEdIyIiosxx5qR5sjRA+eeffzZJeJKSkjB37lzkz5/f+Fzfvn3V2zsiIiLKEGdOmsfsZKdw4cKYNWuWyXP+/v6YP3++8bGiKEx2iIiIyKaYnexcunQpB3eDiIiIKGdkuaggERERUVa8aIq8iORofCY7RERElKNeNEU+9ZCYnGD21HMiIiKi3IgtO0RERJSjXjRFnt1YRERElKu9aIp8XFxcjsbPcjeWvb09bt++neb5e/fuwd7eXpWdIiIiIlJLlpOdjJqa4uPj4eTkZPEOEREREanJ7G6syZMnA3jWFPV8JeXk5GT8888/CA8PV38PiYiIiCxgdrIzYcIEAM9admbMmGHSZeXk5ISQkBDMmDFD/T0kXTLUWUiv3sLz/yYiIrKE2cnOxYsXAQB169bFH3/8gbx58+bYTpH+vajmwrJly3hfFyIiUkWWx+xs2bIFefPmRUJCAk6fPo2kpKSc2C8iIiIiVWR56nlsbCw++ugjzJs3DwBw5swZFClSBH379kVgYCAGDx6s+k6S/hhqLqRXb8GwnIiISA1ZbtkZPHgwjhw5gq1bt5p0M9SvXx9Lly5VdedIvww1F1KfQ4bHLi4uHK9DRESqyXLLzsqVK7F06VJUr17d5IJUqlQpnD9/XtWdIyIi6+JkAtKDLCc7d+7cga+vb5rnnzx5whOeiEhnOJmA9CDL3VhVq1bFmjVrjI8NCc6sWbNQo0YN9faMiIiISAVZbtkZNWoUGjVqhP/++w9JSUmYNGkSTpw4gV27dmHbtm05sY9E9P+l7kpIr1uBXQqkNk4mID3IcrJTs2ZN/Pvvv/j+++9RtGhRrF+/HpUqVcKuXbtQtmzZnNhHIvr/2KVAWkvvBo7PTy4gsnXZuut52bJljVPPiYiIiGxZtpIdIrIOQ5cCgHS7FdilQESUltnJjp2d3QvHAiiKworKRDkovS4FgN0KRC+SeoybQVxcXLr/NuAYOP0wO9lZsWJFhst27tyJKVOmQERU2SkiIiI1vWi8m6GVNDWOgdMPs5Odli1bpnnu1KlTGDJkCFatWoUOHTrg22+/VXXniIiIzPGi4of8Mm7bUr8/8YkZt6alXpaV9zRbY3Zu3LiBYcOGYd68eWjYsCEOHz6MMmXKZGdTREREFntRy838+fON/x714Vk4OaZABEhIenbxdHIQKAqQkGiHIdPDcnx/yVTqLsbPpxc3+3fs7MwrF5ilZOfhw4cYOXIkpkyZggoVKmDTpk147bXXsrIJsnEsDa9vfH9zBseD5C5OjilwdnrWKuDi/HzrQIr2O0Q5zuxkZ+zYsRgzZgz8/f2xePHidLu1KPdjHRd94/ubMzgexPpeVPyQ3Vi2LfVM0pEfnoGzY/rvV3yiYmz5cXZ2RmJiolnbNzvZGTx4MFxdXVGsWDHMmzcvwzo7f/zxh7mbJCIiUsWLih+m17pGtiN1K6ezoxhb3sz9nRcxO9np3Lkzm1xfAiwNr298f3Mex4MQ2R6zk525c+fm4G6QrWBpeH3j+5vzOB6EyPZk+a7nRERERLkJbxeRS3AWjW3j3ciJiGwXk51cgrNobBvfHyIi28Vkh4iIyExsZc+dmOzkEpxFYx3mfrDxbuRELwe24uZOTHZyCc6isQ5zP9h4N3IiItvFZIeIiMhMbGXPnZjsEGWCH2xElBpb2XMnJjtEmeAHGxFR7seigkRERKRrTHaIiIhI19iNRURERJl6UZX45/9ta5jsEBFRjmERPn14URkOwLZrDDHZsRD/kImIMsYifGQLmOxYiH/Ito036CQistyLqsQb1rFVTHZI15iMElkXa1XpQ26vEs9kx0L8QyYiyhhrVZEtsOrU81GjRqFq1arw9PSEr68vWrVqhdOnT5usIyIYPnw4AgMD4erqioiICJw4ccJknfj4ePTp0wf58+eHu7s7WrRogWvXrmlyDIY/5NR/uIbHhnsmkfUYktFly5Zh/vz5xufnz5+PZcuWMRm1EhFBXFxcmh+D9JaJiBX3mIhyM6u27Gzbtg29e/dG1apVkZSUhKFDh6JBgwb477//4O7uDgAYO3Ysxo8fj7lz56J48eL47rvvEBkZidOnT8PT0xMA0K9fP6xatQpLliyBj48PPv30UzRr1gwHDhyAvb29NQ+RrCy3N73q1Yu6Fw2tpKmxy1F/Uo+jS+35xPd5HGtHWWXVZGft2rUmj+fMmQNfX18cOHAAtWvXhohg4sSJGDp0KN544w0AwLx58+Dn54dFixahZ8+eePjwIWbPno358+ejfv36AIAFCxYgKCgIGzduRMOGDTU/LiIiW2YrNVPMmc7MxJfUYFNjdh4+fAgAyJcvHwDg4sWLiIqKQoMGDYzrODs7o06dOti5cyd69uyJAwcOIDEx0WSdwMBAlClTBjt37kw32YmPjzf5NhETE5NTh0RELzDqw7NwckyBCJCQ9Ozi6uQgUBQgIdEOQ6aHWXkP9Se310whyiqbSXZEBP3798err76KMmXKAACioqIAAH5+fibr+vn54fLly8Z1nJyckDdv3jTrGH7/eaNGjcLXX3+t9iEQUTY4OabA2enZeBwX5+fH5aRk+rssLaAfhqQXABNfsIab2mwm2fnoo49w9OhR7NixI82y599QEXnhm5zZOkOGDEH//v2Nj2NiYhAUFJSNvSYia2JpgeyxxZopqZNeIOuJr61IbxxSdsYg8dxWl00kO3369MGff/6Jf/75B4UKFTI+7+/vD+BZ601AQIDx+du3bxtbe/z9/ZGQkIDo6GiT1p3bt2+jZs2a6cZzdnbmLBwiynXUupBy4H7O4eB722TVZEdE0KdPH6xYsQJbt25FaGioyfLQ0FD4+/tjw4YNqFixIgAgISEB27Ztw5gxYwAAlStXhqOjIzZs2IB27doBAG7evInjx49j7Nix2h4QEWnqRS0UevtSwwvpy4M13NRl1WSnd+/eWLRoEf73v//B09PTOMbGy8sLrq6uUBQF/fr1w8iRIxEWFoawsDCMHDkSbm5uaN++vXHdbt264dNPP4WPjw/y5cuHAQMGoGzZssbZWVmlt3EAtjLzgkhtL2qhMNTzSY3Tmkkrlgy+ZzFGdVk12Zk+fToAICIiwuT5OXPmoEuXLgCAgQMHIjY2Fr169UJ0dDSqVauG9evXG2vsAMCECRPg4OCAdu3aITY2FvXq1cPcuXOzXWNHb32lnHlBLys9t4RwFpvts2TwPanL6t1YL6IoCoYPH47hw4dnuI6LiwumTJmCKVOmqLh3RETaelErbOrPTF5Isyb1axefmHHLXeplrNqtHzYxQNnW6G0cgC3OvCDbpNYAWFuUG1pCXtQSlfqWJ5Q1qc/rz6cXN/t3XF1dc2qXSENMdtKht5kKejseyjl67vZhSwjRy4vJDhGRjXhRKyy7VbIvdev1yA/PwNkx/dcyPlExtvzYcou3nlthcwKTHSJKV27o9tGbF7XCpncBI/Okvsg7O4pJAUNzfsfW6LkVNicw2SGyAbZYGp7dPkSkF0x2iGyA3sodZGVWkR5wpg9ZE1thX4zJDhGp7mWbVcSZPmRNttwKa+7YopzuomWyQ7mSLXb7WIKl4YlIj7IztignMNmxIt6WIvv01u2jt9LwL9usIr3N9CHSGyY7VqS3CzZvS0EGL9usIr3N9CHKCSNPDoBTihMEggQlEQDgJI5QoOCx/WMMD58M4Nk4IyDjMUjZwWSHciV2+xAR5S5OKU5wFicAgIuYfkbHpzgZ/50TA6qZ7FjRy3ZbChFJcxfqFxXBMmz3+W/Beuv2ISKinMNkx4r0dhsHc7ousjNQjV1fRNrKTnVeIPdNDCDbGTvqJI7Gfxu+IGfUcm/g7OyMhIQEs7bPZIcoF2BpeNJSdmfQ8ItJ7mMrY0cV/N9nVXpf+C1tBGCyQ1aRWREsgIWwnsfS8Nb1shVJJNIbJjtkFZkXwQKsXQiLKLWXrUhiavxiom96GzuaESY7RLkMS8OTlmz5i0lWunf1Vu5ALXobO5oRJjtEuYwtl4bXq5etSGJuYSvVecn2MdkhzrzQOX77tdzLViSRSG+Y7BBnXuicLX775V3CSW2ZVedNsEvA5yW/t/IekjUx2SEizfEu4aS2zKrzsneXmOyQCc680LfMvv0CMLk/DRGRXjDZsWHWKCRnyzMvyHKZfvuF6f1pchLvEk5EWmKyY8NYSM72sbJx9vAu4ZSbcJB/7sdkh+g5Wf1gy2yALxNSotzPFgf5U9Yw2cklWEhOO/xg0w+9zfrS2/HoHd8j28FkJ5dgITnbx4TU9uht1lduOR5zW0djY2ONz2WWGDy/3JrJQVamuNvye2QuvXTVM9nJBr28+fRiWflgY0JK9Ex2WkfNTQwM27dWcvCyTXHXy9hRJjvZoJc3n17sZftgE+irm0Rvs770djzWkpBoByDjVli18D2yHUx2SHfSa3kD2PpmjsT/33oF6KMJXm+zviw9HnNbpdWcUZRZ6+gj+0f4OnzKs/UySQwAdZMDrbqUc/Kcs8b4rdzcVc9kx0K5+c3Xqxe1vAFsfaOXkzUG32fWOhqf8n+PzU0MANtOSLVijfFbubmrnsmOhXLzm0/0PEdxNP7blpvgrdFCQfpguFM9kP4d7FPT+tzWYz0fkxYoJSHD9VIvy4mucSY7OsYLwv+1vAFg65sZDLeNAGy728eWywNoNR7EUpl1L+n5tiGGO9Wb+7yWsnte2/IXk9TXoKGlzLsZa050jTPZSUVE0lz4c3NyYMsXBK2kbnkD2PpGOS+3JM+Zdy9pc9sQUoctfzGxFUx2UomPj0fHjh0zXP4yJAdEuc3L2kJB+qaXm/ambk0a8d8AY4L9vHglwdjykxMtUEx2XhK8IJBe2UILhbOzM5YtW2byXFbGg9hal7O5JQieX27LZQhyG1u5aa+lTGYQilOGyU5Gv6MWJjsZ0FtyYAsXBMo+3ibAtimKkul4jxeNB7G1LufslCAAtC9DYCuDX8n2MdnJAJMD9Zl7wX5+uV4/nLIy8+Lhw4fGf+uh/g2RGmxl8CvZPiY7pJns1IUw/J6rq6vNNfVbyta+zZNtsIVWZXNLEADWn+1DZA4mO5Rr+ueZHDxjq9NMs1K5OrckpNZgC63K2SlBAGg/28dWBr+S7WOyYwW21kKhVf+8uff1AV6+b4tZueFoVqeZmjuuAQASTMY2ZOkQsl25mii7bGXwa27zMn4xYbJjBXproTA3eUu9jqXfFm2hqV9NOXnD0eyMawCeFcRLW5dIfbmlCB+RXryMX0yY7OQSOTkDx9L+edu7345lTf3ZmeFBpgzJKIAXJqS5pQgfEeVeTHasLLMWivsO0RhZYjqAnJ2Bk1v657WS3ZYQW2XuuAYAeGT3GF+XfJaEODlkv1UndTIKcEYjka3KyheT3IzJjpVl1kLhmOKY3q/YNL11L2WFrda/ycq4hvhUy3Iyl3VK1ZpoKLiX0zdlzE53WVbKA6TeTy2+CNhy95+5raOWjBHLDWz5PTJ4Wb6YMNnJBnNnL2nVvWRLg3ltYSaJpbIzwwNg/ZusSN2amF7BvZy4KWN2usuy00W7bNkyTW4omZ3j0SoJyU7r6JNYeyhKsjGmLSUH2e3a1kMXrVbXu5zGZCcbsjN7SavuJb12LWkpOzM89MiWv5Vm56JN2UtCtBqoPuznYjkeI7u06trWauZkVmh1vctpTHZ0jE3J2sotrW/msuVvpdm5+MyaNQve3t7Z7i7LSnmAnGKN7r/sMLd1NPUYMb0xnG+A+fdJy25SZWgVs8UvJraCyU4q5iYHqZv1RnxwBi4ZtLhY+wJny9/icpK1iiSy9c22WdpdlpPlAcxlafdfdpKQ7AxUN7d1VFLcjf9OnQTYWgKXna5tLy+vdN+LnOiizclWMTWHUyTYJQAp6Q+ETrDL2VZYJjupZCc5UBTwAmdjcstNDLMrJ7uX9NZywMq5psxNQlIPVE9MsoOipH++AZadcy9K3jJ7XktaFS/M7szJnKTmcAotWj8zwmRHx7T6FkfZY4uDHq0xcDg7WDlXO7bcnZmaNVsN1JKV8zq9VjFb/GJiK5jspKK35CA73+Js+XqgdjcjYN2uRr3V8yGyJmu2GlhDbvli4uzsjGXLlpk8Z42kjMlOKnpLDrIjsy6S/1tunTg52c34bF3bfzOzM+iRbF92WvlycnpvdrozAZ5zuYWWs74URck06dIqKWOyQya0arLOLU3jOckagx4za+o3LifNZSeRz8kxZmw10Ddbv19eTmCyYwWcEp49L2s3Y0a/kx052dSflW+LWrVQkL7ZSqsB2T4mOxbKzswYS6qL2soMHCDr35AsjcNuRtuW3W+LuWUWXE6yxuwyrQb06mHgsN5ke9aXKIhPUHJlPR8mOxnI7A80MdUfqFbdMZbWUcj8eP5vqnZONlnnlqbx1LLyQW2rFYez09Rv+L2XnVZjafTWymeNOFqxhSTRuDybsnu/vM9n5N7hB7pJdqZNm4Zx48bh5s2bKF26NCZOnIjXXnst29vLyT9Qa1QXtYXui9zYdZGV181WxyFp1dSflW+LuaWFwtbG0pD1MUnMeYYb8GZ0093s3GxXF8nO0qVL0a9fP0ybNg21atXCTz/9hMaNG+O///5D4cKFczR2duobWFJd1BYH39nyBcHQ2gLY3s0FU9NDU3927ymWW1oo9ECrAb0cOKwf1ig0mt4NeFPfdDc7N9vVRbIzfvx4dOvWDd27dwcATJw4EevWrcP06dMxatQos7eT3T/Q5z+sbaXbR88fODnZzZiV183wDST1eZCd15gXbNukt0rNWrXy2fLAYcPfLIB0Ww7S+0y35SQxu7EMDJ+lgHWHOeS0XJ/sJCQk4MCBAxg8eLDJ8w0aNMDOnTvT/Z34+HiT1oiYmBgAtv0Hmh221n2h5gUhJ5ODrL5umbVQ5bZzJrfQ6uJjjbE0emjls2XptRoA/9dykF6rgZ6TRFv8omX4+06dmKZOQrPzt5zrk527d+8iOTkZfn5+Js/7+fkhKioq3d8ZNWoUvv76ay1274X08MFmy6X7bf3mgnptectptvzFREQQFxeX7fEGtnjxIdJS6r9vtYY75Ppkx+D5Dw8RyfADZciQIejfv7/xcUxMDIKCgnJ0/zLCDzbzqdXNCNhGi4stX7At9aKm8dySyGdHfHy8yfgCwPLxBqSe1J8j6bUcvAxfKNL7LAX0/WUr1yc7+fPnh729fZpWnNu3b6dp7TFwdnbO1W+aLcvJlio9Jwd6wyQ+a9jKp53nP0dexplzL/osBfT3eZrrkx0nJydUrlwZGzZsQOvWrY3Pb9iwAS1btrTinmVMzx9svMiRXpmbyGdnvAETeaKcleuTHQDo378/OnXqhCpVqqBGjRqYOXMmrly5gg8++MDau5YufrCRHum9adzcRD4nxhsQkWV0key89dZbuHfvHr755hvcvHkTZcqUwV9//YXg4GBr79pLQc8tVWS+l7FpnIhyB10kOwDQq1cv9OrVy9q78VJiSxXpFRN5In3QTbJDRKQ2JvJE+mAbtfKJiIiIcgiTHSIiItI1JjtERESka0x2iIiISNeY7BAREZGuMdkhIiIiXePUcyIiIpWlvl1I6rveG/6d0U2KKWcw2SEiIlJZfHw82rZtm+Z5Q0HKZcuWsUaThtiNRURERLrGlh0ispoXNfUDbO7PiOG14+tmm1LfaiT1eW54X3hbEW0x2SEiq3lRUz/A5v6MpPfa5ebXTW9jXJ6/1Yirq6sV94aY7BARkdVxjAvlJCY7RGQ1L2rqN/yb0jK8dnzdiF6MyQ4RWQ2b+rMv9Wunh9eNY1woJzHZISIiq2PiSzmJyQ4RpaG3waJE9HJjskNEaXCwKBHpCYsKEhERka6xZYeI0uBgUaKXw8vSZc1kh3IlVo/NWRwsSgb8W9O3l6XLmskO5Up6qx5LZKss/VtjskS2gMnOS4D3HyLiRdda+MXEtr0sXdZMdtKhtz5MPd5/SG/VY829EOvt3NQSL7rZk1v+1pjMZs/L0mXNZCcdL0sfZm6mt+qx5l6IeW6aYvKXPVlp7bX0b02rZInJLGWGyY4VafVBzfsPkV5lJfnLLS0UWtCytVdvX0y0wpYqdTHZSYdWfZhafUt/WZopczNzL8QvS/96TuBFV9/0lsyypUpdTHbSweQgezgQOvvMvRDz3DSlVfKnt+4yPbb2Mpm1bdb+G2KyY0V6+5ZuiwOhrf0H9rLS6nXXKvnTqhVWb68bZd/L0FIFaDfekMmOFWXlA4f9t9lj7T+wlxVf9+zh62b7tPosZkuVupjsWEirEz839N/qsWmcCNBfKyxlX274LLZF1v4bYrJjIZ74/8cWm8at/Qf2stLb667Vua23141ynlZdn5aOybT29YHJTi6hVf+tVi1V1mgKBmwjAXsZ8HXPHr5uts/WxtJo1fVpi2Mys4LJjoW0OvG16r/VqqWKLWLWwbFfRJbhWJrcicmOhXjiU27CJJNIX7Tq+sztYzKZ7JAJrVqqbK0pmIgoN9Kq6zO3d7Ey2SETWrVU5ZYWMb3doJNJJhG9jBQREWvvhLXFxMTAy8sLDx8+RJ48eay9O2RD4uLi0h2UZ2Do9jF3PSIiUo+51287DfeJiIiISHNs2QFbdihjhu6ezLp9nu/GymiQoC10YxER6Ym512+O2SHKBG/QSUSU+7Ebi4iIiHSNyQ4RERHpGpMdIiIi0jUmO0RERKRrTHaIiIhI15jsEBERka4x2SEiIiJdY7JDREREusZkh4iIiHSNyQ4RERHpGpMdIiIi0jUmO0RERKRrTHaIiIhI13jXcwAiAuDZreKJiIgodzBctw3X8Yww2QHw6NEjAEBQUJCV94SIiIiy6tGjR/Dy8spwuSIvSodeAikpKbhx4wY8PT2hKIpZvxMTE4OgoCBcvXoVefLkybF9YxzG0ToW4zAO4+SOWIzzrEXn0aNHCAwMhJ1dxiNz2LIDwM7ODoUKFcrW7+bJkyfH/3AYh3GsEYtxGIdxckeslz1OZi06BhygTERERLrGZIeIiIh0jclONjk7O2PYsGFwdnZmHMbJ8ThaxmIcxmGc3BGLcczHAcpERESka2zZISIiIl1jskNERES6xmSHiIiIdI3JDhEREekakx0iIiLSNVZQzoLk5GTY29sbH+/duxcpKSmoWLGiJtMZc8KVK1dw8+ZN2NvbIyQkBPnz57f2LlEqejzn9ETL94d/q0TZx5YdM1y6dAmVK1eGs7MzmjZtipiYGERGRqJ69eqoWbMmSpUqhTNnzlh7N7Nk2rRpCA4ORmhoKGrWrIlq1arBz88Pr776Kg4cOGDt3bPY2bNnsWnTJpw7d07V7a5Zswbdu3fHwIEDcerUKZNl0dHReP3111WJYyvn3JEjR0wu5moTEaSkpKi2vfXr1yMpKcn4eNGiRahQoQLc3d1RrFgxTJ48WZU4Wr4/Wvytenp6olu3bti5c6cq27M1ycnJuHXrFu7evWvtXclVDK/b7du3kZycrOq2y5Yti2+//RZXr15VdbsZYbJjhgEDBsDT0xMrV66Eh4cHmjRpgqSkJFy9ehXXr19HWFgYBg0aZHEcrT6ov//+e3z33Xfo378/pk2bhhIlSmD48OFYs2YNihQpgtq1a2P//v0Wx9HqeEaPHo3NmzcDeJZw1K9fHyVKlEBkZCRKlCiBxo0b48GDBxbHWbRoEVq2bImoqCjs2rULFStWxMKFC43LExISsG3bNovjANqdc+ZQoxRXUlISvvjiC9SpUwfDhg0DAIwbNw4eHh5wdXXFu+++i4SEBIvjNG7cGPfv3wcALF++HJ07d0bt2rUxa9YstGrVCgMHDsTixYstjqPV+6PV3+qTJ0+wZ88evPrqqyhZsiR++OEH3L592+LtpufMmTMm59SOHTvQqlUrlC5dGvXr18f//vc/1WKtWbMGtWvXhru7OwIDA+Hn5wdvb2906tQJV65cUSWGVsejZXKwYsUK1KpVC25ubggMDERAQADc3NxQq1YtrFy5UpUYJ06cwKRJkxAaGopGjRph+fLlJtcL1Qm9UIECBeTQoUMiIvLgwQNRFEW2b99uXH7gwAHx8/OzOI6dnZ3cunVLRER+//13sbe3lz59+sjChQvl008/FWdnZ1m0aJHFcUJCQuSvv/4yPj59+rT4+PhIYmKiiIj07dtXIiMjLY6j1fEULlxYjhw5IiIi3bt3l4oVK8rBgwclNjZWDh8+LNWrV5du3bpZHKdixYoyefJk4+Nly5aJh4eH/PzzzyIiEhUVJXZ2dhbHEdHunGvdunWmP6+//roqx/TFF1+In5+f9O/fX0qVKiUffPCBBAUFyYIFC+TXX3+VQoUKyZgxYyyOoyiK8ZyrVauWfPXVVybLx40bJ1WrVrU4jlbvj1Z/q4bX7fDhw/LRRx9Jvnz5xMnJSd544w3566+/JCUlxeIYBqk/F7Zs2SJ2dnbSvHlzGTFihLRp00bs7Oxk7dq1Fsf59ddfxdPTU/r16yeDBw8WPz8/GTx4sEyfPl3q1Kkj+fPnlzNnzlgcR6vjURRFfHx8xN7eXho2bCi///678TxQ04wZM8TJyUk++OADWbFihezcuVP+/fdfWbFihXzwwQfi7OwsM2fOtDiOoihy/fp1WbFihTRv3lwcHBykQIEC8umnn8p///2nwpGYYrJjBk9PT7lw4YKIiCQnJ4uDg4McPnzYuPzs2bPi6elpcRytPqjd3Nzk4sWLxscpKSni4OAgN27cEBGRw4cPi4eHh8VxtDoeZ2dnuXTpkog8uzhs27bNZPn+/fslICDA4jju7u7G88Bgy5Yt4unpKdOnT1c12dHqnHNwcJDGjRtLly5d0v1p0aKFKsdUpEgRWbVqlYg823c7OztZsmSJcflvv/0mZcqUsThO6nPO19dXDhw4YLL89OnT4uXlZXEcrd4fa/ytiojEx8fLokWLpF69emJnZyeFChWSL7/80uI4z8eqV6+e9OrVy2T54MGDpXbt2hbHCQ8PNznH9u3bJ4UKFTImbm+99Za0bt3a4jhaHY9WyUHRokWNX+DSM3v2bClSpIjFcZ4/527evCkjR46UsLAwsbOzkxo1asjs2bMtjmPAZMcM1atXly+++EJERH755RfjNwSDb775RipXrmxxHK0+qCtUqGCSmW/atEnc3NyMHwKnTp1SPXnLyeMpXry4rF69WkREQkND5d9//zVZfujQIcmTJ4/FcQICAmTXrl1pnt+6dat4eHjI0KFDVUt2tDrnypYtm+kH26FDh1Q5JhcXF7ly5YrJ45MnTxofX7hwQbVzbsuWLXLkyBEJDg6Wffv2mSw/efKkKsmBVu+PVn+rqVsnnnfx4kX54osvJCgoyOI4IqafCwEBAbJ7926T5SdOnBAfHx+L47i6upokiiLPkvvr16+LiMiePXvE29vb4jhaHY9WyYGLi4ucOnUqw+UnT54UFxcXi+Nkds5t2bJFOnbsKO7u7hbHMWCyY4a1a9eKi4uLODk5iaurq/zzzz9SvHhxqVq1qlSvXl3s7e1l6dKlFsfR6oN66dKl4ujoKO3atZPOnTuLh4eHyQf1jBkzpEaNGhbH0ep4xo0bJyVLlpSzZ8/KDz/8IDVq1JBz586JyLOLaEREhLz55psWx2nZsmWa1imDLVu2iLu7u2rJjlbnXJcuXdJ8E03tv//+k5CQEIvj+Pn5ydGjR42Pa9asKdeuXTM+PnnypCoJqaIoYmdnJ4qiiKIoMnHiRJPlixYtklKlSlkcR6v3R8u/1YwuPAZqdWUpiiLnzp2Thw8fSpEiRYzdgQZnz54VNzc3i+OULFlSli1bZnx84MABcXJykqSkJGMcNS6mWh2PVslB5cqVpX///hku79+/v+pf7jPy8OFDi+MYMNkx04ULF+T33383dpdERUXJl19+KZ9++qls3rxZlRhafVCLiPz111/Svn17adOmTZr+17t378rdu3ctjqHl8fTp00ccHR0lPDxcXFxcxM7OTpycnMTOzk6qVKkiN2/etDjG1q1bZeTIkRku37Jli3Tp0sXiOAZanHNxcXHy5MkTVbaVmbp168rcuXMzXP7bb7+p8gF66dIlk5/nz+N58+bJvHnzLI4jos37I6LN3+rw4cM1OQ9E/u9zwfDZ8HzL4sqVKyUsLMziOFOnThUvLy8ZOHCgfPXVVxIYGGgydm/BggVSsWJFi+NodTxaJQdbt24Vd3d3KVWqlPTr109GjRolo0ePln79+knp0qXFw8ND/vnnH4vjdOnSRWJiYizejrl413MbcvnyZZPHHh4e8PHxMT7+9ddfAQCdO3fWdL+yS+vjOXnyJFavXo0LFy4gJSUFAQEBqFWrFurXrw9FUVSJQdlz5swZODo6IjQ0NN3lixYtgoODA9q1a6fxnpHWnp+xGBAQgOLFixsfT5o0CQkJCfjss88sjjV9+nQsWLAA8fHxaNiwIb788ku4uLgAeFaeIjk5GeHh4RbF0Op4unbtismTJ8PT09Oi7Zjj0qVLmD59Onbv3o2oqCgAgL+/P2rUqIEPPvgAISEhOb4PamOykw1JSUnYsmULrly5gpCQEERERORoLRKt3LlzB97e3nB0dLT2ruQqX3/9NXr37q1Jkbdbt24hPj4ehQsXVmV7d+/e1V1xuuTkZFy5cgXBwcGws7NDfHw8/ve//yElJQV169aFn5+farEeP36MAwcOICoqCoqiwM/PD5UrV4aHh4dqMYBnU8MPHDhgLCoYGhqKSpUqqZ7Ea3U8RBmRZz1OsLNTuTKOZm1IuVifPn2MA2CvXr0q4eHhYm9vL35+fmJvby9ly5Y1GX9g63766SeJi4sTkWf98CNGjBBvb2+xs7MTNzc3+eSTTyQ5OVmVWElJSXLhwgXj9uLi4mTp0qWyePFiiYqKUiXGnTt3VNnOizx8+DDNz4MHD8TR0VH27NljfE4NMTEx0qFDBylcuLB07txZ4uPjpVevXsYm89q1a6sSy87OTl5//XVZuHCh8ZzQUlRUlFy+fFm17R0+fFj8/f3Fzs5OypUrJ1evXpUyZcqIu7u7eHh4SN68eWXPnj0Wx0lMTJS+ffuKq6urKIoizs7O4uTkJIqiiKurq3z88ceSkJBgcZzk5GT57LPPxNXV1aSrRFEUCQ4Olj///NPiGCIiCQkJmhxPaoaxMwZ79uyRXbt25ch5eOnSJdm9e7fs2bPH2O2oFykpKap9XmsZJzExUYYOHSq1a9c2joUcO3asuLm5iZOTk/FzTy1MdswQEBBgnNrXrl07qV+/vvECe+/ePWnWrJkqA2BFRH788UepV6+etG3bVjZt2mSy7M6dOxIaGmpxjNQD3WbMmCHu7u7yww8/yL///itTpkwRLy8vmTJlisVxtLrwaHXBNlxsnv9JPTZJrQHKH330kYSHh8vkyZMlIiJCWrZsKWXKlJEdO3bIP//8I2XKlJHPP//c4jiKokijRo3EyclJ8ubNKx999FGaAZZq0Cp5a9Cggbz55pty7Ngx+fjjj6VUqVLStm1bSUhIkMTEROnYsaPUr1/f4jh9+/aVggULypIlSyQ6Otr4fHR0tCxZskSCgoLk448/tjjOoEGDpGTJkrJy5UpZu3atvPbaazJmzBg5efKkfPnll+Ls7Czr1q2zOI5WxyPybHZXpUqVxN7eXpo0aSIPHz6U+vXrG5O40NBQOX36tCqxxo8fL4UKFTJJEg1T6SdMmKBKjHXr1pnUu1m4cKGUL19e3NzcpGjRojJp0iRV4miVHGgVR6vaWwZMdszg4uJirKlRqFChNBfoY8eOSf78+S2OM2nSJHFzc5PevXtLx44dxdnZ2WRArFp1XFIPdKtataqMHz/eZPmsWbOkXLlyFsfR6sKj1QW7YMGC0rRpU9m8ebNs3bpVtm7dKlu2bBF7e3uZM2eO8Tk1BAUFGQe5Xr9+XRRFMfkWv2bNGilRooTFcQznwp07d+T777+X0qVLi52dnVSqVEmmTZsmDx48sDiGiHbJW968eY1fTJ4+fSr29vYmf6/Hjx9XZRpw/vz503wZSW3jxo2qfCYEBgaaDAa9du2aeHh4GJP6b775RpXZWFodj4hImzZtpE6dOrJq1Spp166d1KpVSyIiIuTatWty48YNadiwobRq1criON98843kyZNHRo8eLYcOHZIbN27I9evX5dChQzJ69Gjx8vKSb7/91uI4WhVP1So50CqOVrW3DJjsmKFcuXLGN6FkyZKyYcMGk+U7d+6UfPnyWRynVKlSsnDhQpPt+vr6Got5qZns3L59W0SefcgZqg8bnD9/XpUp4VpdeLS6YN+7d09atWoldevWNem2dHBwkBMnTqgSw8DZ2dmkLo2bm5vJt91Lly6pMp01vRkeO3fulPfee088PT3Fzc1NOnXqZHEcrZI3b29vY1XchIQEsbe3N6nvdPLkScmbN6/Fcdzd3dP83aR26NAhVaYBe3p6yvnz542PDQUMDbMLT5w4ocp5oNXxiGhXfbpQoUKyYsWKDJf/8ccfEhgYaHEcrYqnapUcaBVHq9pbBkx2zDBnzhwpVKiQbNmyRX799VcpWbKkbNy4Ua5fvy6bN2+WsmXLSvfu3S2Ok14RrOPHjxsLlqmZ7Pz666/yv//9T4KCgtIUwTp+/LgqNU+0uvBodcE2mDZtmgQGBhq/reVEshMYGGjyWr3zzjsmx3j8+HFVXrvManc8fvxYfv75Z6lZs6bFcbRK3urVqyfdunWTa9euyddffy3FihWTrl27Gpf36tVLXnvtNYvjNGvWTOrVq5fuuLOoqCiJjIyU5s2bWxynZs2a8t133xkfL1682KQQ3rFjx1Q5D7Q6HhHtqk+7urpmWln4+PHj4urqanEcrYqnapUcaBVHq9pbBkx2zPTDDz+Im5ubuLq6Guu3GH5atWoljx49sjhGUFBQuvULTpw4IX5+ftKpUyfVkp3UPyNGjDBZPmvWLFXqT2h14dHqgp3aiRMnpHz58vLOO+/kSLLTqFEjmTFjRobL58yZo8oxmVO7Qw1aJW979+6VfPnyiZ2dnfj6+sqJEyekWrVq4u/vL4GBgeLq6iobN260OM6VK1ekTJky4uDgIBUqVJCGDRtKo0aNpEKFCuLg4GAco2apjRs3irOzs7zyyitSu3ZtcXBwMBlrMm7cOHn99dctjqPV8YhoV326Tp060qFDh3TvH5WYmCjt27eXOnXqWBxHq+KpWiUHWsXRqvaWAaeeZ8GDBw+wfv16XLx40aSOS1hYmCrbb9++PXx9fTFx4sQ0y06cOIG6devi3r17SE5OViVeRlavXg1HR0c0bNjQou3s27cPjRo1woMHD5A/f35s2bIF7733Hi5fvgw7OztER0dj1apVqFevnkVx7OzsEBUVBV9fX4u2k1UJCQkYPHgwtmzZgj/++CPDGjLZcf/+fdjZ2cHb2zvd5X///TdcXV0RERFhUZx58+bh7bffhrOzs0XbeZHGjRujVatW6NmzZ7rL586di1mzZuHff/+1ONbjx49x+vRplChRAh4eHoiLi8PChQsRGxuLyMhIlChRwuIYAJCSkoJ169alW4ukQYMGqk2dPXr0KJYuXWqsFRMZGanKdp+n1fGsW7cOrVq1QkpKCuzt7bFu3Tp0794dXl5esLe3x759+7Bo0SKLay4dO3YMDRo0QHx8POrUqQM/Pz8oioKoqCj8888/cHZ2xoYNG1C6dGmL4tjZ2UFRFOOdzydMmICPP/7YuHzx4sX47rvvcOLECYvivP7663j33Xfx7rvvprt82bJlGDNmDPbv358r4mhde4vJjg05evQoDhw4gK5du6a7/MSJE/j9998xbNgwjfcs+7S48Gh1wabs0yp5o9zh4sWLOHjwIKpUqYLg4GDcunULP/74I54+fYqmTZuibt26qsR59OgRFixYkG4C1759e+TJk8fiGFoVT9UqOdBrAVAmO1lw4cIF7Nixw1jYq0iRIqhfv74qfzBau337Nk6cOIHKlSsjT548uHXrFubNm4eUlBQ0a9YMZcqUsfYu5hpdu3bFiBEjEBgYaO1dybbk5GSTwph79uxBfHw8atSokeuKTGZ2bjdt2hRly5ZVLZZWnwnPxwkNDUVkZKTqcfR0HpDt07IAKMfsmOHx48fy5ptvmtRp8Pf3F3t7e/Hw8JCpU6daexezxHDTSkVRJCAgQI4cOSKFChWSsLAwKVGihGq1OwzOnDkjc+fOldGjR8uYMWNk7ty5xoHLati/f79q28rMkSNH0v1xdHSUFStWGB+rISEhQT777DMpWrSoVK1aVX755ReT5WoNVr9x44bUqlVL7O3tpXbt2nL//n1p2rSp8VwvXry43Lhxw+I4WtHq3NbqM0GrOLZ0HiQmJqpaaDL1dtevXy8///yzbNy4MU1Rw5yi9vE8evRItm7dKkuWLJGlS5fK1q1bVRkzai61jkerOmwGTHbM8P7770utWrXk8OHDcurUKWnTpo0MHDhQnjx5IrNnzxY3NzeTKePZpdUFrlatWtK7d2959OiRjBs3TgoVKiS9e/c2Lh8wYIAqg18fPHggLVq0EEVRxNvbW4oXLy5hYWHGas0tW7ZUpZCcoihSpEgRGTFiRI5Wsn7+xqapf9QuKjhs2DDx8/OTcePGydChQ8XLy0vef/994/KoqChRFMXiOJ06dZKaNWvKn3/+KW+99ZbUrFlTXnvtNbl27ZpcuXJFXnvtNZNzI7v0dm5r9ZmgVRytzgNzHD58WJVzwVYq36t1PNaocp0etY5HqzpsBkx2zJA/f36T1oP79++Li4uL8S7BU6dOlQoVKlgcR6sLXJ48eeTcuXMi8ixLd3BwMCnCd+bMGVWmSnbq1EnKli2bZmq7iMju3bulXLly0rlzZ4vjKIoiPXr0ED8/P3FwcJCmTZvKihUrVP/mVr58eWnatKmcPHnSeFftixcvioODg2zYsMH4nBqKFStmrHUhInLu3DkJCwuTLl26SEpKimrJQUBAgOzatUtEntURUhTFZLbS5s2bpUiRIhbH0du5rdVnglZxtDoPzKHWxVTLyveZUet4tKxynRm1jkerOmwGTHbMkLpejMizDNvBwcFYmO/MmTPi4uJicRytLnD58+eX48ePi4jIkydPxM7OzvhBJ/Ksu0aNaqleXl7pJjoGu3btUuXCY5g+nZiYKL///rs0adLE+A1u4MCBcurUKYtjiIjEx8cbv4EcPHjQ+HxOTD1Pr+bS9evXpUSJEtKhQwe5fv26KufC8zU13N3d5ezZs8bHly9fVqUWid7Oba0+E7SKo9V5ICJSsWLFTH/Cw8NVO7e1qHyv1fFoVeVaq+PRqg6bgcq3FdWnqlWrYtKkScbHkyZNQoECBVCgQAEAz2YcqXFX4OvXr5sMDC5atCi2bt2KXbt2oVOnTqpNOa9VqxYGDx6Mf//9F5988gkqVaqE7777Dk+ePMHTp0/x7bffokqVKqrEyuyuzGrfsdnBwQFt2rTBmjVrcPnyZfTu3Ru///47SpUqhdq1a1u8fScnJ0ycOBHff/89WrRogVGjRiElJUWFPU/L398f58+fN3kuMDAQmzdvxr59+zKcFppVvr6+uHnzpvHxRx99hHz58hkfR0dHw93d3eI4eju3tfpM0CqOVucBAPz3338oV64cWrZsme5PnTp1VIlTvHhx7N27FwDg6emJmJgYk+WPHj1S5e9Xq+OJjY1F/vz5M1zu4+OD2NhYi+NodTyVK1fGmDFjcP36dYwaNQqhoaGYOnWqcfmUKVPUnSijWtqkYwcOHJB8+fKJv7+/FC5cWJycnGTx4sXG5VOnTlWlOyY0NDTdgmfXr1+X4sWLS/369VXJqM+cOSPFihUTRVGkdOnScv36dWnRooU4ODiIg4ODFChQIE0V0Ozo2LGjlCtXLk2RLRGRffv2SYUKFVSpbJxZUUGRZ9942rdvb3Gc1KKioqRx48by6quv5kjLTrdu3eS9995Ld9m1a9ekWLFiqpwLLVq0kIkTJ2a4fOrUqaoUrdPbua3VZ4JWcbQ6D0REKleuLNOmTctw+aFDh1Q5F7SqfK/V8WhV5Vqr49GqAKgBkx0z3bhxQ2bOnClTpkxR/cJmoNUFzuDu3bsmjzdu3CirVq1K83x2RUdHS6NGjURRFMmbN6+UKFFCwsPDJW/evGJnZyeNGzc26XvOLq2qAKdn0qRJ0qpVK9WqyxpcunRJ1q5dm+HyGzduZFp9VC179+6VY8eOWbwdvZ3bItp8JmgZJzNqnQciIh9//HGmY0vOnTsnERERqsTSovK9VsejVZVrLd+fR48eyf79+43vQ2xsrPz8888yZcoU1YYfGLDOjg25fPkyTp06lWHl4ps3b2L9+vWqdWFo5dSpU9i1a1eaol7h4eGqbH/btm2oVasWHBwcVNkeqU+v5zbZvgcPHmDDhg24cOFCjlS+15JWVa71iMmOmY4cOYKDBw+ibt26CAkJwYkTJ/Djjz8iJSUFrVu3tvjWClozHE9ERARCQ0Nz/fHYAsPtLyytlKp1rJfhXHj99dcxZ84cBAcHq7rdlJSUdC8wKSkpuHbtGgoXLmxxDBHBpUuXEBQUBAcHByQkJGDFihWIj49HkyZNMh3HkVWbN29OU7ywRYsWuTIxoNwnOjoa586dQ0BAAAoVKqTuxlVtJ9Kp33//Xezt7cXHx0c8PT1l48aN4u3tLfXr15eGDRuKvb29KrUufv/9d+OU0pyk1fEYJCcnZ/h8ThQPE3nWr/zbb7/J9u3bJSUlJUdiPE+tKZlaxtL6XHhe3bp1VZuuLyLyv//9L90fe3t7mTp1qvGxpR4+fCht27YVFxcX8fX1la+++sqk1IFas8tOnTolwcHBoiiKFCtWTC5cuCCVK1cWd3d3cXNzk/z586tSoPPWrVvyyiuviKIoYm9vL3Z2dlK5cmVjAcPPPvvM4hjP00uxUYPz58/LvHnzZPTo0TJu3Dj5/fffVakjlpn79+/L3r17Ve9G1yLOkCFDjNe7hIQE6dGjh0m9statW0tsbKxq8ZjsmKFSpUry3XffiYjI4sWLxdvbW7755hvj8u+//16VWheKooinp6f06NEj0ynbltLqeLS6ILzzzjsSExMjIs/6gBs0aCCKohgLblWpUkWVsUEPHz7M9Gf79u2qJTtaxdLqXNAqCcms8GPqApCW6tu3rxQvXlyWLVsms2bNkuDgYGnatKnEx8eLiHp1g1q2bCktWrSQo0ePSr9+/aRUqVLSsmVLSUhIkPj4eGnZsqV07NjR4jhvvfWWtGrVSqKjo+Xp06fSu3dv48DnTZs2iY+PT6YDmLNCb8VGtapyrVVyoFWc1BNLRowYIQUKFJDly5fL9evXZdWqVVKwYEGTzyJLMdkxg7u7u7HmSUpKijg6OsrRo0eNy8+fPy8eHh4Wx1EURb755hupWLGicTbJhAkTVB1UKaLd8Wh1QUj9RzNgwAAJDQ01zrg5duyYlCxZUj755BOL4xj+2DP6UbOCslaxtDy3tUhCGjVqJE2bNk0zYF3tGXOFCxeWLVu2GB/fvXtXqlWrJg0aNJC4uDjVEvkCBQoYiyI+fvxYFEWR7du3G5fv3LlTChcubHGcPHnyGOsTGWI5Ojoak4758+dLiRIlLI4jor9io1pVudYqOdAqTuqJJRUqVJDZs2ebLF+6dKmULFnS4jgGTHbM4O/vb2wSvX//viiKYvJBt3fvXvH397c4Tuo3f//+/fLhhx+Kt7e3ODs7S9u2bWX9+vUWxxDR7ni0uiCkft1Kly4tS5cuNVm+Zs0aCQsLszhOnjx5ZMyYMbJ169Z0f2bNmqVasqNVLK3OBa2SEBGR8ePHS+HChU2KGKodx83NzViwziAmJkZq1Kghr7/+uly4cEGV98fV1dWkq9fDw8NYIVrk2QwdZ2dni+MUKFDA5PV5+vSp2NnZyb1790TkWdKrRhwR/RUb1arKtVbJgZZxDMUxfXx80sz2u3jxori5uVkcx4DJjhk6duwo1apVkwULFkjz5s2lUaNGUr16dTl58qScOnVK6tSpo0rZ8fSmUMfGxsqvv/4qERERYmdnJ8HBwRbH0ep4tLogpP6jyZ8/f5qL2qVLl1SpMhsRESFjxozJcPnhw4dVaanSMpZW54KINkmIweHDh6VUqVLy/vvvy5MnT1SPU6JECVmzZk2a5x89eiQ1atSQ8uXLq3JuFy1a1KQlZ9q0acYuW5FndXjUSEZbt24tbdq0kcePH0tCQoL069dPihUrZly+e/duVeKIPEt2MrvB4+7du1VNdlK7du2afPPNN1KkSBGxs7OT1157zeI4WlW51io50DLOiBEjZNKkSRIYGCj//POPyfLDhw+zgrLWvv/+e3h6euKDDz5AUlISli5diipVqqBUqVIoVaoUbty4gdGjR1scJ72Kwi4uLujUqRO2bNmC06dPo0OHDhbH0ep4goKCcPLkSZPnPD09sX79esTGxqJ169YWxzD48ssv0b9/f9jZ2RmnZBrcvXtXlSqz7du3h4uLS4bL/f39MWzYMIvjaBlLq3MBAD755BP8+eefGDRoEHr27ImnT5+qst30lC9fHvv374eiKKhQoQJE5UmnDRo0wJw5c9I87+HhgXXr1mX63mVF/fr1cerUKePjDz/8EJ6ensbH69evR6VKlSyO8/333+Pw4cPw9vaGu7s75s6di+nTpxuXnzx5El26dLE4DgA0b94cPXr0wP79+9Ms279/Pz744AO0aNHC4jjpfZ4WLFgQX375Jc6fP4/169cjKCjI4jhaVbkGgFmzZmHy5MlwdnZGdHS0ybKHDx/C2dk518QpXLgwZs2ahQkTJsDJyQkHDx40Wb5lyxaUKFHC4jhGqqVNL6Fz587JsWPHJDExUZXtWbM4nsizpmo1j6dPnz4ZtgrExMRItWrVVPn2W6dOHYmIiDD+/PzzzybLv/nmG6lTp47FcV4map8LqT19+lR69uwpYWFhYm9vn+OF8v73v/9Jv379VP3bun//vskYl+c9evRItm7dqlq8jFy4cEFu3LihyraePHki69evl1WrVhlvmJkT9FZsVKsq18HBwRISEmL8eX7A+IQJE6R69eq5Js6L7Nq1y+QehJZinR0bcvnyZRQuXFj1e0ZZS3R0NG7cuIHSpUunu/zx48c4cOCAavdayciFCxfg5OSkft0Gssiff/6JLVu2YMiQIfD19bX27pDGTp48mW5xvNxYbPTmzZtYvXo14uPj8frrr6NUqVI5HvN5u3fvhrOzMypWrKiLOGpjsmOBIkWKYN26dboruHXr1i389NNP+Oqrr6y9Kzbn3r17OHr0KMqXL498+fLh7t27mD17NuLj49G2bVuULFlSlTg//PAD3nzzTdWL4KUnNjYWixcvTlNMrlWrVqhXr16Ox9dSTp/bWn0m5HScxMRErFmzBmfPnkVAQABat26t2o1AiQxEBBs3bsTOnTsRFRUFRVHg5+eHWrVqoV69eqp+8WeyY4bJkyen+3z//v0xcOBA+Pv7AwD69u2rSrxr167B29s7TT9vYmIidu3apcodvDNz5MgRVKpUSbU7UT8vt14Q9u7diwYNGiAmJgbe3t7YsGED2rZtCwcHB4gIrl+/jh07dqgyhsLOzg52dnaoW7cuunfvjtatW8PJyUmFozB17tw51K9fH48fP4aTkxOioqLQpEkT3L17F/v378cbb7yBRYsWqf7t2FoXU7XOba0+E7SKU7NmTfz111/w9vbGnTt38Prrr+PMmTMIDg7G1atX4evri507d6JgwYIWxTEQDapCL1++HI0bN4abm5sKe5w5LY7HwBpVrg8fPmz8W61Vq5YqScj169fRrFkzHDt2DGXKlIGfnx9EBLdv38bx48dRvnx5/Pnnn6qdc0x2zGBnZ4eCBQum+cC/fPkyAgMD4ejoCEVRcOHCBYvi3Lx5Ey1btsSBAwegKAo6dOiAH3/80Zj03Lp1C4GBgRZ/UB89ejTT5adOncI777zDC8JzIiMjERISgvHjx+Onn37CpEmT0KhRI8yaNQsA0L17d9y7dw8rVqywKA7w7Jz75ZdfsHLlSvz111/IkycPOnbsiO7du6NMmTIWb9+gSZMmKFy4MKZNmwY7OzuMHj0a//zzD/766y+cPXsWDRo0wLvvvovhw4dbFOf5i2m9evVw+vRp1S+mWp3bWn0maBknKioKvr6+eP/997Fv3z78/fff8Pf3x71799CiRQuEh4dj9uzZFsUBgNOnT6Nhw4a4evUqihQpgvXr16Nt27Y4deoURARubm7YuXOnxRdvOzs7eHh44O2330a3bt1QrVo1i/c9PYbjuXLlCooWLZpjx3P79m00b94c+/btg52dHUQEFStWxPXr13Hnzh30798fY8eOtfh42rdvj59++gmenp54/Pgx2rRpgw0bNsDR0RGJiYmoXLkyNmzYAG9vb4vitGzZEo8fP8aCBQsQEBBgsuzmzZvo2LEjPD09sXLlSoviGKk2+kfH3n//falQoYL8999/Js+rPZ21c+fOUr16ddm3b59s2LBBqlSpIpUrV5b79++LiHpF+DIr8KZmwTpFUaRQoUImg91CQkJEURQpWLCghISESGhoaK6JkzdvXuM5kJCQIHZ2diZTaA8ePCgFCxa0OI6I6eDKW7duyZgxYyQ8PFzs7OykatWqMnPmTJMpyNnl5uZmMm02Pj5eHB0djYUsV65cKSEhIRbHSX08PXr0kAoVKsjNmzdF5Fn9pZo1a2Z4V/SsxtHi3NbqM0GrOKnfn+LFi8vq1atNlm/ZskWV80BEu6rQWhVp1VuVa62KtLq7u8vhw4czXH7w4EFxd3e3OI4Bkx0zrVixQoKCgmTKlCnG59T+wAkMDDS5eMbFxUnLli2lQoUKcu/ePdWK8OXPn19mz54tly5dSvdnzZo1vCCkI3W1YZFnBd7Onz9vfHz58mVV6mmIZDyT5J9//pF3331X3N3dVfkgCAwMNH6QiTybKaMoijGRunDhgirF5LS6mGp1boto85mgVZzUtVV8fX3TrVWlVlFBrapCa1WkVW9VrrUq0po/f37ZvHlzhss3bdok+fPntziOAZOdLLh27Zq8/vrr0qhRI7l582aOXEyfvxFeYmKitGrVSsqVKydHjx5V5YO6YcOG8u2332a4XM3ieHq6IISHh8umTZuMj1evXi1Pnz41Pt69e7cUKlRIlVipv12l5+HDhzJz5kyL47z77rtSp04dOXnypFy4cEHeeustqVixonH51q1bJSgoyOI4Wl1MtTy3RXL+M0GrOIqiSJMmTaR169aSN29e+euvv0yW79q1S/z8/FSJpVVVaK2KtOqtyrVWRVo/+ugjCQoKkmXLlsmDBw+Mzz948ECWLVsmhQsXlr59+1ocx4BFBbOgYMGC2LhxI2rXro2KFSuqXqisSJEiacYcODg4YNmyZShSpAiaNWumSpyePXsiJCQkw+WFCxdOt2BadrRq1Qq7du3CihUr0Lhx4zQF/9SiRZy3334bt2/fNj5u2rQpXF1djY///PNPvPLKK6rEetG5lSdPHvTo0cPiOGPHjkV8fDxKlSqFYsWKYc+ePSbjMu7cuYPPPvvM4jgA0KVLF7zxxhtITEzE5cuXTZbdvHnT4jEAgLbnNpDznwlaxXn33Xfh6+sLLy8v41iK1JYvX44KFSqoEiswMBBXrlwxPh47dqxJ6YE7d+4gb968FsfRqkirVsfz6quv4quvvsKTJ0+QmJiIzz//HEWKFEG+fPlUjQNoU6T1hx9+QNOmTdGhQwfky5cPrq6ucHV1Rb58+dChQwc0bdoU48aNsziOAQcoZ9OBAwewY8cOdO7cWbUTbNCgQTh8+DDWrVuXZllSUhLatGmD1atX59gsKRHJsRo/IoLRo0dj8uTJuHPnDo4ePZojtSi0ipOep0+fwt7eXrUqplo6e/Ys4uPjER4eniN1Sbp06WJybjVp0gRt27Y1Pv7ss89w7NgxrF27VvXYWjl48CC2b9+u6meCNeOk9uTJE9jb26tSGfqDDz5AlSpV0L1793SXjx49Gtu3b8eaNWssipN60HVO0up4Lly4gAYNGuDy5ctQFAXu7u5YtmwZ6tevDwCYO3cuTp8+jVGjRlkUJyIiwuRvtWPHjujWrZvx8bfffotNmzZh69atFsUxiImJwYEDB0zqLVWuXBl58uRRZfsGTHZsSFJSEp4+fZrhm5ycnIxr167lWO0VJycnHDlyRLVaMenR8wWBsk/Ni6lWbt68ienTp6dbn6hLly6wt7dnnGy4ePEiXFxc0szQySpbKdKq1vEAz75Q/fvvv4iPj0f16tVVndJurtxapJXdWGaKjY3Fjh078N9//6VZFhcXh19//dXiGA4ODrh+/TrmzJljvB/OqVOn8OGHH+K9997Dtm3bVEl0+vfvn+5PcnIyRo8ebXystujoaPzzzz84c+YMfvzxR1y9elX1GDkZ59ChQ7h48aLx8YIFC1CrVi0EBQXh1VdfxZIlS1SJo2UsreL06dMH27dvz3C5u7u7aonOlClT8O677+K3334DAMyfPx+lSpVCeHg4Pv/8cyQlJVkcY//+/ShZsiRWrVqFuLg4nDlzBpUqVYK7uzsGDBiA1157DY8ePWKcbAgNDVUlMQgODrZ6ogOodzwA4ObmhsjISDRr1swqiQ7wbLhFTiY6RYoUwdmzZ9XfsGqjf3Ts9OnTEhwcbJy2WqdOHZP70ag1S+rvv/8WJycnyZcvn7i4uMjff/8tBQoUkPr160u9evXEwcHBZIBsdimKIhUqVDC5n1RERIQoiiJVq1aViIgIqVu3rsVxAgICjNM8L1y4IP7+/uLv7y+RkZFSqFAh8fLykpMnT+aaOBUrVjTOHpg1a5a4urpK3759Zfr06dKvXz/x8PCQ2bNnWxxHy1haxTH87YSFhcno0aON087V9s0334inp6e0adNG/P39ZfTo0eLj4yPfffedjBw5UgoUKCBfffWVxXFq1aolw4cPNz6eP3++VKtWTUSe3TerQoUKqgyu1Fscg8ePH8vMmTOlS5cu0qhRI2ncuLF06dJFZs2aJY8fP1YtTmaioqLk66+/VmVbd+/elc2bNxsHC9+5c0dGjx4tX3/9dZpZompJSEiQFStWyNixY2X+/Pmqvm5Pnz6V2bNnS9euXaVRo0bStGlT+eijj2Tjxo2qxZg0aVK6P/b29jJkyBDjY7Uw2TFDq1atpFmzZnLnzh05e/asNG/eXEJDQ40j8NVKdmrUqCFDhw4VEZHFixdL3rx55fPPPzcu//zzzyUyMtLiOCNHjpTQ0NA0iVNO1u54++23JSIiQp48eSIiz6bVN2vWLMMbhdpiHDc3N+N7XrFiRfnpp59Mli9cuFBKlSplcRwtY2kVR1EU2bhxo3z88ceSP39+cXR0lBYtWsiqVaskOTnZ4u0bFClSRJYvXy4iz2Ze2dvby4IFC4zL//jjDylWrJjFcVxdXU3KDiQnJ4ujo6NERUWJiMj69eslMDCQcdJx4sQJCQwMFG9vb2nZsqW8//770qNHD2nZsqV4e3tLwYIFc/zmsCLPzg81Prf37NkjXl5exhub7t+/X0JDQyUsLEyKFSsmrq6uJuUdsqtGjRrGG6Tevn1bypQpI05OThIWFiYuLi5SuHBhuXbtmsVxzp49K8HBweLj4yMBAQGiKIo0bdpUqlWrJvb29tK2bVtVbhCsVX00AyY7ZvD19ZWjR4+aPNerVy8pXLiwnD9/XrVkJ0+ePHL27FkRefZh4+DgYPJHcuzYMdWmf+7du1eKFy8un376qSQkJIhIziY76SVXak3V1iqOj4+P7N+/X0SenRPPF8Q6d+6cuLq6WhxHy1haxUn9HiUkJMjSpUulYcOGYm9vL4GBgfL5558bz31LPD8N2NHR0aQ2yaVLl8TNzc3iOMHBwbJjxw7j4xs3boiiKMZSBBcvXlRleq7e4oiIREREyNtvvy3x8fFplsXHx8s777wjERERFsc5cuRIpj9Lly5V5XO7fv360r17d4mJiZFx48ZJoUKFpHv37sbl3bp1k1atWlkcR6vCnI0bN5aePXsav4SMGjVKGjduLCIiZ86ckZCQEBk2bJjFcbSqj2bAZMcMnp6e6TZFfvTRR1KoUCH5559/VE92RNIWrVOrvoHBo0ePpHPnzsYaPo6OjjlWqCwwMNDkoiPy7ANU7boQORmnY8eO0q1bNxERadu2rXzxxRcmy0eOHClly5a1OI6WsbSKk1GRxMuXL8uwYcMkODhYlb+h0NBQ+fvvv0Xk2QeznZ2d/Pbbb8bla9asUaV44ccffyxlypSRv//+WzZv3ix169Y1uUCvXbtWihYtyjjpcHV1zfRz5tixY6ol2FpU09aqsrpWhTm1qqouol0dNhEmO2apWrWq/Prrr+ku6927t3h7e6vyR1OuXDnjB7XIsz/61M2F27dvV7VZz2Dx4sXi5+cndnZ2qic7ZcuWlYoVK4qHh4f88ccfJsu3bdum2oeAFnGuX78uISEhUrt2benfv7+4urrKq6++Kj169JDatWuLk5OTrFmzxuI4WsbSKk5GyY5BSkqKKhVthw4dKgUKFJDu3btLaGioDBkyRAoXLizTp0+XGTNmSFBQkCql7h89eiTt2rUTBwcHURRFatasKRcuXDAuX7dunUmSxTj/JzAwUFauXJnh8hUrVqjSZaZVNW2tKqtrVZhTq6rqBloV5lS/oIYOtW7dGosXL0anTp3SLJs6dSpSUlIwY8YMi+N8+OGHJjV0nr/h499//43XX3/d4jjPe/vtt/Hqq6/iwIEDqk5rHzZsmMnj5+8+vGrVKrz22mu5Jk5gYCAOHTqE0aNHY9WqVRAR7N27F1evXkWtWrXw77//okqVKhbH0TKWVnGCg4MznbqsKAoiIyMtjvP111/D1dUVu3fvRs+ePTFo0CCUK1cOAwcOxNOnT9G8eXN8++23Fsfx8PDA0qVLERcXh6SkpDRF1ho0aGBxDD3GAYAePXrg3XffxRdffIHIyEj4+flBURRERUVhw4YNGDlyJPr162dxnMqVK+PGjRsZfqY9ePBAleKMQUFBuHDhgrGY5ZIlS0xmX928eVO1mVNdunSBs7OzsTBn6hpiahXmjIyMRP/+/TFjxgw4OztjyJAhqFChAjw9PQEAV65cUbV2kaFg5ujRo3O0MCfr7BARkabGjBmDSZMmISoqyjg9XETg7++Pfv36YeDAgRbHWLFiBZ48eYKOHTumuzw6Ohp//vkn3n33XYvifP311yhRogTefvvtdJcPHToUp06dwvLlyy2K07VrV5PHOVWY8/bt22jZsiX27NkDRVFQuHBh/PHHH6hYsSIA4Pfff8fNmzfRp08fi+KkJyeK9Row2SEiIqu4ePGiSeXc0NBQK++R+rSqrK52Yc6crqquNRYVJCIiqwgNDUWNGjVQo0YNY6Jz9epVvPfeezkeW6s49+7dw4cffpjjce7fv49evXqptr2wsDCUKVMmTaKj5uumRQFQA7bsEBGRzThy5AgqVaqUY/cAZBzbiPPtt99i3LhxaNCgAf7991/069cP48aNwyeffAI7OztMmDABH374Ib7++mtV9jv3t00REVGu8eeff2a6/MKFC4zzEsSZO3cu5s6dizfeeANHjhxB5cqVMW/ePOOd6MPDwzFw4EDVkh227BARkWbs7OygKEqms24URbG45YBxbDuOm5sbTp06hcKFCwN4diPqQ4cOoXTp0gBgnG325MkTi+IYcMwOERFpJiAgAMuXL0dKSkq6PwcPHmSclyCOv7+/8cbaZ8+eRXJyssmNtk+cOKHqFHcmO0REpJnKlStnesF8UasC4+gjTvv27dG5c2f06NEDDRs2xKBBgzBgwADMmDEDP/30Ez744AO0bt3a4jgGHLNDRESa+eyzzzLtmihWrBi2bNnCODqPo1UBUAOO2SEiIiJdYzcWERER6RqTHSIiItI1JjtERESka0x2iEi3unTpglatWtnMdojIOpjsEFGO6NKlCxRFgaIocHR0RJEiRTBgwADVioTlhEuXLkFRFBw+fNjk+UmTJmHu3LlW2ScishynnhNRjmnUqBHmzJmDxMREbN++Hd27d8eTJ08wffp0a+9alnh5eVl7F4jIAmzZIaIc4+zsDH9/fwQFBaF9+/bo0KEDVq5cifj4ePTt2xe+vr5wcXHBq6++in379hl/b+vWrVAUBWvWrEH58uXh4uKCatWq4dixY8Z1hg8fjgoVKpjEmzhxIkJCQjLcn7Vr1+LVV1+Ft7c3fHx80KxZM5w/f9643HDn7YoVK0JRFERERABI241l7v5v2rQJVapUgZubG2rWrInTp09n41UkIksx2SEizbi6uiIxMREDBw7E8uXLMW/ePBw8eBDFihVDw4YNcf/+fZP1P/vsM3z//ffYt28ffH190aJFCyQmJmY7/pMnT9C/f3/s27cPmzZtgp2dHVq3bo2UlBQAwN69ewEAGzduxM2bN/HHH3+kux1z93/o0KH44YcfsH//fjg4OOC9997L9r4TUfYx2SEiTezduxeLFi1C3bp1MX36dIwbNw6NGzdGqVKlMGvWLLi6umL27NkmvzNs2DBERkaibNmymDdvHm7duoUVK1Zkex/atGmDN954A2FhYahQoQJmz56NY8eOGe/JU6BAAQCAj48P/P39kS9fvjTbMHTDmbP/I0aMQJ06dVCqVCkMHjwYO3fuRFxcXLb3n4iyh8kOEeWY1atXw8PDAy4uLqhRowZq166NPn36IDExEbVq1TKu5+joiFdeeQUnT540+f0aNWoY/50vXz6UKFEizTpZcf78ebRv3x5FihRBnjx5jN1WV65cydI2zN3/cuXKGf8dEBAAALh9+3a295+IsocDlIkoxxhacRwdHREYGAhHR0ccOXIEwLMbCqYmImmeS49hHTs7uzQ3JHxRF1fz5s0RFBSEWbNmITAwECkpKShTpgwSEhLMPiZDTHP239HRMc1+G7rMiEg7bNkhohzj7u6OYsWKITg42HjhL1asGJycnLBjxw7jeomJidi/fz9Klixp8vu7d+82/js6OhpnzpxBeHg4gGddTlFRUSYJz/NTxlO7d+8eTp48iS+++AL16tVDyZIlER0dbbKOk5MTACA5OTnD7WRl/4nINrBlh4g05e7ujg8//BCfffYZ8uXLh8KFC2Ps2LF4+vQpunXrZrLuN998Ax8fH/j5+WHo0KHInz+/cVZUREQE7ty5g7Fjx+LNN9/E2rVr8ffffyNPnjzpxs2bNy98fHwwc+ZMBAQE4MqVKxg8eLDJOr6+vnB1dcXatWtRqFAhuLi4pJl2npX9JyLbwJYdItLc6NGj0aZNG3Tq1AmVKlXCuXPnsG7dOuTNmzfNeh9//DEqV66Mmzdv4s8//zS2vpQsWRLTpk3Djz/+iPLly2Pv3r0YMGBAhjHt7OywZMkSHDhwAGXKlMEnn3yCcePGmazj4OCAyZMn46effkJgYCBatmxp0f4TkW1Q5PlObyIiK9u6dSvq1q2L6OhoeHt7W3t3iCiXY8sOERER6RqTHSIiItI1dmMRERGRrrFlh4iIiHSNyQ4RERHpGpMdIiIi0jUmO0RERKRrTHaIiIhI15jsEBERka4x2SEiIiJdY7JDREREusZkh4iIiHTt/wGRcovKfgmPj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356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142</TotalTime>
  <Words>604</Words>
  <Application>Microsoft Office PowerPoint</Application>
  <PresentationFormat>Geniş ekran</PresentationFormat>
  <Paragraphs>123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1" baseType="lpstr">
      <vt:lpstr>Arial Unicode MS</vt:lpstr>
      <vt:lpstr>Arial</vt:lpstr>
      <vt:lpstr>Calibri</vt:lpstr>
      <vt:lpstr>Calibri Light</vt:lpstr>
      <vt:lpstr>Office Teması</vt:lpstr>
      <vt:lpstr>PowerPoint Sunusu</vt:lpstr>
      <vt:lpstr>   </vt:lpstr>
      <vt:lpstr>PowerPoint Sunusu</vt:lpstr>
      <vt:lpstr>   </vt:lpstr>
      <vt:lpstr>   </vt:lpstr>
      <vt:lpstr>PowerPoint Sunusu</vt:lpstr>
      <vt:lpstr>   </vt:lpstr>
      <vt:lpstr>   </vt:lpstr>
      <vt:lpstr>   </vt:lpstr>
      <vt:lpstr>   </vt:lpstr>
      <vt:lpstr>   </vt:lpstr>
      <vt:lpstr>   </vt:lpstr>
      <vt:lpstr>PowerPoint Sunusu</vt:lpstr>
      <vt:lpstr>   </vt:lpstr>
      <vt:lpstr>   </vt:lpstr>
      <vt:lpstr>H. Ayberk DEMIR  h.ayberk.demir.34@gmail.com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mega</dc:creator>
  <cp:lastModifiedBy>mega</cp:lastModifiedBy>
  <cp:revision>16</cp:revision>
  <dcterms:created xsi:type="dcterms:W3CDTF">2023-03-20T12:10:18Z</dcterms:created>
  <dcterms:modified xsi:type="dcterms:W3CDTF">2023-03-20T17:51:57Z</dcterms:modified>
</cp:coreProperties>
</file>