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tr-TR" sz="4000" dirty="0" err="1" smtClean="0"/>
              <a:t>HealthCare-DataScience</a:t>
            </a:r>
            <a:r>
              <a:rPr lang="tr-TR" sz="4000" dirty="0" smtClean="0"/>
              <a:t> </a:t>
            </a:r>
            <a:r>
              <a:rPr lang="tr-TR" sz="4000" dirty="0" smtClean="0"/>
              <a:t>Project</a:t>
            </a:r>
          </a:p>
          <a:p>
            <a:r>
              <a:rPr lang="tr-TR" sz="4000" dirty="0" smtClean="0"/>
              <a:t>Halit Ayberk DEMIR</a:t>
            </a:r>
          </a:p>
          <a:p>
            <a:r>
              <a:rPr lang="tr-TR" sz="4000" dirty="0" smtClean="0"/>
              <a:t>LISUM19</a:t>
            </a:r>
            <a:endParaRPr lang="en-US" sz="4000" dirty="0"/>
          </a:p>
          <a:p>
            <a:r>
              <a:rPr lang="tr-TR" sz="2800" b="1" dirty="0" smtClean="0"/>
              <a:t>15.05.2023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Only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Numerical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In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5909187" cy="44869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70" y="2917723"/>
            <a:ext cx="265784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Finding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Outliers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Distribution of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persistancy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flag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Clearly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outliers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visible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This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outliers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dropped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17940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Unknown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Values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the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Dataset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l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Percentage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In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If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percentage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than</a:t>
            </a:r>
            <a:r>
              <a:rPr lang="tr-TR" sz="2800" dirty="0" smtClean="0">
                <a:solidFill>
                  <a:srgbClr val="FF6600"/>
                </a:solidFill>
              </a:rPr>
              <a:t> 40,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dropped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Else,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 data is </a:t>
            </a:r>
            <a:r>
              <a:rPr lang="tr-TR" sz="2800" dirty="0" err="1" smtClean="0">
                <a:solidFill>
                  <a:srgbClr val="FF6600"/>
                </a:solidFill>
              </a:rPr>
              <a:t>filled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endParaRPr lang="tr-TR" sz="2800" dirty="0">
              <a:solidFill>
                <a:srgbClr val="FF6600"/>
              </a:solidFill>
            </a:endParaRPr>
          </a:p>
          <a:p>
            <a:pPr algn="l"/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most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frequent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819"/>
            <a:ext cx="6234825" cy="22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Chi2 Analysis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Reduction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At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left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low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assosiation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shown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If</a:t>
            </a:r>
            <a:r>
              <a:rPr lang="tr-TR" sz="2800" dirty="0" smtClean="0">
                <a:solidFill>
                  <a:srgbClr val="FF6600"/>
                </a:solidFill>
              </a:rPr>
              <a:t> P </a:t>
            </a:r>
            <a:r>
              <a:rPr lang="tr-TR" sz="2800" dirty="0" err="1" smtClean="0">
                <a:solidFill>
                  <a:srgbClr val="FF6600"/>
                </a:solidFill>
              </a:rPr>
              <a:t>value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it has a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probability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being</a:t>
            </a:r>
            <a:r>
              <a:rPr lang="tr-TR" sz="2800" dirty="0" smtClean="0">
                <a:solidFill>
                  <a:srgbClr val="FF6600"/>
                </a:solidFill>
              </a:rPr>
              <a:t> not </a:t>
            </a:r>
            <a:r>
              <a:rPr lang="tr-TR" sz="2800" dirty="0" err="1" smtClean="0">
                <a:solidFill>
                  <a:srgbClr val="FF6600"/>
                </a:solidFill>
              </a:rPr>
              <a:t>assosiated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variable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033"/>
            <a:ext cx="5733141" cy="4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Information Value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685405" y="351410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smtClean="0">
                <a:solidFill>
                  <a:srgbClr val="FF6600"/>
                </a:solidFill>
              </a:rPr>
              <a:t>IV </a:t>
            </a:r>
            <a:r>
              <a:rPr lang="tr-TR" sz="2800" dirty="0" err="1" smtClean="0">
                <a:solidFill>
                  <a:srgbClr val="FF6600"/>
                </a:solidFill>
              </a:rPr>
              <a:t>technique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for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feature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selection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no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predictive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power</a:t>
            </a:r>
            <a:r>
              <a:rPr lang="tr-TR" sz="2800" dirty="0" smtClean="0">
                <a:solidFill>
                  <a:srgbClr val="FF6600"/>
                </a:solidFill>
              </a:rPr>
              <a:t>.  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7" y="1777979"/>
            <a:ext cx="5997903" cy="36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Suggested</a:t>
            </a:r>
            <a:r>
              <a:rPr lang="tr-TR" sz="4000" b="1" dirty="0" smtClean="0">
                <a:solidFill>
                  <a:srgbClr val="FF6600"/>
                </a:solidFill>
              </a:rPr>
              <a:t> ML </a:t>
            </a:r>
            <a:r>
              <a:rPr lang="tr-TR" sz="4000" b="1" dirty="0" err="1" smtClean="0">
                <a:solidFill>
                  <a:srgbClr val="FF6600"/>
                </a:solidFill>
              </a:rPr>
              <a:t>Models</a:t>
            </a:r>
            <a:r>
              <a:rPr lang="tr-TR" sz="4000" b="1" dirty="0">
                <a:solidFill>
                  <a:srgbClr val="FF6600"/>
                </a:solidFill>
              </a:rPr>
              <a:t>: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2902876" y="439901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l"/>
            <a:r>
              <a:rPr lang="en-US" sz="2800" dirty="0" smtClean="0">
                <a:solidFill>
                  <a:srgbClr val="FF6600"/>
                </a:solidFill>
              </a:rPr>
              <a:t>Logistic </a:t>
            </a:r>
            <a:r>
              <a:rPr lang="en-US" sz="2800" dirty="0">
                <a:solidFill>
                  <a:srgbClr val="FF6600"/>
                </a:solidFill>
              </a:rPr>
              <a:t>Regression: </a:t>
            </a:r>
            <a:r>
              <a:rPr lang="tr-TR" sz="2800" dirty="0" smtClean="0">
                <a:solidFill>
                  <a:srgbClr val="FF6600"/>
                </a:solidFill>
              </a:rPr>
              <a:t>WOE/IV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 err="1" smtClean="0">
                <a:solidFill>
                  <a:srgbClr val="FF6600"/>
                </a:solidFill>
              </a:rPr>
              <a:t>DecisionTree</a:t>
            </a:r>
            <a:r>
              <a:rPr lang="en-US" sz="2800" dirty="0" smtClean="0">
                <a:solidFill>
                  <a:srgbClr val="FF6600"/>
                </a:solidFill>
              </a:rPr>
              <a:t>/</a:t>
            </a:r>
            <a:r>
              <a:rPr lang="en-US" sz="2800" dirty="0" err="1" smtClean="0">
                <a:solidFill>
                  <a:srgbClr val="FF6600"/>
                </a:solidFill>
              </a:rPr>
              <a:t>RandomForest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Gradient Boosting Machines (GBM) / </a:t>
            </a:r>
            <a:r>
              <a:rPr lang="en-US" sz="2800" dirty="0" err="1">
                <a:solidFill>
                  <a:srgbClr val="FF6600"/>
                </a:solidFill>
              </a:rPr>
              <a:t>XGBoost</a:t>
            </a:r>
            <a:r>
              <a:rPr lang="en-US" sz="2800" dirty="0">
                <a:solidFill>
                  <a:srgbClr val="FF6600"/>
                </a:solidFill>
              </a:rPr>
              <a:t> / </a:t>
            </a:r>
            <a:r>
              <a:rPr lang="en-US" sz="2800" dirty="0" err="1">
                <a:solidFill>
                  <a:srgbClr val="FF6600"/>
                </a:solidFill>
              </a:rPr>
              <a:t>LightGBM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Support Vector Machines (SVM):</a:t>
            </a:r>
            <a:r>
              <a:rPr lang="tr-TR" sz="2800" dirty="0" smtClean="0">
                <a:solidFill>
                  <a:srgbClr val="FF6600"/>
                </a:solidFill>
              </a:rPr>
              <a:t>  </a:t>
            </a:r>
          </a:p>
          <a:p>
            <a:pPr algn="l"/>
            <a:r>
              <a:rPr lang="tr-TR" sz="2800" dirty="0" err="1" smtClean="0">
                <a:solidFill>
                  <a:srgbClr val="FF6600"/>
                </a:solidFill>
              </a:rPr>
              <a:t>Neural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Networks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tr-TR" b="1" dirty="0" smtClean="0">
                <a:solidFill>
                  <a:srgbClr val="FF6600"/>
                </a:solidFill>
              </a:rPr>
              <a:t>Halit Ayberk DEMIR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Problem Statement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2498765" y="607048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ABC is a pharmaceutical company and desires to understand the persistency of the drug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per physician description. To solve this issue, ABC company reached an analytics company to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automate this process of identification.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Data </a:t>
            </a: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-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 smtClean="0">
                <a:solidFill>
                  <a:srgbClr val="FF6600"/>
                </a:solidFill>
              </a:rPr>
              <a:t> has 68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- </a:t>
            </a:r>
            <a:r>
              <a:rPr lang="tr-TR" sz="2800" dirty="0" err="1" smtClean="0">
                <a:solidFill>
                  <a:srgbClr val="FF6600"/>
                </a:solidFill>
              </a:rPr>
              <a:t>Our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 smtClean="0">
                <a:solidFill>
                  <a:srgbClr val="FF6600"/>
                </a:solidFill>
              </a:rPr>
              <a:t> has </a:t>
            </a:r>
            <a:r>
              <a:rPr lang="tr-TR" sz="2800" dirty="0" err="1" smtClean="0">
                <a:solidFill>
                  <a:srgbClr val="FF6600"/>
                </a:solidFill>
              </a:rPr>
              <a:t>only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one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numerical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	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which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frequency</a:t>
            </a:r>
            <a:r>
              <a:rPr lang="tr-TR" sz="2800" dirty="0" smtClean="0">
                <a:solidFill>
                  <a:srgbClr val="FF6600"/>
                </a:solidFill>
              </a:rPr>
              <a:t> 	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-66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categorical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r>
              <a:rPr lang="tr-TR" sz="2800" dirty="0" smtClean="0">
                <a:solidFill>
                  <a:srgbClr val="FF6600"/>
                </a:solidFill>
              </a:rPr>
              <a:t> 	</a:t>
            </a:r>
            <a:r>
              <a:rPr lang="tr-TR" sz="2800" dirty="0" err="1" smtClean="0">
                <a:solidFill>
                  <a:srgbClr val="FF6600"/>
                </a:solidFill>
              </a:rPr>
              <a:t>most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them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being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simply</a:t>
            </a:r>
            <a:r>
              <a:rPr lang="tr-TR" sz="2800" dirty="0" smtClean="0">
                <a:solidFill>
                  <a:srgbClr val="FF6600"/>
                </a:solidFill>
              </a:rPr>
              <a:t> «Y» </a:t>
            </a:r>
            <a:r>
              <a:rPr lang="tr-TR" sz="2800" dirty="0" err="1" smtClean="0">
                <a:solidFill>
                  <a:srgbClr val="FF6600"/>
                </a:solidFill>
              </a:rPr>
              <a:t>or</a:t>
            </a:r>
            <a:r>
              <a:rPr lang="tr-TR" sz="2800" dirty="0" smtClean="0">
                <a:solidFill>
                  <a:srgbClr val="FF6600"/>
                </a:solidFill>
              </a:rPr>
              <a:t> 	«N»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562469"/>
            <a:ext cx="4269222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1" y="-5441271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Feature</a:t>
            </a:r>
            <a:r>
              <a:rPr lang="tr-TR" sz="2800" dirty="0" smtClean="0">
                <a:solidFill>
                  <a:srgbClr val="FF6600"/>
                </a:solidFill>
              </a:rPr>
              <a:t>,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Flag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Uneven</a:t>
            </a:r>
            <a:r>
              <a:rPr lang="tr-TR" sz="2800" dirty="0" smtClean="0">
                <a:solidFill>
                  <a:srgbClr val="FF6600"/>
                </a:solidFill>
              </a:rPr>
              <a:t> Data;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Non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: 2135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: 1289	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08732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Age </a:t>
            </a:r>
            <a:r>
              <a:rPr lang="tr-TR" sz="2800" dirty="0" err="1" smtClean="0">
                <a:solidFill>
                  <a:srgbClr val="FF6600"/>
                </a:solidFill>
              </a:rPr>
              <a:t>Bucket</a:t>
            </a:r>
            <a:r>
              <a:rPr lang="tr-TR" sz="2800" dirty="0" smtClean="0">
                <a:solidFill>
                  <a:srgbClr val="FF6600"/>
                </a:solidFill>
              </a:rPr>
              <a:t>;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&gt;75 : 1439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65-75: 1086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 55-65: 733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&lt;55: 166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574707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 </a:t>
            </a:r>
            <a:r>
              <a:rPr lang="tr-TR" sz="2800" dirty="0" err="1" smtClean="0">
                <a:solidFill>
                  <a:srgbClr val="FF6600"/>
                </a:solidFill>
              </a:rPr>
              <a:t>Race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Caucasian</a:t>
            </a:r>
            <a:r>
              <a:rPr lang="tr-TR" sz="2800" dirty="0" smtClean="0">
                <a:solidFill>
                  <a:srgbClr val="FF6600"/>
                </a:solidFill>
              </a:rPr>
              <a:t>: 3148,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Other</a:t>
            </a:r>
            <a:r>
              <a:rPr lang="tr-TR" sz="2800" dirty="0" smtClean="0">
                <a:solidFill>
                  <a:srgbClr val="FF6600"/>
                </a:solidFill>
              </a:rPr>
              <a:t>/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: 97,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African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American</a:t>
            </a:r>
            <a:r>
              <a:rPr lang="tr-TR" sz="2800" dirty="0" smtClean="0">
                <a:solidFill>
                  <a:srgbClr val="FF6600"/>
                </a:solidFill>
              </a:rPr>
              <a:t>: 95,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Asian</a:t>
            </a:r>
            <a:r>
              <a:rPr lang="tr-TR" sz="2800" dirty="0" smtClean="0">
                <a:solidFill>
                  <a:srgbClr val="FF6600"/>
                </a:solidFill>
              </a:rPr>
              <a:t>: 84,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22524"/>
            <a:ext cx="573314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Region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Midwest</a:t>
            </a:r>
            <a:r>
              <a:rPr lang="tr-TR" sz="2800" dirty="0" smtClean="0">
                <a:solidFill>
                  <a:srgbClr val="FF6600"/>
                </a:solidFill>
              </a:rPr>
              <a:t>: 1383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South: 1247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West: 502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Other</a:t>
            </a:r>
            <a:r>
              <a:rPr lang="tr-TR" sz="2800" dirty="0" smtClean="0">
                <a:solidFill>
                  <a:srgbClr val="FF6600"/>
                </a:solidFill>
              </a:rPr>
              <a:t>/Unkown:60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1254"/>
            <a:ext cx="587969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Gender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Uneven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Female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Dominating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Female</a:t>
            </a:r>
            <a:r>
              <a:rPr lang="tr-TR" sz="2800" dirty="0" smtClean="0">
                <a:solidFill>
                  <a:srgbClr val="FF6600"/>
                </a:solidFill>
              </a:rPr>
              <a:t>: 3424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Male: 194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" y="1614259"/>
            <a:ext cx="59386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Ntm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Speciality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36 </a:t>
            </a:r>
            <a:r>
              <a:rPr lang="tr-TR" sz="2800" dirty="0" err="1" smtClean="0">
                <a:solidFill>
                  <a:srgbClr val="FF6600"/>
                </a:solidFill>
              </a:rPr>
              <a:t>Uni</a:t>
            </a:r>
            <a:r>
              <a:rPr lang="tr-TR" sz="2800" dirty="0" err="1" smtClean="0">
                <a:solidFill>
                  <a:srgbClr val="FF6600"/>
                </a:solidFill>
              </a:rPr>
              <a:t>que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Leading</a:t>
            </a:r>
            <a:r>
              <a:rPr lang="tr-TR" sz="2800" dirty="0" smtClean="0">
                <a:solidFill>
                  <a:srgbClr val="FF6600"/>
                </a:solidFill>
              </a:rPr>
              <a:t>;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General </a:t>
            </a:r>
            <a:r>
              <a:rPr lang="tr-TR" sz="2800" dirty="0" err="1" smtClean="0">
                <a:solidFill>
                  <a:srgbClr val="FF6600"/>
                </a:solidFill>
              </a:rPr>
              <a:t>Practitioner</a:t>
            </a:r>
            <a:r>
              <a:rPr lang="tr-TR" sz="2800" dirty="0" smtClean="0">
                <a:solidFill>
                  <a:srgbClr val="FF6600"/>
                </a:solidFill>
              </a:rPr>
              <a:t>: 1535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Rheumatology</a:t>
            </a:r>
            <a:r>
              <a:rPr lang="tr-TR" sz="2800" dirty="0" smtClean="0">
                <a:solidFill>
                  <a:srgbClr val="FF6600"/>
                </a:solidFill>
              </a:rPr>
              <a:t>: 604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Endocrinology</a:t>
            </a:r>
            <a:r>
              <a:rPr lang="tr-TR" sz="2800" dirty="0" smtClean="0">
                <a:solidFill>
                  <a:srgbClr val="FF6600"/>
                </a:solidFill>
              </a:rPr>
              <a:t>: 458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 </a:t>
            </a:r>
            <a:r>
              <a:rPr lang="tr-TR" sz="2800" dirty="0">
                <a:solidFill>
                  <a:srgbClr val="FF6600"/>
                </a:solidFill>
              </a:rPr>
              <a:t>	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endParaRPr lang="en-US" sz="2800" dirty="0" smtClean="0">
              <a:solidFill>
                <a:srgbClr val="FF6600"/>
              </a:solidFill>
            </a:endParaRPr>
          </a:p>
          <a:p>
            <a:r>
              <a:rPr lang="tr-TR" sz="3200" dirty="0" smtClean="0">
                <a:solidFill>
                  <a:srgbClr val="FF6600"/>
                </a:solidFill>
              </a:rPr>
              <a:t>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2238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217</TotalTime>
  <Words>394</Words>
  <Application>Microsoft Office PowerPoint</Application>
  <PresentationFormat>Geniş ekran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Problem Statement</vt:lpstr>
      <vt:lpstr>Data Understanding</vt:lpstr>
      <vt:lpstr>Understanding Important Columns.</vt:lpstr>
      <vt:lpstr>Understanding Important Columns.</vt:lpstr>
      <vt:lpstr>Understanding Important Columns.</vt:lpstr>
      <vt:lpstr>Understanding Important Columns</vt:lpstr>
      <vt:lpstr>Understanding Important Columns.</vt:lpstr>
      <vt:lpstr>Understanding Important Columns.</vt:lpstr>
      <vt:lpstr>Understanding Important Columns.</vt:lpstr>
      <vt:lpstr>Finding Outliers.</vt:lpstr>
      <vt:lpstr>Unknown Values In the Dataset.</vt:lpstr>
      <vt:lpstr>Chi2 Analysis</vt:lpstr>
      <vt:lpstr>Information Value</vt:lpstr>
      <vt:lpstr>Suggested ML Models:</vt:lpstr>
      <vt:lpstr>Halit Ayberk DEMIR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19</cp:revision>
  <dcterms:created xsi:type="dcterms:W3CDTF">2023-05-15T12:31:44Z</dcterms:created>
  <dcterms:modified xsi:type="dcterms:W3CDTF">2023-05-16T08:59:26Z</dcterms:modified>
</cp:coreProperties>
</file>