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89" r:id="rId23"/>
    <p:sldId id="291" r:id="rId24"/>
    <p:sldId id="292" r:id="rId25"/>
    <p:sldId id="293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338554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tr-TR" sz="4000" dirty="0" err="1" smtClean="0"/>
              <a:t>HealthCare-DataScience</a:t>
            </a:r>
            <a:r>
              <a:rPr lang="tr-TR" sz="4000" dirty="0" smtClean="0"/>
              <a:t> Project</a:t>
            </a:r>
          </a:p>
          <a:p>
            <a:r>
              <a:rPr lang="tr-TR" sz="4000" dirty="0" smtClean="0"/>
              <a:t>Halit Ayberk DEMIR</a:t>
            </a:r>
          </a:p>
          <a:p>
            <a:r>
              <a:rPr lang="tr-TR" sz="4000" dirty="0" smtClean="0"/>
              <a:t>LISUM19</a:t>
            </a:r>
            <a:endParaRPr lang="en-US" sz="4000" dirty="0"/>
          </a:p>
          <a:p>
            <a:r>
              <a:rPr lang="tr-TR" sz="2800" b="1" dirty="0" smtClean="0"/>
              <a:t>30.05.2023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Understanding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Important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Columns</a:t>
            </a:r>
            <a:r>
              <a:rPr lang="tr-TR" sz="4000" b="1" dirty="0" smtClean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Dexa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Frequancy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During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Rx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Only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Numerical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Column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In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Dataset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459"/>
            <a:ext cx="5909187" cy="448690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70" y="2917723"/>
            <a:ext cx="265784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Finding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Outliers</a:t>
            </a:r>
            <a:r>
              <a:rPr lang="tr-TR" sz="4000" b="1" dirty="0" smtClean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Distribution of </a:t>
            </a:r>
            <a:r>
              <a:rPr lang="tr-TR" sz="2800" dirty="0" err="1" smtClean="0">
                <a:solidFill>
                  <a:srgbClr val="FF6600"/>
                </a:solidFill>
              </a:rPr>
              <a:t>Dexa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Frequancy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During</a:t>
            </a:r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</a:t>
            </a:r>
            <a:r>
              <a:rPr lang="tr-TR" sz="2800" dirty="0" err="1" smtClean="0">
                <a:solidFill>
                  <a:srgbClr val="FF6600"/>
                </a:solidFill>
              </a:rPr>
              <a:t>Rx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with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target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column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persistancy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flag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</a:t>
            </a:r>
            <a:r>
              <a:rPr lang="tr-TR" sz="2800" dirty="0" err="1" smtClean="0">
                <a:solidFill>
                  <a:srgbClr val="FF6600"/>
                </a:solidFill>
              </a:rPr>
              <a:t>Clearly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outliers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are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visible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</a:t>
            </a:r>
            <a:r>
              <a:rPr lang="tr-TR" sz="2800" dirty="0" err="1" smtClean="0">
                <a:solidFill>
                  <a:srgbClr val="FF6600"/>
                </a:solidFill>
              </a:rPr>
              <a:t>This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outliers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are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dropped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459"/>
            <a:ext cx="617940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3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Unknown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Values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In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the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Dataset</a:t>
            </a:r>
            <a:r>
              <a:rPr lang="tr-TR" sz="4000" b="1" dirty="0" smtClean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l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l"/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Percentage</a:t>
            </a:r>
            <a:r>
              <a:rPr lang="tr-TR" sz="2800" dirty="0" smtClean="0">
                <a:solidFill>
                  <a:srgbClr val="FF6600"/>
                </a:solidFill>
              </a:rPr>
              <a:t> of </a:t>
            </a:r>
            <a:r>
              <a:rPr lang="tr-TR" sz="2800" dirty="0" err="1" smtClean="0">
                <a:solidFill>
                  <a:srgbClr val="FF6600"/>
                </a:solidFill>
              </a:rPr>
              <a:t>Unknown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Values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In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</a:p>
          <a:p>
            <a:pPr algn="l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</a:t>
            </a:r>
            <a:r>
              <a:rPr lang="tr-TR" sz="2800" dirty="0" err="1" smtClean="0">
                <a:solidFill>
                  <a:srgbClr val="FF6600"/>
                </a:solidFill>
              </a:rPr>
              <a:t>columns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</a:p>
          <a:p>
            <a:pPr algn="l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If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percentage</a:t>
            </a:r>
            <a:r>
              <a:rPr lang="tr-TR" sz="2800" dirty="0" smtClean="0">
                <a:solidFill>
                  <a:srgbClr val="FF6600"/>
                </a:solidFill>
              </a:rPr>
              <a:t> is </a:t>
            </a:r>
            <a:r>
              <a:rPr lang="tr-TR" sz="2800" dirty="0" err="1" smtClean="0">
                <a:solidFill>
                  <a:srgbClr val="FF6600"/>
                </a:solidFill>
              </a:rPr>
              <a:t>higher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than</a:t>
            </a:r>
            <a:r>
              <a:rPr lang="tr-TR" sz="2800" dirty="0" smtClean="0">
                <a:solidFill>
                  <a:srgbClr val="FF6600"/>
                </a:solidFill>
              </a:rPr>
              <a:t> 40,</a:t>
            </a:r>
          </a:p>
          <a:p>
            <a:pPr algn="l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</a:t>
            </a:r>
            <a:r>
              <a:rPr lang="tr-TR" sz="2800" dirty="0" err="1" smtClean="0">
                <a:solidFill>
                  <a:srgbClr val="FF6600"/>
                </a:solidFill>
              </a:rPr>
              <a:t>column</a:t>
            </a:r>
            <a:r>
              <a:rPr lang="tr-TR" sz="2800" dirty="0" smtClean="0">
                <a:solidFill>
                  <a:srgbClr val="FF6600"/>
                </a:solidFill>
              </a:rPr>
              <a:t> is </a:t>
            </a:r>
            <a:r>
              <a:rPr lang="tr-TR" sz="2800" dirty="0" err="1" smtClean="0">
                <a:solidFill>
                  <a:srgbClr val="FF6600"/>
                </a:solidFill>
              </a:rPr>
              <a:t>dropped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</a:p>
          <a:p>
            <a:pPr algn="l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Else,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unknown</a:t>
            </a:r>
            <a:r>
              <a:rPr lang="tr-TR" sz="2800" dirty="0" smtClean="0">
                <a:solidFill>
                  <a:srgbClr val="FF6600"/>
                </a:solidFill>
              </a:rPr>
              <a:t> data is </a:t>
            </a:r>
            <a:r>
              <a:rPr lang="tr-TR" sz="2800" dirty="0" err="1" smtClean="0">
                <a:solidFill>
                  <a:srgbClr val="FF6600"/>
                </a:solidFill>
              </a:rPr>
              <a:t>filled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with</a:t>
            </a:r>
            <a:endParaRPr lang="tr-TR" sz="2800" dirty="0">
              <a:solidFill>
                <a:srgbClr val="FF6600"/>
              </a:solidFill>
            </a:endParaRPr>
          </a:p>
          <a:p>
            <a:pPr algn="l"/>
            <a:r>
              <a:rPr lang="tr-TR" sz="2800" dirty="0" smtClean="0">
                <a:solidFill>
                  <a:srgbClr val="FF6600"/>
                </a:solidFill>
              </a:rPr>
              <a:t>     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most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frequent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value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7819"/>
            <a:ext cx="6234825" cy="226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7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Chi2 Analysis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Reduction</a:t>
            </a:r>
            <a:r>
              <a:rPr lang="tr-TR" sz="2800" dirty="0" smtClean="0">
                <a:solidFill>
                  <a:srgbClr val="FF6600"/>
                </a:solidFill>
              </a:rPr>
              <a:t> of </a:t>
            </a:r>
            <a:r>
              <a:rPr lang="tr-TR" sz="2800" dirty="0" err="1" smtClean="0">
                <a:solidFill>
                  <a:srgbClr val="FF6600"/>
                </a:solidFill>
              </a:rPr>
              <a:t>Columns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At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left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columns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with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low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assosiation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are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shown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If</a:t>
            </a:r>
            <a:r>
              <a:rPr lang="tr-TR" sz="2800" dirty="0" smtClean="0">
                <a:solidFill>
                  <a:srgbClr val="FF6600"/>
                </a:solidFill>
              </a:rPr>
              <a:t> P </a:t>
            </a:r>
            <a:r>
              <a:rPr lang="tr-TR" sz="2800" dirty="0" err="1" smtClean="0">
                <a:solidFill>
                  <a:srgbClr val="FF6600"/>
                </a:solidFill>
              </a:rPr>
              <a:t>value</a:t>
            </a:r>
            <a:r>
              <a:rPr lang="tr-TR" sz="2800" dirty="0" smtClean="0">
                <a:solidFill>
                  <a:srgbClr val="FF6600"/>
                </a:solidFill>
              </a:rPr>
              <a:t> is </a:t>
            </a:r>
            <a:r>
              <a:rPr lang="tr-TR" sz="2800" dirty="0" err="1" smtClean="0">
                <a:solidFill>
                  <a:srgbClr val="FF6600"/>
                </a:solidFill>
              </a:rPr>
              <a:t>higher</a:t>
            </a:r>
            <a:r>
              <a:rPr lang="tr-TR" sz="2800" dirty="0" smtClean="0">
                <a:solidFill>
                  <a:srgbClr val="FF6600"/>
                </a:solidFill>
              </a:rPr>
              <a:t> it has a </a:t>
            </a:r>
            <a:r>
              <a:rPr lang="tr-TR" sz="2800" dirty="0" err="1" smtClean="0">
                <a:solidFill>
                  <a:srgbClr val="FF6600"/>
                </a:solidFill>
              </a:rPr>
              <a:t>higher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probability</a:t>
            </a:r>
            <a:r>
              <a:rPr lang="tr-TR" sz="2800" dirty="0" smtClean="0">
                <a:solidFill>
                  <a:srgbClr val="FF6600"/>
                </a:solidFill>
              </a:rPr>
              <a:t> of </a:t>
            </a:r>
            <a:r>
              <a:rPr lang="tr-TR" sz="2800" dirty="0" err="1" smtClean="0">
                <a:solidFill>
                  <a:srgbClr val="FF6600"/>
                </a:solidFill>
              </a:rPr>
              <a:t>being</a:t>
            </a:r>
            <a:r>
              <a:rPr lang="tr-TR" sz="2800" dirty="0" smtClean="0">
                <a:solidFill>
                  <a:srgbClr val="FF6600"/>
                </a:solidFill>
              </a:rPr>
              <a:t> not </a:t>
            </a:r>
            <a:r>
              <a:rPr lang="tr-TR" sz="2800" dirty="0" err="1" smtClean="0">
                <a:solidFill>
                  <a:srgbClr val="FF6600"/>
                </a:solidFill>
              </a:rPr>
              <a:t>assosiated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with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the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target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variable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033"/>
            <a:ext cx="5733141" cy="43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8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Information Value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685405" y="351410"/>
            <a:ext cx="6858004" cy="6155184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IV </a:t>
            </a:r>
            <a:r>
              <a:rPr lang="tr-TR" sz="2800" dirty="0" err="1" smtClean="0">
                <a:solidFill>
                  <a:srgbClr val="FF6600"/>
                </a:solidFill>
              </a:rPr>
              <a:t>technique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for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feature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selection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Columns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with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no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predictive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power</a:t>
            </a:r>
            <a:r>
              <a:rPr lang="tr-TR" sz="2800" dirty="0" smtClean="0">
                <a:solidFill>
                  <a:srgbClr val="FF6600"/>
                </a:solidFill>
              </a:rPr>
              <a:t>.         </a:t>
            </a:r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7" y="1777979"/>
            <a:ext cx="5997903" cy="36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Suggested</a:t>
            </a:r>
            <a:r>
              <a:rPr lang="tr-TR" sz="4000" b="1" dirty="0" smtClean="0">
                <a:solidFill>
                  <a:srgbClr val="FF6600"/>
                </a:solidFill>
              </a:rPr>
              <a:t> ML </a:t>
            </a:r>
            <a:r>
              <a:rPr lang="tr-TR" sz="4000" b="1" dirty="0" err="1" smtClean="0">
                <a:solidFill>
                  <a:srgbClr val="FF6600"/>
                </a:solidFill>
              </a:rPr>
              <a:t>Models</a:t>
            </a:r>
            <a:r>
              <a:rPr lang="tr-TR" sz="4000" b="1" dirty="0">
                <a:solidFill>
                  <a:srgbClr val="FF6600"/>
                </a:solidFill>
              </a:rPr>
              <a:t>: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2902876" y="439901"/>
            <a:ext cx="6858004" cy="6155184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l"/>
            <a:r>
              <a:rPr lang="en-US" sz="2800" dirty="0" smtClean="0">
                <a:solidFill>
                  <a:srgbClr val="FF6600"/>
                </a:solidFill>
              </a:rPr>
              <a:t>Logistic </a:t>
            </a:r>
            <a:r>
              <a:rPr lang="en-US" sz="2800" dirty="0">
                <a:solidFill>
                  <a:srgbClr val="FF6600"/>
                </a:solidFill>
              </a:rPr>
              <a:t>Regression: </a:t>
            </a:r>
            <a:r>
              <a:rPr lang="tr-TR" sz="2800" dirty="0" smtClean="0">
                <a:solidFill>
                  <a:srgbClr val="FF6600"/>
                </a:solidFill>
              </a:rPr>
              <a:t>WOE/IV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l"/>
            <a:r>
              <a:rPr lang="en-US" sz="2800" dirty="0" err="1" smtClean="0">
                <a:solidFill>
                  <a:srgbClr val="FF6600"/>
                </a:solidFill>
              </a:rPr>
              <a:t>DecisionTree</a:t>
            </a:r>
            <a:r>
              <a:rPr lang="en-US" sz="2800" dirty="0" smtClean="0">
                <a:solidFill>
                  <a:srgbClr val="FF6600"/>
                </a:solidFill>
              </a:rPr>
              <a:t>/</a:t>
            </a:r>
            <a:r>
              <a:rPr lang="en-US" sz="2800" dirty="0" err="1" smtClean="0">
                <a:solidFill>
                  <a:srgbClr val="FF6600"/>
                </a:solidFill>
              </a:rPr>
              <a:t>RandomForest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l"/>
            <a:r>
              <a:rPr lang="en-US" sz="2800" dirty="0">
                <a:solidFill>
                  <a:srgbClr val="FF6600"/>
                </a:solidFill>
              </a:rPr>
              <a:t>Gradient Boosting Machines (GBM) / </a:t>
            </a:r>
            <a:r>
              <a:rPr lang="en-US" sz="2800" dirty="0" err="1">
                <a:solidFill>
                  <a:srgbClr val="FF6600"/>
                </a:solidFill>
              </a:rPr>
              <a:t>XGBoost</a:t>
            </a:r>
            <a:r>
              <a:rPr lang="en-US" sz="2800" dirty="0">
                <a:solidFill>
                  <a:srgbClr val="FF6600"/>
                </a:solidFill>
              </a:rPr>
              <a:t> / </a:t>
            </a:r>
            <a:r>
              <a:rPr lang="en-US" sz="2800" dirty="0" err="1">
                <a:solidFill>
                  <a:srgbClr val="FF6600"/>
                </a:solidFill>
              </a:rPr>
              <a:t>LightGBM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l"/>
            <a:r>
              <a:rPr lang="en-US" sz="2800" dirty="0">
                <a:solidFill>
                  <a:srgbClr val="FF6600"/>
                </a:solidFill>
              </a:rPr>
              <a:t>Support Vector Machines (SVM):</a:t>
            </a:r>
            <a:r>
              <a:rPr lang="tr-TR" sz="2800" dirty="0" smtClean="0">
                <a:solidFill>
                  <a:srgbClr val="FF6600"/>
                </a:solidFill>
              </a:rPr>
              <a:t>  </a:t>
            </a:r>
          </a:p>
          <a:p>
            <a:pPr algn="l"/>
            <a:r>
              <a:rPr lang="tr-TR" sz="2800" dirty="0" err="1" smtClean="0">
                <a:solidFill>
                  <a:srgbClr val="FF6600"/>
                </a:solidFill>
              </a:rPr>
              <a:t>Neural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>
                <a:solidFill>
                  <a:srgbClr val="FF6600"/>
                </a:solidFill>
              </a:rPr>
              <a:t>Networks</a:t>
            </a:r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6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Model 1 </a:t>
            </a:r>
            <a:r>
              <a:rPr lang="tr-TR" sz="4000" b="1" dirty="0" err="1" smtClean="0">
                <a:solidFill>
                  <a:srgbClr val="FF6600"/>
                </a:solidFill>
              </a:rPr>
              <a:t>Logistic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Regression</a:t>
            </a:r>
            <a:r>
              <a:rPr lang="tr-TR" sz="4000" b="1" dirty="0" smtClean="0">
                <a:solidFill>
                  <a:srgbClr val="FF6600"/>
                </a:solidFill>
              </a:rPr>
              <a:t> (Base Model)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088623" y="754628"/>
            <a:ext cx="6858004" cy="534874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000" dirty="0" err="1" smtClean="0">
                <a:solidFill>
                  <a:srgbClr val="FF6600"/>
                </a:solidFill>
              </a:rPr>
              <a:t>Accuracy</a:t>
            </a:r>
            <a:r>
              <a:rPr lang="tr-TR" sz="2000" dirty="0">
                <a:solidFill>
                  <a:srgbClr val="FF6600"/>
                </a:solidFill>
              </a:rPr>
              <a:t>:  0.7866449511400652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Precision:  0.6708860759493671</a:t>
            </a:r>
          </a:p>
          <a:p>
            <a:pPr algn="just"/>
            <a:r>
              <a:rPr lang="tr-TR" sz="2000" dirty="0" err="1">
                <a:solidFill>
                  <a:srgbClr val="FF6600"/>
                </a:solidFill>
              </a:rPr>
              <a:t>Recall</a:t>
            </a:r>
            <a:r>
              <a:rPr lang="tr-TR" sz="2000" dirty="0">
                <a:solidFill>
                  <a:srgbClr val="FF6600"/>
                </a:solidFill>
              </a:rPr>
              <a:t>:  0.75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F1 </a:t>
            </a:r>
            <a:r>
              <a:rPr lang="tr-TR" sz="2000" dirty="0" err="1">
                <a:solidFill>
                  <a:srgbClr val="FF6600"/>
                </a:solidFill>
              </a:rPr>
              <a:t>Score</a:t>
            </a:r>
            <a:r>
              <a:rPr lang="tr-TR" sz="2000" dirty="0">
                <a:solidFill>
                  <a:srgbClr val="FF6600"/>
                </a:solidFill>
              </a:rPr>
              <a:t>:  0.7082405345211581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AUC-ROC:  0.7779850746268656  </a:t>
            </a:r>
            <a:endParaRPr lang="tr-TR" sz="2000" dirty="0" smtClean="0">
              <a:solidFill>
                <a:srgbClr val="FF6600"/>
              </a:solidFill>
            </a:endParaRPr>
          </a:p>
          <a:p>
            <a:endParaRPr lang="en-US" sz="1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92" y="2105139"/>
            <a:ext cx="6422668" cy="31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3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Model 1 </a:t>
            </a:r>
            <a:r>
              <a:rPr lang="tr-TR" sz="4000" b="1" dirty="0" err="1" smtClean="0">
                <a:solidFill>
                  <a:srgbClr val="FF6600"/>
                </a:solidFill>
              </a:rPr>
              <a:t>Logistic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Regression</a:t>
            </a:r>
            <a:r>
              <a:rPr lang="tr-TR" sz="4000" b="1" dirty="0" smtClean="0">
                <a:solidFill>
                  <a:srgbClr val="FF6600"/>
                </a:solidFill>
              </a:rPr>
              <a:t> (Base Model)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088623" y="754628"/>
            <a:ext cx="6858004" cy="534874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000" dirty="0" err="1" smtClean="0">
                <a:solidFill>
                  <a:srgbClr val="FF6600"/>
                </a:solidFill>
              </a:rPr>
              <a:t>Accuracy</a:t>
            </a:r>
            <a:r>
              <a:rPr lang="tr-TR" sz="2000" dirty="0">
                <a:solidFill>
                  <a:srgbClr val="FF6600"/>
                </a:solidFill>
              </a:rPr>
              <a:t>:  0.7866449511400652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Precision:  0.6708860759493671</a:t>
            </a:r>
          </a:p>
          <a:p>
            <a:pPr algn="just"/>
            <a:r>
              <a:rPr lang="tr-TR" sz="2000" dirty="0" err="1">
                <a:solidFill>
                  <a:srgbClr val="FF6600"/>
                </a:solidFill>
              </a:rPr>
              <a:t>Recall</a:t>
            </a:r>
            <a:r>
              <a:rPr lang="tr-TR" sz="2000" dirty="0">
                <a:solidFill>
                  <a:srgbClr val="FF6600"/>
                </a:solidFill>
              </a:rPr>
              <a:t>:  0.75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F1 </a:t>
            </a:r>
            <a:r>
              <a:rPr lang="tr-TR" sz="2000" dirty="0" err="1">
                <a:solidFill>
                  <a:srgbClr val="FF6600"/>
                </a:solidFill>
              </a:rPr>
              <a:t>Score</a:t>
            </a:r>
            <a:r>
              <a:rPr lang="tr-TR" sz="2000" dirty="0">
                <a:solidFill>
                  <a:srgbClr val="FF6600"/>
                </a:solidFill>
              </a:rPr>
              <a:t>:  0.7082405345211581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AUC-ROC:  0.7779850746268656  </a:t>
            </a:r>
            <a:endParaRPr lang="tr-TR" sz="2000" dirty="0" smtClean="0">
              <a:solidFill>
                <a:srgbClr val="FF6600"/>
              </a:solidFill>
            </a:endParaRPr>
          </a:p>
          <a:p>
            <a:endParaRPr lang="en-US" sz="1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92" y="2105139"/>
            <a:ext cx="6422668" cy="31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Model 2 </a:t>
            </a:r>
            <a:r>
              <a:rPr lang="tr-TR" sz="4000" b="1" dirty="0" err="1" smtClean="0">
                <a:solidFill>
                  <a:srgbClr val="FF6600"/>
                </a:solidFill>
              </a:rPr>
              <a:t>Decision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Tree</a:t>
            </a:r>
            <a:r>
              <a:rPr lang="tr-TR" sz="4000" b="1" dirty="0" smtClean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088623" y="754628"/>
            <a:ext cx="6858004" cy="534874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000" dirty="0" smtClean="0">
              <a:solidFill>
                <a:srgbClr val="FF6600"/>
              </a:solidFill>
            </a:endParaRPr>
          </a:p>
          <a:p>
            <a:pPr algn="just"/>
            <a:endParaRPr lang="tr-TR" sz="2000" dirty="0">
              <a:solidFill>
                <a:srgbClr val="FF6600"/>
              </a:solidFill>
            </a:endParaRPr>
          </a:p>
          <a:p>
            <a:pPr algn="just"/>
            <a:r>
              <a:rPr lang="tr-TR" sz="2000" dirty="0" err="1" smtClean="0">
                <a:solidFill>
                  <a:srgbClr val="FF6600"/>
                </a:solidFill>
              </a:rPr>
              <a:t>Accuracy</a:t>
            </a:r>
            <a:r>
              <a:rPr lang="tr-TR" sz="2000" dirty="0">
                <a:solidFill>
                  <a:srgbClr val="FF6600"/>
                </a:solidFill>
              </a:rPr>
              <a:t>:  0.7068403908794788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Precision:  0.5816326530612245</a:t>
            </a:r>
          </a:p>
          <a:p>
            <a:pPr algn="just"/>
            <a:r>
              <a:rPr lang="tr-TR" sz="2000" dirty="0" err="1">
                <a:solidFill>
                  <a:srgbClr val="FF6600"/>
                </a:solidFill>
              </a:rPr>
              <a:t>Recall</a:t>
            </a:r>
            <a:r>
              <a:rPr lang="tr-TR" sz="2000" dirty="0">
                <a:solidFill>
                  <a:srgbClr val="FF6600"/>
                </a:solidFill>
              </a:rPr>
              <a:t>:  0.5377358490566038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F1 </a:t>
            </a:r>
            <a:r>
              <a:rPr lang="tr-TR" sz="2000" dirty="0" err="1">
                <a:solidFill>
                  <a:srgbClr val="FF6600"/>
                </a:solidFill>
              </a:rPr>
              <a:t>Score</a:t>
            </a:r>
            <a:r>
              <a:rPr lang="tr-TR" sz="2000" dirty="0">
                <a:solidFill>
                  <a:srgbClr val="FF6600"/>
                </a:solidFill>
              </a:rPr>
              <a:t>:  0.5588235294117646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AUC-ROC:  0.6668778747770582</a:t>
            </a:r>
            <a:endParaRPr lang="tr-TR" sz="2000" dirty="0">
              <a:solidFill>
                <a:srgbClr val="FF6600"/>
              </a:solidFill>
            </a:endParaRPr>
          </a:p>
          <a:p>
            <a:endParaRPr lang="en-US" sz="1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62" y="2231923"/>
            <a:ext cx="6641187" cy="31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Model 3 </a:t>
            </a:r>
            <a:r>
              <a:rPr lang="tr-TR" sz="4000" b="1" dirty="0" err="1" smtClean="0">
                <a:solidFill>
                  <a:srgbClr val="FF6600"/>
                </a:solidFill>
              </a:rPr>
              <a:t>Random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Forest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Classifier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088623" y="754628"/>
            <a:ext cx="6858004" cy="534874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000" dirty="0" smtClean="0">
              <a:solidFill>
                <a:srgbClr val="FF6600"/>
              </a:solidFill>
            </a:endParaRPr>
          </a:p>
          <a:p>
            <a:pPr algn="just"/>
            <a:r>
              <a:rPr lang="tr-TR" sz="2000" dirty="0" err="1">
                <a:solidFill>
                  <a:srgbClr val="FF6600"/>
                </a:solidFill>
              </a:rPr>
              <a:t>Accuracy</a:t>
            </a:r>
            <a:r>
              <a:rPr lang="tr-TR" sz="2000" dirty="0">
                <a:solidFill>
                  <a:srgbClr val="FF6600"/>
                </a:solidFill>
              </a:rPr>
              <a:t>:  0.7882736156351792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Precision:  0.7530864197530864</a:t>
            </a:r>
          </a:p>
          <a:p>
            <a:pPr algn="just"/>
            <a:r>
              <a:rPr lang="tr-TR" sz="2000" dirty="0" err="1">
                <a:solidFill>
                  <a:srgbClr val="FF6600"/>
                </a:solidFill>
              </a:rPr>
              <a:t>Recall</a:t>
            </a:r>
            <a:r>
              <a:rPr lang="tr-TR" sz="2000" dirty="0">
                <a:solidFill>
                  <a:srgbClr val="FF6600"/>
                </a:solidFill>
              </a:rPr>
              <a:t>:  0.5754716981132075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F1 </a:t>
            </a:r>
            <a:r>
              <a:rPr lang="tr-TR" sz="2000" dirty="0" err="1">
                <a:solidFill>
                  <a:srgbClr val="FF6600"/>
                </a:solidFill>
              </a:rPr>
              <a:t>Score</a:t>
            </a:r>
            <a:r>
              <a:rPr lang="tr-TR" sz="2000" dirty="0">
                <a:solidFill>
                  <a:srgbClr val="FF6600"/>
                </a:solidFill>
              </a:rPr>
              <a:t>:  0.6524064171122994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AUC-ROC:  0.7379846052755092</a:t>
            </a:r>
          </a:p>
          <a:p>
            <a:endParaRPr lang="en-US" sz="1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6" y="2242016"/>
            <a:ext cx="6552398" cy="27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6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Problem Statement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2498765" y="607048"/>
            <a:ext cx="6858004" cy="6155184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dirty="0" smtClean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ABC is a pharmaceutical company and desires to understand the persistency of the drug 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per physician description. To solve this issue, ABC company reached an analytics company to 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automate this process of identification.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3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Model 4 </a:t>
            </a:r>
            <a:r>
              <a:rPr lang="tr-TR" sz="4000" b="1" dirty="0" err="1" smtClean="0">
                <a:solidFill>
                  <a:srgbClr val="FF6600"/>
                </a:solidFill>
              </a:rPr>
              <a:t>Gradient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Boosting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088623" y="754628"/>
            <a:ext cx="6858004" cy="534874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000" dirty="0" smtClean="0">
              <a:solidFill>
                <a:srgbClr val="FF6600"/>
              </a:solidFill>
            </a:endParaRPr>
          </a:p>
          <a:p>
            <a:pPr algn="just"/>
            <a:endParaRPr lang="tr-TR" sz="2000" dirty="0">
              <a:solidFill>
                <a:srgbClr val="FF6600"/>
              </a:solidFill>
            </a:endParaRPr>
          </a:p>
          <a:p>
            <a:pPr algn="just"/>
            <a:r>
              <a:rPr lang="tr-TR" sz="2000" dirty="0" err="1" smtClean="0">
                <a:solidFill>
                  <a:srgbClr val="FF6600"/>
                </a:solidFill>
              </a:rPr>
              <a:t>Accuracy</a:t>
            </a:r>
            <a:r>
              <a:rPr lang="tr-TR" sz="2000" dirty="0">
                <a:solidFill>
                  <a:srgbClr val="FF6600"/>
                </a:solidFill>
              </a:rPr>
              <a:t>:  0.7703583061889251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Precision:  0.6839378238341969</a:t>
            </a:r>
          </a:p>
          <a:p>
            <a:pPr algn="just"/>
            <a:r>
              <a:rPr lang="tr-TR" sz="2000" dirty="0" err="1">
                <a:solidFill>
                  <a:srgbClr val="FF6600"/>
                </a:solidFill>
              </a:rPr>
              <a:t>Recall</a:t>
            </a:r>
            <a:r>
              <a:rPr lang="tr-TR" sz="2000" dirty="0">
                <a:solidFill>
                  <a:srgbClr val="FF6600"/>
                </a:solidFill>
              </a:rPr>
              <a:t>:  0.6226415094339622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F1 </a:t>
            </a:r>
            <a:r>
              <a:rPr lang="tr-TR" sz="2000" dirty="0" err="1">
                <a:solidFill>
                  <a:srgbClr val="FF6600"/>
                </a:solidFill>
              </a:rPr>
              <a:t>Score</a:t>
            </a:r>
            <a:r>
              <a:rPr lang="tr-TR" sz="2000" dirty="0">
                <a:solidFill>
                  <a:srgbClr val="FF6600"/>
                </a:solidFill>
              </a:rPr>
              <a:t>:  0.6518518518518519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AUC-ROC:  0.735450107950812</a:t>
            </a:r>
            <a:endParaRPr lang="tr-TR" sz="2000" dirty="0" smtClean="0">
              <a:solidFill>
                <a:srgbClr val="FF6600"/>
              </a:solidFill>
            </a:endParaRPr>
          </a:p>
          <a:p>
            <a:endParaRPr lang="en-US" sz="1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2594"/>
            <a:ext cx="6803210" cy="30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2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Model 5 </a:t>
            </a:r>
            <a:r>
              <a:rPr lang="tr-TR" sz="4000" b="1" dirty="0" err="1" smtClean="0">
                <a:solidFill>
                  <a:srgbClr val="FF6600"/>
                </a:solidFill>
              </a:rPr>
              <a:t>Support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Vector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Machines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088623" y="754628"/>
            <a:ext cx="6858004" cy="534874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000" dirty="0" smtClean="0">
              <a:solidFill>
                <a:srgbClr val="FF6600"/>
              </a:solidFill>
            </a:endParaRPr>
          </a:p>
          <a:p>
            <a:pPr algn="just"/>
            <a:endParaRPr lang="tr-TR" sz="2000" dirty="0" smtClean="0">
              <a:solidFill>
                <a:srgbClr val="FF6600"/>
              </a:solidFill>
            </a:endParaRPr>
          </a:p>
          <a:p>
            <a:pPr algn="just"/>
            <a:r>
              <a:rPr lang="tr-TR" sz="2000" dirty="0" err="1" smtClean="0">
                <a:solidFill>
                  <a:srgbClr val="FF6600"/>
                </a:solidFill>
              </a:rPr>
              <a:t>Accuracy</a:t>
            </a:r>
            <a:r>
              <a:rPr lang="tr-TR" sz="2000" dirty="0">
                <a:solidFill>
                  <a:srgbClr val="FF6600"/>
                </a:solidFill>
              </a:rPr>
              <a:t>:  0.8061889250814332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Precision:  0.7268292682926829</a:t>
            </a:r>
          </a:p>
          <a:p>
            <a:pPr algn="just"/>
            <a:r>
              <a:rPr lang="tr-TR" sz="2000" dirty="0" err="1">
                <a:solidFill>
                  <a:srgbClr val="FF6600"/>
                </a:solidFill>
              </a:rPr>
              <a:t>Recall</a:t>
            </a:r>
            <a:r>
              <a:rPr lang="tr-TR" sz="2000" dirty="0">
                <a:solidFill>
                  <a:srgbClr val="FF6600"/>
                </a:solidFill>
              </a:rPr>
              <a:t>:  0.7028301886792453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F1 </a:t>
            </a:r>
            <a:r>
              <a:rPr lang="tr-TR" sz="2000" dirty="0" err="1">
                <a:solidFill>
                  <a:srgbClr val="FF6600"/>
                </a:solidFill>
              </a:rPr>
              <a:t>Score</a:t>
            </a:r>
            <a:r>
              <a:rPr lang="tr-TR" sz="2000" dirty="0">
                <a:solidFill>
                  <a:srgbClr val="FF6600"/>
                </a:solidFill>
              </a:rPr>
              <a:t>:  0.7146282973621103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AUC-ROC:  0.7817633530460902</a:t>
            </a:r>
          </a:p>
          <a:p>
            <a:endParaRPr lang="en-US" sz="1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2" y="2185503"/>
            <a:ext cx="6188706" cy="32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43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Model 6 </a:t>
            </a:r>
            <a:r>
              <a:rPr lang="tr-TR" sz="4000" b="1" dirty="0" err="1" smtClean="0">
                <a:solidFill>
                  <a:srgbClr val="FF6600"/>
                </a:solidFill>
              </a:rPr>
              <a:t>Logistic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Regression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WoE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088623" y="754628"/>
            <a:ext cx="6858004" cy="534874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000" dirty="0" smtClean="0">
              <a:solidFill>
                <a:srgbClr val="FF6600"/>
              </a:solidFill>
            </a:endParaRPr>
          </a:p>
          <a:p>
            <a:pPr algn="just"/>
            <a:endParaRPr lang="tr-TR" sz="2000" dirty="0" smtClean="0">
              <a:solidFill>
                <a:srgbClr val="FF6600"/>
              </a:solidFill>
            </a:endParaRPr>
          </a:p>
          <a:p>
            <a:pPr algn="just"/>
            <a:r>
              <a:rPr lang="tr-TR" sz="2000" dirty="0" err="1" smtClean="0">
                <a:solidFill>
                  <a:srgbClr val="FF6600"/>
                </a:solidFill>
              </a:rPr>
              <a:t>Accuracy</a:t>
            </a:r>
            <a:r>
              <a:rPr lang="tr-TR" sz="2000" dirty="0">
                <a:solidFill>
                  <a:srgbClr val="FF6600"/>
                </a:solidFill>
              </a:rPr>
              <a:t>:  0.7927007299270074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Precision:  0.7451737451737451</a:t>
            </a:r>
          </a:p>
          <a:p>
            <a:pPr algn="just"/>
            <a:r>
              <a:rPr lang="tr-TR" sz="2000" dirty="0" err="1">
                <a:solidFill>
                  <a:srgbClr val="FF6600"/>
                </a:solidFill>
              </a:rPr>
              <a:t>Recall</a:t>
            </a:r>
            <a:r>
              <a:rPr lang="tr-TR" sz="2000" dirty="0">
                <a:solidFill>
                  <a:srgbClr val="FF6600"/>
                </a:solidFill>
              </a:rPr>
              <a:t>:  0.7174721189591078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F1 </a:t>
            </a:r>
            <a:r>
              <a:rPr lang="tr-TR" sz="2000" dirty="0" err="1">
                <a:solidFill>
                  <a:srgbClr val="FF6600"/>
                </a:solidFill>
              </a:rPr>
              <a:t>Score</a:t>
            </a:r>
            <a:r>
              <a:rPr lang="tr-TR" sz="2000" dirty="0">
                <a:solidFill>
                  <a:srgbClr val="FF6600"/>
                </a:solidFill>
              </a:rPr>
              <a:t>:  0.731060606060606</a:t>
            </a:r>
          </a:p>
          <a:p>
            <a:pPr algn="just"/>
            <a:r>
              <a:rPr lang="tr-TR" sz="2000" dirty="0">
                <a:solidFill>
                  <a:srgbClr val="FF6600"/>
                </a:solidFill>
              </a:rPr>
              <a:t>AUC-ROC:  0.7794091364026308</a:t>
            </a:r>
          </a:p>
          <a:p>
            <a:endParaRPr lang="en-US" sz="1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2" y="2005782"/>
            <a:ext cx="6611526" cy="35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3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Final </a:t>
            </a:r>
            <a:r>
              <a:rPr lang="tr-TR" sz="4000" b="1" dirty="0" err="1" smtClean="0">
                <a:solidFill>
                  <a:srgbClr val="FF6600"/>
                </a:solidFill>
              </a:rPr>
              <a:t>Metrics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088623" y="754628"/>
            <a:ext cx="6858004" cy="534874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endParaRPr lang="en-US" sz="1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6" y="1356659"/>
            <a:ext cx="6374149" cy="272372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659" y="1356658"/>
            <a:ext cx="6017342" cy="272372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948881"/>
            <a:ext cx="6174660" cy="290912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108" y="4080387"/>
            <a:ext cx="5989793" cy="27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5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Final </a:t>
            </a:r>
            <a:r>
              <a:rPr lang="tr-TR" sz="4000" b="1" dirty="0" err="1" smtClean="0">
                <a:solidFill>
                  <a:srgbClr val="FF6600"/>
                </a:solidFill>
              </a:rPr>
              <a:t>Metrics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088623" y="754628"/>
            <a:ext cx="6858004" cy="534874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endParaRPr lang="en-US" sz="1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1" y="1309459"/>
            <a:ext cx="12014681" cy="55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Selected</a:t>
            </a:r>
            <a:r>
              <a:rPr lang="tr-TR" sz="4000" b="1" dirty="0" smtClean="0">
                <a:solidFill>
                  <a:srgbClr val="FF6600"/>
                </a:solidFill>
              </a:rPr>
              <a:t> Mode</a:t>
            </a:r>
            <a:r>
              <a:rPr lang="tr-TR" sz="4000" b="1" dirty="0" smtClean="0">
                <a:solidFill>
                  <a:srgbClr val="FF6600"/>
                </a:solidFill>
              </a:rPr>
              <a:t>l: SVM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088623" y="754628"/>
            <a:ext cx="6858004" cy="534874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endParaRPr lang="en-US" sz="1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7" y="-213064"/>
            <a:ext cx="1826724" cy="152252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272" y="1398923"/>
            <a:ext cx="7344696" cy="3153413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06475" y="4552336"/>
            <a:ext cx="111104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1" dirty="0" err="1">
                <a:solidFill>
                  <a:srgbClr val="FF6600"/>
                </a:solidFill>
              </a:rPr>
              <a:t>Accuracy</a:t>
            </a:r>
            <a:r>
              <a:rPr lang="tr-TR" b="1" i="1" dirty="0">
                <a:solidFill>
                  <a:srgbClr val="FF6600"/>
                </a:solidFill>
              </a:rPr>
              <a:t>:  0.8061889250814332</a:t>
            </a:r>
          </a:p>
          <a:p>
            <a:pPr algn="ctr"/>
            <a:r>
              <a:rPr lang="tr-TR" b="1" i="1" dirty="0">
                <a:solidFill>
                  <a:srgbClr val="FF6600"/>
                </a:solidFill>
              </a:rPr>
              <a:t>Precision:  0.7268292682926829</a:t>
            </a:r>
          </a:p>
          <a:p>
            <a:pPr algn="ctr"/>
            <a:r>
              <a:rPr lang="tr-TR" b="1" i="1" dirty="0" err="1">
                <a:solidFill>
                  <a:srgbClr val="FF6600"/>
                </a:solidFill>
              </a:rPr>
              <a:t>Recall</a:t>
            </a:r>
            <a:r>
              <a:rPr lang="tr-TR" b="1" i="1" dirty="0">
                <a:solidFill>
                  <a:srgbClr val="FF6600"/>
                </a:solidFill>
              </a:rPr>
              <a:t>:  0.7028301886792453</a:t>
            </a:r>
          </a:p>
          <a:p>
            <a:pPr algn="ctr"/>
            <a:r>
              <a:rPr lang="tr-TR" b="1" i="1" dirty="0">
                <a:solidFill>
                  <a:srgbClr val="FF6600"/>
                </a:solidFill>
              </a:rPr>
              <a:t>F1 </a:t>
            </a:r>
            <a:r>
              <a:rPr lang="tr-TR" b="1" i="1" dirty="0" err="1">
                <a:solidFill>
                  <a:srgbClr val="FF6600"/>
                </a:solidFill>
              </a:rPr>
              <a:t>Score</a:t>
            </a:r>
            <a:r>
              <a:rPr lang="tr-TR" b="1" i="1" dirty="0">
                <a:solidFill>
                  <a:srgbClr val="FF6600"/>
                </a:solidFill>
              </a:rPr>
              <a:t>:  0.7146282973621103</a:t>
            </a:r>
          </a:p>
          <a:p>
            <a:pPr algn="ctr"/>
            <a:r>
              <a:rPr lang="tr-TR" b="1" i="1" dirty="0">
                <a:solidFill>
                  <a:srgbClr val="FF6600"/>
                </a:solidFill>
              </a:rPr>
              <a:t>AUC-ROC:  </a:t>
            </a:r>
            <a:r>
              <a:rPr lang="tr-TR" b="1" i="1" dirty="0" smtClean="0">
                <a:solidFill>
                  <a:srgbClr val="FF6600"/>
                </a:solidFill>
              </a:rPr>
              <a:t>0.7817633530460902</a:t>
            </a:r>
          </a:p>
          <a:p>
            <a:pPr algn="ctr"/>
            <a:r>
              <a:rPr lang="tr-TR" b="1" i="1" dirty="0" smtClean="0">
                <a:solidFill>
                  <a:srgbClr val="FF6600"/>
                </a:solidFill>
              </a:rPr>
              <a:t>*Since </a:t>
            </a:r>
            <a:r>
              <a:rPr lang="tr-TR" b="1" i="1" dirty="0" err="1" smtClean="0">
                <a:solidFill>
                  <a:srgbClr val="FF6600"/>
                </a:solidFill>
              </a:rPr>
              <a:t>It’s</a:t>
            </a:r>
            <a:r>
              <a:rPr lang="tr-TR" b="1" i="1" dirty="0" smtClean="0">
                <a:solidFill>
                  <a:srgbClr val="FF6600"/>
                </a:solidFill>
              </a:rPr>
              <a:t> </a:t>
            </a:r>
            <a:r>
              <a:rPr lang="tr-TR" b="1" i="1" dirty="0" err="1" smtClean="0">
                <a:solidFill>
                  <a:srgbClr val="FF6600"/>
                </a:solidFill>
              </a:rPr>
              <a:t>high</a:t>
            </a:r>
            <a:r>
              <a:rPr lang="tr-TR" b="1" i="1" dirty="0" smtClean="0">
                <a:solidFill>
                  <a:srgbClr val="FF6600"/>
                </a:solidFill>
              </a:rPr>
              <a:t> </a:t>
            </a:r>
            <a:r>
              <a:rPr lang="tr-TR" b="1" i="1" dirty="0" err="1" smtClean="0">
                <a:solidFill>
                  <a:srgbClr val="FF6600"/>
                </a:solidFill>
              </a:rPr>
              <a:t>accuracy</a:t>
            </a:r>
            <a:r>
              <a:rPr lang="tr-TR" b="1" i="1" dirty="0" smtClean="0">
                <a:solidFill>
                  <a:srgbClr val="FF6600"/>
                </a:solidFill>
              </a:rPr>
              <a:t>, </a:t>
            </a:r>
            <a:r>
              <a:rPr lang="tr-TR" b="1" i="1" dirty="0" err="1" smtClean="0">
                <a:solidFill>
                  <a:srgbClr val="FF6600"/>
                </a:solidFill>
              </a:rPr>
              <a:t>high</a:t>
            </a:r>
            <a:r>
              <a:rPr lang="tr-TR" b="1" i="1" dirty="0" smtClean="0">
                <a:solidFill>
                  <a:srgbClr val="FF6600"/>
                </a:solidFill>
              </a:rPr>
              <a:t> F1 </a:t>
            </a:r>
            <a:r>
              <a:rPr lang="tr-TR" b="1" i="1" dirty="0" err="1" smtClean="0">
                <a:solidFill>
                  <a:srgbClr val="FF6600"/>
                </a:solidFill>
              </a:rPr>
              <a:t>score</a:t>
            </a:r>
            <a:r>
              <a:rPr lang="tr-TR" b="1" i="1" dirty="0" smtClean="0">
                <a:solidFill>
                  <a:srgbClr val="FF6600"/>
                </a:solidFill>
              </a:rPr>
              <a:t>, </a:t>
            </a:r>
            <a:r>
              <a:rPr lang="tr-TR" b="1" i="1" dirty="0" err="1" smtClean="0">
                <a:solidFill>
                  <a:srgbClr val="FF6600"/>
                </a:solidFill>
              </a:rPr>
              <a:t>and</a:t>
            </a:r>
            <a:r>
              <a:rPr lang="tr-TR" b="1" i="1" dirty="0" smtClean="0">
                <a:solidFill>
                  <a:srgbClr val="FF6600"/>
                </a:solidFill>
              </a:rPr>
              <a:t> </a:t>
            </a:r>
            <a:r>
              <a:rPr lang="tr-TR" b="1" i="1" dirty="0" err="1" smtClean="0">
                <a:solidFill>
                  <a:srgbClr val="FF6600"/>
                </a:solidFill>
              </a:rPr>
              <a:t>ease</a:t>
            </a:r>
            <a:r>
              <a:rPr lang="tr-TR" b="1" i="1" dirty="0" smtClean="0">
                <a:solidFill>
                  <a:srgbClr val="FF6600"/>
                </a:solidFill>
              </a:rPr>
              <a:t> of </a:t>
            </a:r>
            <a:r>
              <a:rPr lang="tr-TR" b="1" i="1" dirty="0" err="1" smtClean="0">
                <a:solidFill>
                  <a:srgbClr val="FF6600"/>
                </a:solidFill>
              </a:rPr>
              <a:t>implementation</a:t>
            </a:r>
            <a:r>
              <a:rPr lang="tr-TR" b="1" i="1" dirty="0" smtClean="0">
                <a:solidFill>
                  <a:srgbClr val="FF6600"/>
                </a:solidFill>
              </a:rPr>
              <a:t> SVM is </a:t>
            </a:r>
            <a:r>
              <a:rPr lang="tr-TR" b="1" i="1" dirty="0" err="1" smtClean="0">
                <a:solidFill>
                  <a:srgbClr val="FF6600"/>
                </a:solidFill>
              </a:rPr>
              <a:t>chosen</a:t>
            </a:r>
            <a:r>
              <a:rPr lang="tr-TR" b="1" i="1" dirty="0" smtClean="0">
                <a:solidFill>
                  <a:srgbClr val="FF6600"/>
                </a:solidFill>
              </a:rPr>
              <a:t> as model </a:t>
            </a:r>
            <a:r>
              <a:rPr lang="tr-TR" b="1" i="1" dirty="0" err="1" smtClean="0">
                <a:solidFill>
                  <a:srgbClr val="FF6600"/>
                </a:solidFill>
              </a:rPr>
              <a:t>to</a:t>
            </a:r>
            <a:r>
              <a:rPr lang="tr-TR" b="1" i="1" dirty="0" smtClean="0">
                <a:solidFill>
                  <a:srgbClr val="FF6600"/>
                </a:solidFill>
              </a:rPr>
              <a:t> deploy.*</a:t>
            </a:r>
          </a:p>
          <a:p>
            <a:pPr algn="just"/>
            <a:endParaRPr lang="tr-TR" dirty="0">
              <a:solidFill>
                <a:srgbClr val="FF6600"/>
              </a:solidFill>
            </a:endParaRPr>
          </a:p>
          <a:p>
            <a:pPr algn="just"/>
            <a:endParaRPr lang="tr-TR" dirty="0" smtClean="0">
              <a:solidFill>
                <a:srgbClr val="FF6600"/>
              </a:solidFill>
            </a:endParaRPr>
          </a:p>
          <a:p>
            <a:pPr algn="just"/>
            <a:endParaRPr lang="tr-TR" dirty="0">
              <a:solidFill>
                <a:srgbClr val="FF660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095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tr-TR" b="1" dirty="0" smtClean="0">
                <a:solidFill>
                  <a:srgbClr val="FF6600"/>
                </a:solidFill>
              </a:rPr>
              <a:t>Halit Ayberk DEMIR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smtClean="0">
                <a:solidFill>
                  <a:srgbClr val="FF6600"/>
                </a:solidFill>
              </a:rPr>
              <a:t>Data </a:t>
            </a:r>
            <a:r>
              <a:rPr lang="tr-TR" sz="4000" b="1" dirty="0" err="1" smtClean="0">
                <a:solidFill>
                  <a:srgbClr val="FF6600"/>
                </a:solidFill>
              </a:rPr>
              <a:t>Understanding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- </a:t>
            </a:r>
            <a:r>
              <a:rPr lang="tr-TR" sz="2800" dirty="0" err="1" smtClean="0">
                <a:solidFill>
                  <a:srgbClr val="FF6600"/>
                </a:solidFill>
              </a:rPr>
              <a:t>Dataset</a:t>
            </a:r>
            <a:r>
              <a:rPr lang="tr-TR" sz="2800" dirty="0" smtClean="0">
                <a:solidFill>
                  <a:srgbClr val="FF6600"/>
                </a:solidFill>
              </a:rPr>
              <a:t> has 68 </a:t>
            </a:r>
            <a:r>
              <a:rPr lang="tr-TR" sz="2800" dirty="0" err="1" smtClean="0">
                <a:solidFill>
                  <a:srgbClr val="FF6600"/>
                </a:solidFill>
              </a:rPr>
              <a:t>columns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smtClean="0">
                <a:solidFill>
                  <a:srgbClr val="FF6600"/>
                </a:solidFill>
              </a:rPr>
              <a:t>- </a:t>
            </a:r>
            <a:r>
              <a:rPr lang="tr-TR" sz="2800" dirty="0" err="1" smtClean="0">
                <a:solidFill>
                  <a:srgbClr val="FF6600"/>
                </a:solidFill>
              </a:rPr>
              <a:t>Our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dataset</a:t>
            </a:r>
            <a:r>
              <a:rPr lang="tr-TR" sz="2800" dirty="0" smtClean="0">
                <a:solidFill>
                  <a:srgbClr val="FF6600"/>
                </a:solidFill>
              </a:rPr>
              <a:t> has </a:t>
            </a:r>
            <a:r>
              <a:rPr lang="tr-TR" sz="2800" dirty="0" err="1" smtClean="0">
                <a:solidFill>
                  <a:srgbClr val="FF6600"/>
                </a:solidFill>
              </a:rPr>
              <a:t>only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one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numerical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	</a:t>
            </a:r>
            <a:r>
              <a:rPr lang="tr-TR" sz="2800" dirty="0" err="1" smtClean="0">
                <a:solidFill>
                  <a:srgbClr val="FF6600"/>
                </a:solidFill>
              </a:rPr>
              <a:t>column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which</a:t>
            </a:r>
            <a:r>
              <a:rPr lang="tr-TR" sz="2800" dirty="0" smtClean="0">
                <a:solidFill>
                  <a:srgbClr val="FF6600"/>
                </a:solidFill>
              </a:rPr>
              <a:t> is </a:t>
            </a:r>
            <a:r>
              <a:rPr lang="tr-TR" sz="2800" dirty="0" err="1" smtClean="0">
                <a:solidFill>
                  <a:srgbClr val="FF6600"/>
                </a:solidFill>
              </a:rPr>
              <a:t>dexa</a:t>
            </a:r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frequency</a:t>
            </a:r>
            <a:r>
              <a:rPr lang="tr-TR" sz="2800" dirty="0" smtClean="0">
                <a:solidFill>
                  <a:srgbClr val="FF6600"/>
                </a:solidFill>
              </a:rPr>
              <a:t> 	</a:t>
            </a:r>
            <a:r>
              <a:rPr lang="tr-TR" sz="2800" dirty="0" err="1" smtClean="0">
                <a:solidFill>
                  <a:srgbClr val="FF6600"/>
                </a:solidFill>
              </a:rPr>
              <a:t>during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rx</a:t>
            </a:r>
            <a:r>
              <a:rPr lang="tr-TR" sz="2800" dirty="0" smtClean="0">
                <a:solidFill>
                  <a:srgbClr val="FF6600"/>
                </a:solidFill>
              </a:rPr>
              <a:t>.</a:t>
            </a: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-66 </a:t>
            </a:r>
            <a:r>
              <a:rPr lang="tr-TR" sz="2800" dirty="0" err="1" smtClean="0">
                <a:solidFill>
                  <a:srgbClr val="FF6600"/>
                </a:solidFill>
              </a:rPr>
              <a:t>Columns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are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categorical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values</a:t>
            </a:r>
            <a:r>
              <a:rPr lang="tr-TR" sz="2800" dirty="0" smtClean="0">
                <a:solidFill>
                  <a:srgbClr val="FF6600"/>
                </a:solidFill>
              </a:rPr>
              <a:t> 	</a:t>
            </a:r>
            <a:r>
              <a:rPr lang="tr-TR" sz="2800" dirty="0" err="1" smtClean="0">
                <a:solidFill>
                  <a:srgbClr val="FF6600"/>
                </a:solidFill>
              </a:rPr>
              <a:t>most</a:t>
            </a:r>
            <a:r>
              <a:rPr lang="tr-TR" sz="2800" dirty="0" smtClean="0">
                <a:solidFill>
                  <a:srgbClr val="FF6600"/>
                </a:solidFill>
              </a:rPr>
              <a:t> of </a:t>
            </a:r>
            <a:r>
              <a:rPr lang="tr-TR" sz="2800" dirty="0" err="1" smtClean="0">
                <a:solidFill>
                  <a:srgbClr val="FF6600"/>
                </a:solidFill>
              </a:rPr>
              <a:t>them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being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simply</a:t>
            </a:r>
            <a:r>
              <a:rPr lang="tr-TR" sz="2800" dirty="0" smtClean="0">
                <a:solidFill>
                  <a:srgbClr val="FF6600"/>
                </a:solidFill>
              </a:rPr>
              <a:t> «Y» </a:t>
            </a:r>
            <a:r>
              <a:rPr lang="tr-TR" sz="2800" dirty="0" err="1" smtClean="0">
                <a:solidFill>
                  <a:srgbClr val="FF6600"/>
                </a:solidFill>
              </a:rPr>
              <a:t>or</a:t>
            </a:r>
            <a:r>
              <a:rPr lang="tr-TR" sz="2800" dirty="0" smtClean="0">
                <a:solidFill>
                  <a:srgbClr val="FF6600"/>
                </a:solidFill>
              </a:rPr>
              <a:t> 	«N»  </a:t>
            </a:r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8" y="1562469"/>
            <a:ext cx="4269222" cy="43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7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1" y="-5441271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Understanding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Important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Columns</a:t>
            </a:r>
            <a:r>
              <a:rPr lang="tr-TR" sz="4000" b="1" dirty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Target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Feature</a:t>
            </a:r>
            <a:r>
              <a:rPr lang="tr-TR" sz="2800" dirty="0" smtClean="0">
                <a:solidFill>
                  <a:srgbClr val="FF6600"/>
                </a:solidFill>
              </a:rPr>
              <a:t>, </a:t>
            </a:r>
            <a:r>
              <a:rPr lang="tr-TR" sz="2800" dirty="0" err="1" smtClean="0">
                <a:solidFill>
                  <a:srgbClr val="FF6600"/>
                </a:solidFill>
              </a:rPr>
              <a:t>Persistent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Flag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Uneven</a:t>
            </a:r>
            <a:r>
              <a:rPr lang="tr-TR" sz="2800" dirty="0" smtClean="0">
                <a:solidFill>
                  <a:srgbClr val="FF6600"/>
                </a:solidFill>
              </a:rPr>
              <a:t> Data;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Non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Persistent</a:t>
            </a:r>
            <a:r>
              <a:rPr lang="tr-TR" sz="2800" dirty="0" smtClean="0">
                <a:solidFill>
                  <a:srgbClr val="FF6600"/>
                </a:solidFill>
              </a:rPr>
              <a:t>: 2135</a:t>
            </a: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Persistent</a:t>
            </a:r>
            <a:r>
              <a:rPr lang="tr-TR" sz="2800" dirty="0" smtClean="0">
                <a:solidFill>
                  <a:srgbClr val="FF6600"/>
                </a:solidFill>
              </a:rPr>
              <a:t>: 1289	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</a:t>
            </a:r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459"/>
            <a:ext cx="608732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>
                <a:solidFill>
                  <a:srgbClr val="FF6600"/>
                </a:solidFill>
              </a:rPr>
              <a:t>Understanding</a:t>
            </a:r>
            <a:r>
              <a:rPr lang="tr-TR" sz="4000" b="1" dirty="0">
                <a:solidFill>
                  <a:srgbClr val="FF6600"/>
                </a:solidFill>
              </a:rPr>
              <a:t> </a:t>
            </a:r>
            <a:r>
              <a:rPr lang="tr-TR" sz="4000" b="1" dirty="0" err="1">
                <a:solidFill>
                  <a:srgbClr val="FF6600"/>
                </a:solidFill>
              </a:rPr>
              <a:t>Important</a:t>
            </a:r>
            <a:r>
              <a:rPr lang="tr-TR" sz="4000" b="1" dirty="0">
                <a:solidFill>
                  <a:srgbClr val="FF6600"/>
                </a:solidFill>
              </a:rPr>
              <a:t> </a:t>
            </a:r>
            <a:r>
              <a:rPr lang="tr-TR" sz="4000" b="1" dirty="0" err="1">
                <a:solidFill>
                  <a:srgbClr val="FF6600"/>
                </a:solidFill>
              </a:rPr>
              <a:t>Columns</a:t>
            </a:r>
            <a:r>
              <a:rPr lang="tr-TR" sz="4000" b="1" dirty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Age </a:t>
            </a:r>
            <a:r>
              <a:rPr lang="tr-TR" sz="2800" dirty="0" err="1" smtClean="0">
                <a:solidFill>
                  <a:srgbClr val="FF6600"/>
                </a:solidFill>
              </a:rPr>
              <a:t>Bucket</a:t>
            </a:r>
            <a:r>
              <a:rPr lang="tr-TR" sz="2800" dirty="0" smtClean="0">
                <a:solidFill>
                  <a:srgbClr val="FF6600"/>
                </a:solidFill>
              </a:rPr>
              <a:t>;</a:t>
            </a: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&gt;75 : 1439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65-75: 1086</a:t>
            </a: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 55-65: 733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&lt;55: 166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	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459"/>
            <a:ext cx="574707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>
                <a:solidFill>
                  <a:srgbClr val="FF6600"/>
                </a:solidFill>
              </a:rPr>
              <a:t>Understanding</a:t>
            </a:r>
            <a:r>
              <a:rPr lang="tr-TR" sz="4000" b="1" dirty="0">
                <a:solidFill>
                  <a:srgbClr val="FF6600"/>
                </a:solidFill>
              </a:rPr>
              <a:t> </a:t>
            </a:r>
            <a:r>
              <a:rPr lang="tr-TR" sz="4000" b="1" dirty="0" err="1">
                <a:solidFill>
                  <a:srgbClr val="FF6600"/>
                </a:solidFill>
              </a:rPr>
              <a:t>Important</a:t>
            </a:r>
            <a:r>
              <a:rPr lang="tr-TR" sz="4000" b="1" dirty="0">
                <a:solidFill>
                  <a:srgbClr val="FF6600"/>
                </a:solidFill>
              </a:rPr>
              <a:t> </a:t>
            </a:r>
            <a:r>
              <a:rPr lang="tr-TR" sz="4000" b="1" dirty="0" err="1">
                <a:solidFill>
                  <a:srgbClr val="FF6600"/>
                </a:solidFill>
              </a:rPr>
              <a:t>Columns</a:t>
            </a:r>
            <a:r>
              <a:rPr lang="tr-TR" sz="4000" b="1" dirty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 </a:t>
            </a:r>
            <a:r>
              <a:rPr lang="tr-TR" sz="2800" dirty="0" err="1" smtClean="0">
                <a:solidFill>
                  <a:srgbClr val="FF6600"/>
                </a:solidFill>
              </a:rPr>
              <a:t>Race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Caucasian</a:t>
            </a:r>
            <a:r>
              <a:rPr lang="tr-TR" sz="2800" dirty="0" smtClean="0">
                <a:solidFill>
                  <a:srgbClr val="FF6600"/>
                </a:solidFill>
              </a:rPr>
              <a:t>: 3148,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Other</a:t>
            </a:r>
            <a:r>
              <a:rPr lang="tr-TR" sz="2800" dirty="0" smtClean="0">
                <a:solidFill>
                  <a:srgbClr val="FF6600"/>
                </a:solidFill>
              </a:rPr>
              <a:t>/</a:t>
            </a:r>
            <a:r>
              <a:rPr lang="tr-TR" sz="2800" dirty="0" err="1" smtClean="0">
                <a:solidFill>
                  <a:srgbClr val="FF6600"/>
                </a:solidFill>
              </a:rPr>
              <a:t>Unknown</a:t>
            </a:r>
            <a:r>
              <a:rPr lang="tr-TR" sz="2800" dirty="0" smtClean="0">
                <a:solidFill>
                  <a:srgbClr val="FF6600"/>
                </a:solidFill>
              </a:rPr>
              <a:t>: 97,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African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American</a:t>
            </a:r>
            <a:r>
              <a:rPr lang="tr-TR" sz="2800" dirty="0" smtClean="0">
                <a:solidFill>
                  <a:srgbClr val="FF6600"/>
                </a:solidFill>
              </a:rPr>
              <a:t>: 95,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Asian</a:t>
            </a:r>
            <a:r>
              <a:rPr lang="tr-TR" sz="2800" dirty="0" smtClean="0">
                <a:solidFill>
                  <a:srgbClr val="FF6600"/>
                </a:solidFill>
              </a:rPr>
              <a:t>: 84,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22524"/>
            <a:ext cx="573314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2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Understanding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Important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Columns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	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Region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Midwest</a:t>
            </a:r>
            <a:r>
              <a:rPr lang="tr-TR" sz="2800" dirty="0" smtClean="0">
                <a:solidFill>
                  <a:srgbClr val="FF6600"/>
                </a:solidFill>
              </a:rPr>
              <a:t>: 1383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smtClean="0">
                <a:solidFill>
                  <a:srgbClr val="FF6600"/>
                </a:solidFill>
              </a:rPr>
              <a:t>South: 1247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smtClean="0">
                <a:solidFill>
                  <a:srgbClr val="FF6600"/>
                </a:solidFill>
              </a:rPr>
              <a:t>West: 502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Other</a:t>
            </a:r>
            <a:r>
              <a:rPr lang="tr-TR" sz="2800" dirty="0" smtClean="0">
                <a:solidFill>
                  <a:srgbClr val="FF6600"/>
                </a:solidFill>
              </a:rPr>
              <a:t>/Unkown:60</a:t>
            </a:r>
            <a:endParaRPr lang="en-US" sz="2800" dirty="0" smtClean="0">
              <a:solidFill>
                <a:srgbClr val="FF6600"/>
              </a:solidFill>
            </a:endParaRP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21254"/>
            <a:ext cx="587969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 smtClean="0">
                <a:solidFill>
                  <a:srgbClr val="FF6600"/>
                </a:solidFill>
              </a:rPr>
              <a:t>Understanding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Important</a:t>
            </a:r>
            <a:r>
              <a:rPr lang="tr-TR" sz="4000" b="1" dirty="0" smtClean="0">
                <a:solidFill>
                  <a:srgbClr val="FF6600"/>
                </a:solidFill>
              </a:rPr>
              <a:t> </a:t>
            </a:r>
            <a:r>
              <a:rPr lang="tr-TR" sz="4000" b="1" dirty="0" err="1" smtClean="0">
                <a:solidFill>
                  <a:srgbClr val="FF6600"/>
                </a:solidFill>
              </a:rPr>
              <a:t>Columns</a:t>
            </a:r>
            <a:r>
              <a:rPr lang="tr-TR" sz="4000" b="1" dirty="0" smtClean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Gender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Uneven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Dataset</a:t>
            </a:r>
            <a:r>
              <a:rPr lang="tr-TR" sz="2800" dirty="0">
                <a:solidFill>
                  <a:srgbClr val="FF6600"/>
                </a:solidFill>
              </a:rPr>
              <a:t>	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Female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Dominating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Dataset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Female</a:t>
            </a:r>
            <a:r>
              <a:rPr lang="tr-TR" sz="2800" dirty="0" smtClean="0">
                <a:solidFill>
                  <a:srgbClr val="FF6600"/>
                </a:solidFill>
              </a:rPr>
              <a:t>: 3424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smtClean="0">
                <a:solidFill>
                  <a:srgbClr val="FF6600"/>
                </a:solidFill>
              </a:rPr>
              <a:t>Male: 194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</a:p>
          <a:p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" y="1614259"/>
            <a:ext cx="593868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270" y="-5441270"/>
            <a:ext cx="1309460" cy="1219200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b="1" dirty="0" err="1">
                <a:solidFill>
                  <a:srgbClr val="FF6600"/>
                </a:solidFill>
              </a:rPr>
              <a:t>Understanding</a:t>
            </a:r>
            <a:r>
              <a:rPr lang="tr-TR" sz="4000" b="1" dirty="0">
                <a:solidFill>
                  <a:srgbClr val="FF6600"/>
                </a:solidFill>
              </a:rPr>
              <a:t> </a:t>
            </a:r>
            <a:r>
              <a:rPr lang="tr-TR" sz="4000" b="1" dirty="0" err="1">
                <a:solidFill>
                  <a:srgbClr val="FF6600"/>
                </a:solidFill>
              </a:rPr>
              <a:t>Important</a:t>
            </a:r>
            <a:r>
              <a:rPr lang="tr-TR" sz="4000" b="1" dirty="0">
                <a:solidFill>
                  <a:srgbClr val="FF6600"/>
                </a:solidFill>
              </a:rPr>
              <a:t> </a:t>
            </a:r>
            <a:r>
              <a:rPr lang="tr-TR" sz="4000" b="1" dirty="0" err="1">
                <a:solidFill>
                  <a:srgbClr val="FF6600"/>
                </a:solidFill>
              </a:rPr>
              <a:t>Columns</a:t>
            </a:r>
            <a:r>
              <a:rPr lang="tr-TR" sz="4000" b="1" dirty="0">
                <a:solidFill>
                  <a:srgbClr val="FF6600"/>
                </a:solidFill>
              </a:rPr>
              <a:t>.</a:t>
            </a:r>
            <a:endParaRPr lang="en-US" sz="40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Ntm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Speciality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smtClean="0">
                <a:solidFill>
                  <a:srgbClr val="FF6600"/>
                </a:solidFill>
              </a:rPr>
              <a:t>36 </a:t>
            </a:r>
            <a:r>
              <a:rPr lang="tr-TR" sz="2800" dirty="0" err="1" smtClean="0">
                <a:solidFill>
                  <a:srgbClr val="FF6600"/>
                </a:solidFill>
              </a:rPr>
              <a:t>Unique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Values</a:t>
            </a:r>
            <a:endParaRPr lang="tr-TR" sz="2800" dirty="0" smtClean="0">
              <a:solidFill>
                <a:srgbClr val="FF6600"/>
              </a:solidFill>
            </a:endParaRPr>
          </a:p>
          <a:p>
            <a:pPr algn="just"/>
            <a:r>
              <a:rPr lang="tr-TR" sz="2800" dirty="0" smtClean="0">
                <a:solidFill>
                  <a:srgbClr val="FF6600"/>
                </a:solidFill>
              </a:rPr>
              <a:t>         </a:t>
            </a:r>
            <a:r>
              <a:rPr lang="tr-TR" sz="2800" dirty="0" err="1" smtClean="0">
                <a:solidFill>
                  <a:srgbClr val="FF6600"/>
                </a:solidFill>
              </a:rPr>
              <a:t>With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r>
              <a:rPr lang="tr-TR" sz="2800" dirty="0" err="1" smtClean="0">
                <a:solidFill>
                  <a:srgbClr val="FF6600"/>
                </a:solidFill>
              </a:rPr>
              <a:t>Leading</a:t>
            </a:r>
            <a:r>
              <a:rPr lang="tr-TR" sz="2800" dirty="0" smtClean="0">
                <a:solidFill>
                  <a:srgbClr val="FF6600"/>
                </a:solidFill>
              </a:rPr>
              <a:t>;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General </a:t>
            </a:r>
            <a:r>
              <a:rPr lang="tr-TR" sz="2800" dirty="0" err="1" smtClean="0">
                <a:solidFill>
                  <a:srgbClr val="FF6600"/>
                </a:solidFill>
              </a:rPr>
              <a:t>Practitioner</a:t>
            </a:r>
            <a:r>
              <a:rPr lang="tr-TR" sz="2800" dirty="0" smtClean="0">
                <a:solidFill>
                  <a:srgbClr val="FF6600"/>
                </a:solidFill>
              </a:rPr>
              <a:t>: 1535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Rheumatology</a:t>
            </a:r>
            <a:r>
              <a:rPr lang="tr-TR" sz="2800" dirty="0" smtClean="0">
                <a:solidFill>
                  <a:srgbClr val="FF6600"/>
                </a:solidFill>
              </a:rPr>
              <a:t>: 604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</a:t>
            </a:r>
            <a:r>
              <a:rPr lang="tr-TR" sz="2800" dirty="0" err="1" smtClean="0">
                <a:solidFill>
                  <a:srgbClr val="FF6600"/>
                </a:solidFill>
              </a:rPr>
              <a:t>Endocrinology</a:t>
            </a:r>
            <a:r>
              <a:rPr lang="tr-TR" sz="2800" dirty="0" smtClean="0">
                <a:solidFill>
                  <a:srgbClr val="FF6600"/>
                </a:solidFill>
              </a:rPr>
              <a:t>: 458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smtClean="0">
                <a:solidFill>
                  <a:srgbClr val="FF6600"/>
                </a:solidFill>
              </a:rPr>
              <a:t>          </a:t>
            </a:r>
            <a:r>
              <a:rPr lang="tr-TR" sz="2800" dirty="0">
                <a:solidFill>
                  <a:srgbClr val="FF6600"/>
                </a:solidFill>
              </a:rPr>
              <a:t>	</a:t>
            </a:r>
            <a:r>
              <a:rPr lang="tr-TR" sz="2800" dirty="0" smtClean="0">
                <a:solidFill>
                  <a:srgbClr val="FF6600"/>
                </a:solidFill>
              </a:rPr>
              <a:t> </a:t>
            </a:r>
            <a:endParaRPr lang="en-US" sz="2800" dirty="0" smtClean="0">
              <a:solidFill>
                <a:srgbClr val="FF6600"/>
              </a:solidFill>
            </a:endParaRPr>
          </a:p>
          <a:p>
            <a:r>
              <a:rPr lang="tr-TR" sz="3200" dirty="0" smtClean="0">
                <a:solidFill>
                  <a:srgbClr val="FF6600"/>
                </a:solidFill>
              </a:rPr>
              <a:t> </a:t>
            </a:r>
            <a:endParaRPr lang="en-US" sz="3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80" y="-213064"/>
            <a:ext cx="2066421" cy="15225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459"/>
            <a:ext cx="622382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9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237</TotalTime>
  <Words>622</Words>
  <Application>Microsoft Office PowerPoint</Application>
  <PresentationFormat>Geniş ekran</PresentationFormat>
  <Paragraphs>260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Teması</vt:lpstr>
      <vt:lpstr>PowerPoint Sunusu</vt:lpstr>
      <vt:lpstr>Problem Statement</vt:lpstr>
      <vt:lpstr>Data Understanding</vt:lpstr>
      <vt:lpstr>Understanding Important Columns.</vt:lpstr>
      <vt:lpstr>Understanding Important Columns.</vt:lpstr>
      <vt:lpstr>Understanding Important Columns.</vt:lpstr>
      <vt:lpstr>Understanding Important Columns</vt:lpstr>
      <vt:lpstr>Understanding Important Columns.</vt:lpstr>
      <vt:lpstr>Understanding Important Columns.</vt:lpstr>
      <vt:lpstr>Understanding Important Columns.</vt:lpstr>
      <vt:lpstr>Finding Outliers.</vt:lpstr>
      <vt:lpstr>Unknown Values In the Dataset.</vt:lpstr>
      <vt:lpstr>Chi2 Analysis</vt:lpstr>
      <vt:lpstr>Information Value</vt:lpstr>
      <vt:lpstr>Suggested ML Models:</vt:lpstr>
      <vt:lpstr>Model 1 Logistic Regression (Base Model)</vt:lpstr>
      <vt:lpstr>Model 1 Logistic Regression (Base Model)</vt:lpstr>
      <vt:lpstr>Model 2 Decision Tree.</vt:lpstr>
      <vt:lpstr>Model 3 Random Forest Classifier</vt:lpstr>
      <vt:lpstr>Model 4 Gradient Boosting</vt:lpstr>
      <vt:lpstr>Model 5 Support Vector Machines</vt:lpstr>
      <vt:lpstr>Model 6 Logistic Regression WoE</vt:lpstr>
      <vt:lpstr>Final Metrics</vt:lpstr>
      <vt:lpstr>Final Metrics</vt:lpstr>
      <vt:lpstr>Selected Model: SVM</vt:lpstr>
      <vt:lpstr>Halit Ayberk DEMIR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lastModifiedBy>Lenovo</cp:lastModifiedBy>
  <cp:revision>23</cp:revision>
  <dcterms:created xsi:type="dcterms:W3CDTF">2023-05-15T12:31:44Z</dcterms:created>
  <dcterms:modified xsi:type="dcterms:W3CDTF">2023-05-30T06:33:30Z</dcterms:modified>
</cp:coreProperties>
</file>