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Tinos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nos-bold.fntdata"/><Relationship Id="rId22" Type="http://schemas.openxmlformats.org/officeDocument/2006/relationships/font" Target="fonts/Tinos-boldItalic.fntdata"/><Relationship Id="rId21" Type="http://schemas.openxmlformats.org/officeDocument/2006/relationships/font" Target="fonts/Tinos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Tinos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966a04e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1966a04e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1966a04e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1966a04e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300"/>
              <a:t>İLKEM MATBAA KARAR DESTEK SİSTEMİ</a:t>
            </a:r>
            <a:endParaRPr sz="33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0" y="2291600"/>
            <a:ext cx="5143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nos"/>
                <a:ea typeface="Tinos"/>
                <a:cs typeface="Tinos"/>
                <a:sym typeface="Tinos"/>
              </a:rPr>
              <a:t>BÜŞRA DEMİRGÜREŞÇİ </a:t>
            </a:r>
            <a:endParaRPr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nos"/>
                <a:ea typeface="Tinos"/>
                <a:cs typeface="Tinos"/>
                <a:sym typeface="Tinos"/>
              </a:rPr>
              <a:t>KARAR DESTEK SİSTEMLERİ</a:t>
            </a:r>
            <a:endParaRPr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nos"/>
                <a:ea typeface="Tinos"/>
                <a:cs typeface="Tinos"/>
                <a:sym typeface="Tinos"/>
              </a:rPr>
              <a:t>SUNUCU TABANLI PROGRAMLAMA</a:t>
            </a:r>
            <a:endParaRPr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nos"/>
                <a:ea typeface="Tinos"/>
                <a:cs typeface="Tinos"/>
                <a:sym typeface="Tinos"/>
              </a:rPr>
              <a:t>VAHAP TECİM </a:t>
            </a:r>
            <a:endParaRPr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Tinos"/>
                <a:ea typeface="Tinos"/>
                <a:cs typeface="Tinos"/>
                <a:sym typeface="Tinos"/>
              </a:rPr>
              <a:t>CAN AYDIN</a:t>
            </a:r>
            <a:endParaRPr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229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AMACIM</a:t>
            </a:r>
            <a:endParaRPr sz="30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latin typeface="Tinos"/>
                <a:ea typeface="Tinos"/>
                <a:cs typeface="Tinos"/>
                <a:sym typeface="Tinos"/>
              </a:rPr>
              <a:t>Uluslararası davetiye kağıdı üretimi yapan İlkem Matbaa firmasının; </a:t>
            </a:r>
            <a:endParaRPr sz="1800">
              <a:latin typeface="Tinos"/>
              <a:ea typeface="Tinos"/>
              <a:cs typeface="Tinos"/>
              <a:sym typeface="Tino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Tinos"/>
              <a:buChar char="●"/>
            </a:pPr>
            <a:r>
              <a:rPr lang="tr" sz="1800">
                <a:latin typeface="Tinos"/>
                <a:ea typeface="Tinos"/>
                <a:cs typeface="Tinos"/>
                <a:sym typeface="Tinos"/>
              </a:rPr>
              <a:t>Satış oranlarını </a:t>
            </a:r>
            <a:endParaRPr sz="1800">
              <a:latin typeface="Tinos"/>
              <a:ea typeface="Tinos"/>
              <a:cs typeface="Tinos"/>
              <a:sym typeface="Tino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nos"/>
              <a:buChar char="●"/>
            </a:pPr>
            <a:r>
              <a:rPr lang="tr" sz="1800">
                <a:latin typeface="Tinos"/>
                <a:ea typeface="Tinos"/>
                <a:cs typeface="Tinos"/>
                <a:sym typeface="Tinos"/>
              </a:rPr>
              <a:t>Müşteri eğilimlerini hesaplayacak ve buna göre </a:t>
            </a:r>
            <a:endParaRPr sz="1800">
              <a:latin typeface="Tinos"/>
              <a:ea typeface="Tinos"/>
              <a:cs typeface="Tinos"/>
              <a:sym typeface="Tino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nos"/>
              <a:buChar char="●"/>
            </a:pPr>
            <a:r>
              <a:rPr lang="tr" sz="1800">
                <a:latin typeface="Tinos"/>
                <a:ea typeface="Tinos"/>
                <a:cs typeface="Tinos"/>
                <a:sym typeface="Tinos"/>
              </a:rPr>
              <a:t>Fiyatlandırma aşamasında karar vermelerine yardımcı olacak grafikleri sunan bir karar destek sistemi kurmak.</a:t>
            </a:r>
            <a:endParaRPr sz="18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PROJE KAPSAMINDA İZLEDİĞİM YOL</a:t>
            </a:r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Tinos"/>
                <a:ea typeface="Tinos"/>
                <a:cs typeface="Tinos"/>
                <a:sym typeface="Tinos"/>
              </a:rPr>
              <a:t> </a:t>
            </a:r>
            <a:endParaRPr sz="1600"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600">
                <a:latin typeface="Tinos"/>
                <a:ea typeface="Tinos"/>
                <a:cs typeface="Tinos"/>
                <a:sym typeface="Tinos"/>
              </a:rPr>
              <a:t>KİME HİTAP EDİYORUM? KİMİN KARAR ALMASINA DESTEK SAĞLAYACAĞIM?</a:t>
            </a:r>
            <a:endParaRPr sz="1600">
              <a:latin typeface="Tinos"/>
              <a:ea typeface="Tinos"/>
              <a:cs typeface="Tinos"/>
              <a:sym typeface="Tinos"/>
            </a:endParaRPr>
          </a:p>
        </p:txBody>
      </p:sp>
      <p:grpSp>
        <p:nvGrpSpPr>
          <p:cNvPr id="81" name="Google Shape;81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nos"/>
              <a:ea typeface="Tinos"/>
              <a:cs typeface="Tinos"/>
              <a:sym typeface="Tino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600">
                <a:latin typeface="Tinos"/>
                <a:ea typeface="Tinos"/>
                <a:cs typeface="Tinos"/>
                <a:sym typeface="Tinos"/>
              </a:rPr>
              <a:t>KARARI ALAN KİŞİLERİN İHTİYACI NEDİR?</a:t>
            </a:r>
            <a:endParaRPr sz="1600">
              <a:latin typeface="Tinos"/>
              <a:ea typeface="Tinos"/>
              <a:cs typeface="Tinos"/>
              <a:sym typeface="Tinos"/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6" name="Google Shape;86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600">
                <a:latin typeface="Tinos"/>
                <a:ea typeface="Tinos"/>
                <a:cs typeface="Tinos"/>
                <a:sym typeface="Tinos"/>
              </a:rPr>
              <a:t>GERÇEKLEŞTİRECEĞİM PROJE KARAR ALICININ İHTİYACINI KARŞILIYOR MU?</a:t>
            </a:r>
            <a:endParaRPr sz="16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54275" y="1408875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HEDEF KİTLE</a:t>
            </a:r>
            <a:endParaRPr/>
          </a:p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4867825" y="736250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latin typeface="Tinos"/>
                <a:ea typeface="Tinos"/>
                <a:cs typeface="Tinos"/>
                <a:sym typeface="Tinos"/>
              </a:rPr>
              <a:t> </a:t>
            </a:r>
            <a:endParaRPr sz="2400"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2400">
                <a:latin typeface="Tinos"/>
                <a:ea typeface="Tinos"/>
                <a:cs typeface="Tinos"/>
                <a:sym typeface="Tinos"/>
              </a:rPr>
              <a:t>İlkem matbaa bünyesinde çalışan üst ve orta düzey yöneticileri hedef kitlemi oluşturmaktadır.</a:t>
            </a:r>
            <a:endParaRPr sz="2400"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Proje Eğilimleri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nos"/>
              <a:buAutoNum type="arabicParenR"/>
            </a:pPr>
            <a:r>
              <a:rPr b="1" lang="tr" sz="21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Müşterilerin En Çok Tercih Ettiği Ürün;</a:t>
            </a:r>
            <a:endParaRPr b="1" sz="21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nos"/>
              <a:buChar char="●"/>
            </a:pPr>
            <a:r>
              <a:rPr b="1" lang="tr" sz="21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Ürün bazlı olarak müşterilerin tercih ettikleri ürünleri gösteren grafiklere erişim sağlanabilmektedir.</a:t>
            </a:r>
            <a:endParaRPr b="1" sz="21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tr" sz="21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2) Firmamızın Ürettiği Ürünlerden Karları;</a:t>
            </a:r>
            <a:endParaRPr b="1" sz="21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nos"/>
              <a:buChar char="●"/>
            </a:pPr>
            <a:r>
              <a:rPr b="1" lang="tr" sz="21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Üretilen ürünlerin birim karları ve toplam karlarını gösteren grafiklere erişim sağlanabilmektedir.</a:t>
            </a:r>
            <a:endParaRPr b="1" sz="21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13" y="4897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PROJENİN GÖRÜNTÜLERİ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825" y="1265800"/>
            <a:ext cx="9188824" cy="38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475"/>
            <a:ext cx="9144000" cy="38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475"/>
            <a:ext cx="9144000" cy="38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VERİTABANI GÖRÜNTÜLERİ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