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B69825-452C-4A5D-9365-E0E5AD6EC717}">
  <a:tblStyle styleId="{D3B69825-452C-4A5D-9365-E0E5AD6EC7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 and welcome.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presentation, I will demonstrate my data storytelling skills.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presentation is about latest data science salaries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ba4e3502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ba4e3502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ba4e3502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ba4e3502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ba4e3502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ba4e3502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ba4e3502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ba4e3502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ba4e3502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ba4e3502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science field has been attracting many people, including us, the Springboard students.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several reasons why people are trying to get into data science jobs.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 science offers better career trajectory,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Higher salary/income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Higher job satisfaction.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uncertainty about DS salaries. </a:t>
            </a:r>
            <a:endParaRPr baseline="30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ba4e3502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ba4e3502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search on the internet will show a wide range of DS jobs and salaries.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question I try to address in this presentation is how much salary should we expect?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ba4e3502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ba4e3502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important that we learn about DS salaries?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most important reasons is </a:t>
            </a:r>
            <a:r>
              <a:rPr lang="en"/>
              <a:t>negotiations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go out to the job market, interview companies, and get job offers, we need to know the value of our skills in the market.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Companies will always want to offer the minimum salary for the job and we will always want to maximize our salary.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the Minimum Acceptable Salary (MAS) for the positions we apply is a crucial step in successful salary </a:t>
            </a:r>
            <a:r>
              <a:rPr lang="en"/>
              <a:t>negotiations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presentation, I analyze Data Science salary data I obtained from Kaggle.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ba4e3502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ba4e3502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ba4e3502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ba4e3502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ba4e3502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ba4e3502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ba4e3502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ba4e3502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ba4e3502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ba4e3502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Storytelling - Latest Data Science Salaries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Fatih Demiroz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8776"/>
            <a:ext cx="9144001" cy="4385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/>
          <p:nvPr/>
        </p:nvSpPr>
        <p:spPr>
          <a:xfrm>
            <a:off x="2144525" y="2133350"/>
            <a:ext cx="319800" cy="215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9475"/>
            <a:ext cx="9144001" cy="45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/>
          <p:nvPr/>
        </p:nvSpPr>
        <p:spPr>
          <a:xfrm>
            <a:off x="8127025" y="1833250"/>
            <a:ext cx="319800" cy="215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8776"/>
            <a:ext cx="9144001" cy="4385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/>
          <p:nvPr/>
        </p:nvSpPr>
        <p:spPr>
          <a:xfrm>
            <a:off x="2131475" y="2120300"/>
            <a:ext cx="319800" cy="215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aphicFrame>
        <p:nvGraphicFramePr>
          <p:cNvPr id="151" name="Google Shape;151;p25"/>
          <p:cNvGraphicFramePr/>
          <p:nvPr/>
        </p:nvGraphicFramePr>
        <p:xfrm>
          <a:off x="35875" y="1144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{D3B69825-452C-4A5D-9365-E0E5AD6EC717}</a:tableStyleId>
              </a:tblPr>
              <a:tblGrid>
                <a:gridCol w="1046425"/>
                <a:gridCol w="1975400"/>
                <a:gridCol w="1936925"/>
                <a:gridCol w="4051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Salary Range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(median)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Company Size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Best Paying Job Title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Entry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$86k - $94k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Large/</a:t>
                      </a:r>
                      <a:r>
                        <a:rPr lang="en" sz="2000">
                          <a:solidFill>
                            <a:schemeClr val="dk1"/>
                          </a:solidFill>
                        </a:rPr>
                        <a:t>Medium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Scientist, Computer Vision Eng. ($170k)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Mid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$105k - $130k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Medium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Research Engineer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($190k)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Senior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$120k - $160k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Medium 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Computer Vision Eng.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($210k)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Exec.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$190 - $287k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Medium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Research Engineer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($195k)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Uncertainty in DS Salaries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Problem: Uncertainty about DS salaries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/>
              <a:t>Higher salary/income Expectations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What is a realistic salary?</a:t>
            </a:r>
            <a:endParaRPr sz="22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1904" y="2314926"/>
            <a:ext cx="4002101" cy="28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Salaries - What to Expect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Wide array of jobs/roles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Broad salary range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775" y="1317850"/>
            <a:ext cx="5605224" cy="38256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698900" y="4914425"/>
            <a:ext cx="27531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https://www.indeed.com/career/data-scientist/salaries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Salary Range for Data Scientists in the US" id="80" name="Google Shape;80;p15"/>
          <p:cNvSpPr/>
          <p:nvPr/>
        </p:nvSpPr>
        <p:spPr>
          <a:xfrm>
            <a:off x="5904700" y="1764300"/>
            <a:ext cx="2482800" cy="618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Examine Salary Data: Negotiations 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What is the value of your skills in the market?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What is your Minimum Acceptable Salary (MAS) in negotiations?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1-  to provide a snapshot of Data Science salaries for different type of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Experience levels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Company size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2- Help you determine your MAS</a:t>
            </a:r>
            <a:endParaRPr sz="2200"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</a:t>
            </a:r>
            <a:r>
              <a:rPr lang="en"/>
              <a:t>Recent</a:t>
            </a:r>
            <a:r>
              <a:rPr lang="en"/>
              <a:t> Data Science Salaries (Kaggle)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11</a:t>
            </a:r>
            <a:r>
              <a:rPr lang="en" sz="2200"/>
              <a:t> columns x 2238 rows (U.S. only)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Columns used: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Salary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Company size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Experience level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Job title (reduced from 86 to 21)</a:t>
            </a:r>
            <a:endParaRPr sz="2200"/>
          </a:p>
        </p:txBody>
      </p:sp>
      <p:sp>
        <p:nvSpPr>
          <p:cNvPr id="99" name="Google Shape;99;p18"/>
          <p:cNvSpPr txBox="1"/>
          <p:nvPr/>
        </p:nvSpPr>
        <p:spPr>
          <a:xfrm>
            <a:off x="122975" y="4716675"/>
            <a:ext cx="5092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https://www.kaggle.com/datasets/iamsouravbanerjee/data-science-salaries-2023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19"/>
          <p:cNvGraphicFramePr/>
          <p:nvPr/>
        </p:nvGraphicFramePr>
        <p:xfrm>
          <a:off x="855188" y="159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{D3B69825-452C-4A5D-9365-E0E5AD6EC717}</a:tableStyleId>
              </a:tblPr>
              <a:tblGrid>
                <a:gridCol w="1103050"/>
                <a:gridCol w="1167375"/>
                <a:gridCol w="1290800"/>
                <a:gridCol w="1290800"/>
                <a:gridCol w="1290800"/>
                <a:gridCol w="1290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Experience Level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Entry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Mid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Senior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Executive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Small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Comp.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$90,000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$86,854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$28,400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$107,000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$103,600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$61,600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$120,000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$146,780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$63,900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$200,000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$249,000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$14,142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Median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Mean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std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Medium Comp.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$94,035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$103,000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$44,000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$130,000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$136,000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$53,500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$160,000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$167,000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$59,600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$200,000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$199,000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$63,00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Median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Mean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std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Large Comp.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$86,000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$108,377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$59,200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$113,000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$136,000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$41,500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$169,000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$167,000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$58,600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$290,000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$280,000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$53,900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Median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Mean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std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Median, Mean, and Std Salary for Each Exp. Level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Titles - Experience Level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29"/>
              <a:t>Most common… </a:t>
            </a:r>
            <a:endParaRPr sz="1929"/>
          </a:p>
          <a:p>
            <a:pPr indent="-3511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30"/>
              <a:buChar char="-"/>
            </a:pPr>
            <a:r>
              <a:rPr lang="en" sz="1929"/>
              <a:t>Entry Level Jobs: Data Analyst, Data Engineer, Data Scientist</a:t>
            </a:r>
            <a:endParaRPr sz="19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929"/>
          </a:p>
          <a:p>
            <a:pPr indent="-3511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30"/>
              <a:buChar char="-"/>
            </a:pPr>
            <a:r>
              <a:rPr lang="en" sz="1929"/>
              <a:t>Mid Jobs: Data Engineer, Data Analyst, Data Scientist</a:t>
            </a:r>
            <a:endParaRPr sz="19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929"/>
          </a:p>
          <a:p>
            <a:pPr indent="-3511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30"/>
              <a:buChar char="-"/>
            </a:pPr>
            <a:r>
              <a:rPr lang="en" sz="1929"/>
              <a:t>Senior Jobs: Data Scientist, Data Engineer, Data Analyst, ML Engineer</a:t>
            </a:r>
            <a:endParaRPr sz="19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929"/>
          </a:p>
          <a:p>
            <a:pPr indent="-3511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30"/>
              <a:buChar char="-"/>
            </a:pPr>
            <a:r>
              <a:rPr lang="en" sz="1929"/>
              <a:t>Executive: Data Engineer, Data Scientist, Director of Data Science</a:t>
            </a:r>
            <a:endParaRPr sz="1929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8776"/>
            <a:ext cx="9144001" cy="4385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/>
          <p:nvPr/>
        </p:nvSpPr>
        <p:spPr>
          <a:xfrm>
            <a:off x="1918050" y="1480950"/>
            <a:ext cx="319800" cy="215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4334250" y="1489825"/>
            <a:ext cx="319800" cy="215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5432625" y="1480950"/>
            <a:ext cx="319800" cy="215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