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0101a9b5e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9" name="Google Shape;59;g210101a9b5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g210101a9b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1143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alibri"/>
              <a:buNone/>
              <a:defRPr b="1" i="0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085850"/>
            <a:ext cx="40386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648200" y="1085850"/>
            <a:ext cx="40386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1524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124200" y="486965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8580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4"/>
          <p:cNvGrpSpPr/>
          <p:nvPr/>
        </p:nvGrpSpPr>
        <p:grpSpPr>
          <a:xfrm>
            <a:off x="4129088" y="1314450"/>
            <a:ext cx="3415089" cy="3545322"/>
            <a:chOff x="2220" y="871"/>
            <a:chExt cx="3540" cy="3566"/>
          </a:xfrm>
        </p:grpSpPr>
        <p:pic>
          <p:nvPicPr>
            <p:cNvPr descr="4-12" id="63" name="Google Shape;63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20" y="980"/>
              <a:ext cx="3540" cy="33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4"/>
            <p:cNvSpPr/>
            <p:nvPr/>
          </p:nvSpPr>
          <p:spPr>
            <a:xfrm>
              <a:off x="4552" y="871"/>
              <a:ext cx="900" cy="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4194" y="4137"/>
              <a:ext cx="300" cy="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657350" y="1428750"/>
            <a:ext cx="36576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09550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32 bit virtual address </a:t>
            </a:r>
            <a:endParaRPr/>
          </a:p>
          <a:p>
            <a:pPr indent="-209550" lvl="0" marL="2159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PT1: Top-level index, 10 bits</a:t>
            </a:r>
            <a:endParaRPr/>
          </a:p>
          <a:p>
            <a:pPr indent="-209550" lvl="0" marL="2159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PT2: Second-level index, 10 bits</a:t>
            </a:r>
            <a:endParaRPr/>
          </a:p>
          <a:p>
            <a:pPr indent="-209550" lvl="0" marL="2159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Offset: 12 bits</a:t>
            </a:r>
            <a:endParaRPr/>
          </a:p>
          <a:p>
            <a:pPr indent="-209550" lvl="0" marL="2159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Page size: 4KB</a:t>
            </a:r>
            <a:endParaRPr/>
          </a:p>
          <a:p>
            <a:pPr indent="-209550" lvl="0" marL="2159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Second-level maps 4MB </a:t>
            </a:r>
            <a:br>
              <a:rPr lang="en" sz="1500"/>
            </a:br>
            <a:r>
              <a:rPr lang="en" sz="1500"/>
              <a:t>(1024 entries of 4KB)</a:t>
            </a:r>
            <a:endParaRPr/>
          </a:p>
          <a:p>
            <a:pPr indent="-209550" lvl="0" marL="2159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Top-level maps 4GB </a:t>
            </a:r>
            <a:br>
              <a:rPr lang="en" sz="1500"/>
            </a:br>
            <a:r>
              <a:rPr lang="en" sz="1500"/>
              <a:t>(1024 entries of 4MB)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4210050" y="3724275"/>
            <a:ext cx="362100" cy="2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6286500" y="4869656"/>
            <a:ext cx="1600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