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3657600"/>
  <p:notesSz cx="6858000" cy="9144000"/>
  <p:defaultTextStyle>
    <a:defPPr>
      <a:defRPr lang="en-US"/>
    </a:defPPr>
    <a:lvl1pPr marL="0" algn="l" defTabSz="339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585" algn="l" defTabSz="339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9170" algn="l" defTabSz="339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757" algn="l" defTabSz="339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8342" algn="l" defTabSz="339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7927" algn="l" defTabSz="339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7512" algn="l" defTabSz="339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7098" algn="l" defTabSz="339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6684" algn="l" defTabSz="339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360" y="-96"/>
      </p:cViewPr>
      <p:guideLst>
        <p:guide orient="horz" pos="1152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36227"/>
            <a:ext cx="660654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2072640"/>
            <a:ext cx="54406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8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7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7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7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64DA-DDD8-F341-BCB6-8224354FB57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9FB6-B2B6-9248-BB1E-6CB3DE39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6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64DA-DDD8-F341-BCB6-8224354FB57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9FB6-B2B6-9248-BB1E-6CB3DE39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46474"/>
            <a:ext cx="1748790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46474"/>
            <a:ext cx="5116830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64DA-DDD8-F341-BCB6-8224354FB57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9FB6-B2B6-9248-BB1E-6CB3DE39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64DA-DDD8-F341-BCB6-8224354FB57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9FB6-B2B6-9248-BB1E-6CB3DE39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5" y="2350347"/>
            <a:ext cx="6606540" cy="72644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5" y="1550248"/>
            <a:ext cx="6606540" cy="8001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5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91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7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5834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9792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375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770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1668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64DA-DDD8-F341-BCB6-8224354FB57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9FB6-B2B6-9248-BB1E-6CB3DE39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1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853442"/>
            <a:ext cx="3432810" cy="241384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853442"/>
            <a:ext cx="3432810" cy="241384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64DA-DDD8-F341-BCB6-8224354FB57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9FB6-B2B6-9248-BB1E-6CB3DE39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818727"/>
            <a:ext cx="3434161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585" indent="0">
              <a:buNone/>
              <a:defRPr sz="1500" b="1"/>
            </a:lvl2pPr>
            <a:lvl3pPr marL="679170" indent="0">
              <a:buNone/>
              <a:defRPr sz="1300" b="1"/>
            </a:lvl3pPr>
            <a:lvl4pPr marL="1018757" indent="0">
              <a:buNone/>
              <a:defRPr sz="1200" b="1"/>
            </a:lvl4pPr>
            <a:lvl5pPr marL="1358342" indent="0">
              <a:buNone/>
              <a:defRPr sz="1200" b="1"/>
            </a:lvl5pPr>
            <a:lvl6pPr marL="1697927" indent="0">
              <a:buNone/>
              <a:defRPr sz="1200" b="1"/>
            </a:lvl6pPr>
            <a:lvl7pPr marL="2037512" indent="0">
              <a:buNone/>
              <a:defRPr sz="1200" b="1"/>
            </a:lvl7pPr>
            <a:lvl8pPr marL="2377098" indent="0">
              <a:buNone/>
              <a:defRPr sz="1200" b="1"/>
            </a:lvl8pPr>
            <a:lvl9pPr marL="271668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1159933"/>
            <a:ext cx="3434161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818727"/>
            <a:ext cx="3435508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585" indent="0">
              <a:buNone/>
              <a:defRPr sz="1500" b="1"/>
            </a:lvl2pPr>
            <a:lvl3pPr marL="679170" indent="0">
              <a:buNone/>
              <a:defRPr sz="1300" b="1"/>
            </a:lvl3pPr>
            <a:lvl4pPr marL="1018757" indent="0">
              <a:buNone/>
              <a:defRPr sz="1200" b="1"/>
            </a:lvl4pPr>
            <a:lvl5pPr marL="1358342" indent="0">
              <a:buNone/>
              <a:defRPr sz="1200" b="1"/>
            </a:lvl5pPr>
            <a:lvl6pPr marL="1697927" indent="0">
              <a:buNone/>
              <a:defRPr sz="1200" b="1"/>
            </a:lvl6pPr>
            <a:lvl7pPr marL="2037512" indent="0">
              <a:buNone/>
              <a:defRPr sz="1200" b="1"/>
            </a:lvl7pPr>
            <a:lvl8pPr marL="2377098" indent="0">
              <a:buNone/>
              <a:defRPr sz="1200" b="1"/>
            </a:lvl8pPr>
            <a:lvl9pPr marL="271668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1159933"/>
            <a:ext cx="3435508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64DA-DDD8-F341-BCB6-8224354FB57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9FB6-B2B6-9248-BB1E-6CB3DE39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2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64DA-DDD8-F341-BCB6-8224354FB57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9FB6-B2B6-9248-BB1E-6CB3DE39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64DA-DDD8-F341-BCB6-8224354FB57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9FB6-B2B6-9248-BB1E-6CB3DE39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2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3" y="145626"/>
            <a:ext cx="2557065" cy="6197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145628"/>
            <a:ext cx="4344988" cy="31216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3" y="765388"/>
            <a:ext cx="2557065" cy="2501900"/>
          </a:xfrm>
        </p:spPr>
        <p:txBody>
          <a:bodyPr/>
          <a:lstStyle>
            <a:lvl1pPr marL="0" indent="0">
              <a:buNone/>
              <a:defRPr sz="1100"/>
            </a:lvl1pPr>
            <a:lvl2pPr marL="339585" indent="0">
              <a:buNone/>
              <a:defRPr sz="900"/>
            </a:lvl2pPr>
            <a:lvl3pPr marL="679170" indent="0">
              <a:buNone/>
              <a:defRPr sz="700"/>
            </a:lvl3pPr>
            <a:lvl4pPr marL="1018757" indent="0">
              <a:buNone/>
              <a:defRPr sz="600"/>
            </a:lvl4pPr>
            <a:lvl5pPr marL="1358342" indent="0">
              <a:buNone/>
              <a:defRPr sz="600"/>
            </a:lvl5pPr>
            <a:lvl6pPr marL="1697927" indent="0">
              <a:buNone/>
              <a:defRPr sz="600"/>
            </a:lvl6pPr>
            <a:lvl7pPr marL="2037512" indent="0">
              <a:buNone/>
              <a:defRPr sz="600"/>
            </a:lvl7pPr>
            <a:lvl8pPr marL="2377098" indent="0">
              <a:buNone/>
              <a:defRPr sz="600"/>
            </a:lvl8pPr>
            <a:lvl9pPr marL="271668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64DA-DDD8-F341-BCB6-8224354FB57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9FB6-B2B6-9248-BB1E-6CB3DE39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5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6" y="2560320"/>
            <a:ext cx="4663440" cy="3022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6" y="326814"/>
            <a:ext cx="4663440" cy="2194560"/>
          </a:xfrm>
        </p:spPr>
        <p:txBody>
          <a:bodyPr/>
          <a:lstStyle>
            <a:lvl1pPr marL="0" indent="0">
              <a:buNone/>
              <a:defRPr sz="2400"/>
            </a:lvl1pPr>
            <a:lvl2pPr marL="339585" indent="0">
              <a:buNone/>
              <a:defRPr sz="2100"/>
            </a:lvl2pPr>
            <a:lvl3pPr marL="679170" indent="0">
              <a:buNone/>
              <a:defRPr sz="1800"/>
            </a:lvl3pPr>
            <a:lvl4pPr marL="1018757" indent="0">
              <a:buNone/>
              <a:defRPr sz="1500"/>
            </a:lvl4pPr>
            <a:lvl5pPr marL="1358342" indent="0">
              <a:buNone/>
              <a:defRPr sz="1500"/>
            </a:lvl5pPr>
            <a:lvl6pPr marL="1697927" indent="0">
              <a:buNone/>
              <a:defRPr sz="1500"/>
            </a:lvl6pPr>
            <a:lvl7pPr marL="2037512" indent="0">
              <a:buNone/>
              <a:defRPr sz="1500"/>
            </a:lvl7pPr>
            <a:lvl8pPr marL="2377098" indent="0">
              <a:buNone/>
              <a:defRPr sz="1500"/>
            </a:lvl8pPr>
            <a:lvl9pPr marL="271668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6" y="2862580"/>
            <a:ext cx="4663440" cy="429260"/>
          </a:xfrm>
        </p:spPr>
        <p:txBody>
          <a:bodyPr/>
          <a:lstStyle>
            <a:lvl1pPr marL="0" indent="0">
              <a:buNone/>
              <a:defRPr sz="1100"/>
            </a:lvl1pPr>
            <a:lvl2pPr marL="339585" indent="0">
              <a:buNone/>
              <a:defRPr sz="900"/>
            </a:lvl2pPr>
            <a:lvl3pPr marL="679170" indent="0">
              <a:buNone/>
              <a:defRPr sz="700"/>
            </a:lvl3pPr>
            <a:lvl4pPr marL="1018757" indent="0">
              <a:buNone/>
              <a:defRPr sz="600"/>
            </a:lvl4pPr>
            <a:lvl5pPr marL="1358342" indent="0">
              <a:buNone/>
              <a:defRPr sz="600"/>
            </a:lvl5pPr>
            <a:lvl6pPr marL="1697927" indent="0">
              <a:buNone/>
              <a:defRPr sz="600"/>
            </a:lvl6pPr>
            <a:lvl7pPr marL="2037512" indent="0">
              <a:buNone/>
              <a:defRPr sz="600"/>
            </a:lvl7pPr>
            <a:lvl8pPr marL="2377098" indent="0">
              <a:buNone/>
              <a:defRPr sz="600"/>
            </a:lvl8pPr>
            <a:lvl9pPr marL="271668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64DA-DDD8-F341-BCB6-8224354FB57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9FB6-B2B6-9248-BB1E-6CB3DE39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146474"/>
            <a:ext cx="6995160" cy="609600"/>
          </a:xfrm>
          <a:prstGeom prst="rect">
            <a:avLst/>
          </a:prstGeom>
        </p:spPr>
        <p:txBody>
          <a:bodyPr vert="horz" lIns="67917" tIns="33959" rIns="67917" bIns="339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853442"/>
            <a:ext cx="6995160" cy="2413847"/>
          </a:xfrm>
          <a:prstGeom prst="rect">
            <a:avLst/>
          </a:prstGeom>
        </p:spPr>
        <p:txBody>
          <a:bodyPr vert="horz" lIns="67917" tIns="33959" rIns="67917" bIns="339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3390054"/>
            <a:ext cx="1813560" cy="194734"/>
          </a:xfrm>
          <a:prstGeom prst="rect">
            <a:avLst/>
          </a:prstGeom>
        </p:spPr>
        <p:txBody>
          <a:bodyPr vert="horz" lIns="67917" tIns="33959" rIns="67917" bIns="3395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64DA-DDD8-F341-BCB6-8224354FB57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3390054"/>
            <a:ext cx="2461260" cy="194734"/>
          </a:xfrm>
          <a:prstGeom prst="rect">
            <a:avLst/>
          </a:prstGeom>
        </p:spPr>
        <p:txBody>
          <a:bodyPr vert="horz" lIns="67917" tIns="33959" rIns="67917" bIns="3395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3390054"/>
            <a:ext cx="1813560" cy="194734"/>
          </a:xfrm>
          <a:prstGeom prst="rect">
            <a:avLst/>
          </a:prstGeom>
        </p:spPr>
        <p:txBody>
          <a:bodyPr vert="horz" lIns="67917" tIns="33959" rIns="67917" bIns="3395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9FB6-B2B6-9248-BB1E-6CB3DE39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9585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689" indent="-254689" algn="l" defTabSz="33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26" indent="-212241" algn="l" defTabSz="339585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8964" indent="-169793" algn="l" defTabSz="33958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49" indent="-169793" algn="l" defTabSz="339585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134" indent="-169793" algn="l" defTabSz="339585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720" indent="-169793" algn="l" defTabSz="33958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305" indent="-169793" algn="l" defTabSz="33958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6891" indent="-169793" algn="l" defTabSz="33958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476" indent="-169793" algn="l" defTabSz="33958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58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85" algn="l" defTabSz="33958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170" algn="l" defTabSz="33958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757" algn="l" defTabSz="33958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342" algn="l" defTabSz="33958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927" algn="l" defTabSz="33958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512" algn="l" defTabSz="33958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098" algn="l" defTabSz="33958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684" algn="l" defTabSz="33958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Magnetic Disk 61"/>
          <p:cNvSpPr/>
          <p:nvPr/>
        </p:nvSpPr>
        <p:spPr>
          <a:xfrm>
            <a:off x="2127933" y="2372651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91" name="Magnetic Disk 61"/>
          <p:cNvSpPr/>
          <p:nvPr/>
        </p:nvSpPr>
        <p:spPr>
          <a:xfrm>
            <a:off x="1588285" y="2370755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92" name="Magnetic Disk 61"/>
          <p:cNvSpPr/>
          <p:nvPr/>
        </p:nvSpPr>
        <p:spPr>
          <a:xfrm>
            <a:off x="1062386" y="2374793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93" name="Magnetic Disk 61"/>
          <p:cNvSpPr/>
          <p:nvPr/>
        </p:nvSpPr>
        <p:spPr>
          <a:xfrm>
            <a:off x="538516" y="2372897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94" name="Magnetic Disk 61"/>
          <p:cNvSpPr/>
          <p:nvPr/>
        </p:nvSpPr>
        <p:spPr>
          <a:xfrm>
            <a:off x="10590" y="2371001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95" name="Magnetic Disk 61"/>
          <p:cNvSpPr/>
          <p:nvPr/>
        </p:nvSpPr>
        <p:spPr>
          <a:xfrm>
            <a:off x="7000782" y="2383106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96" name="Magnetic Disk 61"/>
          <p:cNvSpPr/>
          <p:nvPr/>
        </p:nvSpPr>
        <p:spPr>
          <a:xfrm>
            <a:off x="6488488" y="2381210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97" name="Magnetic Disk 61"/>
          <p:cNvSpPr/>
          <p:nvPr/>
        </p:nvSpPr>
        <p:spPr>
          <a:xfrm>
            <a:off x="5982128" y="2385248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98" name="Magnetic Disk 61"/>
          <p:cNvSpPr/>
          <p:nvPr/>
        </p:nvSpPr>
        <p:spPr>
          <a:xfrm>
            <a:off x="5481703" y="2383352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99" name="Magnetic Disk 61"/>
          <p:cNvSpPr/>
          <p:nvPr/>
        </p:nvSpPr>
        <p:spPr>
          <a:xfrm>
            <a:off x="4969409" y="2381456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93486"/>
              </p:ext>
            </p:extLst>
          </p:nvPr>
        </p:nvGraphicFramePr>
        <p:xfrm>
          <a:off x="131650" y="2622861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0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4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8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16758"/>
              </p:ext>
            </p:extLst>
          </p:nvPr>
        </p:nvGraphicFramePr>
        <p:xfrm>
          <a:off x="655421" y="2622861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9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33178"/>
              </p:ext>
            </p:extLst>
          </p:nvPr>
        </p:nvGraphicFramePr>
        <p:xfrm>
          <a:off x="1185275" y="2622860"/>
          <a:ext cx="190159" cy="640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213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2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5000"/>
                      </a:schemeClr>
                    </a:solidFill>
                  </a:tcPr>
                </a:tc>
              </a:tr>
              <a:tr h="213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6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5000"/>
                      </a:schemeClr>
                    </a:solidFill>
                  </a:tcPr>
                </a:tc>
              </a:tr>
              <a:tr h="213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10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07660"/>
              </p:ext>
            </p:extLst>
          </p:nvPr>
        </p:nvGraphicFramePr>
        <p:xfrm>
          <a:off x="1711223" y="2622860"/>
          <a:ext cx="190159" cy="640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213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3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7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11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35167"/>
              </p:ext>
            </p:extLst>
          </p:nvPr>
        </p:nvGraphicFramePr>
        <p:xfrm>
          <a:off x="2244987" y="2622861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5D3"/>
                    </a:solidFill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5D3"/>
                    </a:solidFill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5D3"/>
                    </a:solidFill>
                  </a:tcPr>
                </a:tc>
              </a:tr>
            </a:tbl>
          </a:graphicData>
        </a:graphic>
      </p:graphicFrame>
      <p:sp>
        <p:nvSpPr>
          <p:cNvPr id="105" name="Down Arrow 104"/>
          <p:cNvSpPr/>
          <p:nvPr/>
        </p:nvSpPr>
        <p:spPr>
          <a:xfrm>
            <a:off x="934012" y="202100"/>
            <a:ext cx="538480" cy="558800"/>
          </a:xfrm>
          <a:prstGeom prst="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456313" y="158777"/>
            <a:ext cx="1471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 LT Std Light"/>
                <a:cs typeface="Helvetica LT Std Light"/>
              </a:rPr>
              <a:t>100 small writes</a:t>
            </a:r>
            <a:endParaRPr lang="en-US" sz="1400" dirty="0">
              <a:latin typeface="Helvetica LT Std Light"/>
            </a:endParaRPr>
          </a:p>
        </p:txBody>
      </p:sp>
      <p:sp>
        <p:nvSpPr>
          <p:cNvPr id="107" name="Up-Down Arrow 106"/>
          <p:cNvSpPr/>
          <p:nvPr/>
        </p:nvSpPr>
        <p:spPr>
          <a:xfrm>
            <a:off x="111052" y="1581622"/>
            <a:ext cx="233680" cy="538480"/>
          </a:xfrm>
          <a:prstGeom prst="up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44890" y="776148"/>
            <a:ext cx="1352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25 reads +</a:t>
            </a:r>
            <a:b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</a:b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25 writes each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109" name="Up-Down Arrow 108"/>
          <p:cNvSpPr/>
          <p:nvPr/>
        </p:nvSpPr>
        <p:spPr>
          <a:xfrm>
            <a:off x="635985" y="1581622"/>
            <a:ext cx="233680" cy="538480"/>
          </a:xfrm>
          <a:prstGeom prst="up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10" name="Up-Down Arrow 109"/>
          <p:cNvSpPr/>
          <p:nvPr/>
        </p:nvSpPr>
        <p:spPr>
          <a:xfrm>
            <a:off x="1160918" y="1581622"/>
            <a:ext cx="233680" cy="538480"/>
          </a:xfrm>
          <a:prstGeom prst="up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11" name="Up-Down Arrow 110"/>
          <p:cNvSpPr/>
          <p:nvPr/>
        </p:nvSpPr>
        <p:spPr>
          <a:xfrm>
            <a:off x="1685852" y="1581622"/>
            <a:ext cx="233680" cy="538480"/>
          </a:xfrm>
          <a:prstGeom prst="up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765709" y="782373"/>
            <a:ext cx="1161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100 reads +</a:t>
            </a:r>
            <a:b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</a:b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100 writes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113" name="Right Brace 112"/>
          <p:cNvSpPr/>
          <p:nvPr/>
        </p:nvSpPr>
        <p:spPr>
          <a:xfrm rot="16200000">
            <a:off x="888292" y="584894"/>
            <a:ext cx="274320" cy="1625600"/>
          </a:xfrm>
          <a:prstGeom prst="rightBrace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69386"/>
              </p:ext>
            </p:extLst>
          </p:nvPr>
        </p:nvGraphicFramePr>
        <p:xfrm>
          <a:off x="5089399" y="2655729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0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4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8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00647"/>
              </p:ext>
            </p:extLst>
          </p:nvPr>
        </p:nvGraphicFramePr>
        <p:xfrm>
          <a:off x="5601693" y="2655729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9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33090"/>
              </p:ext>
            </p:extLst>
          </p:nvPr>
        </p:nvGraphicFramePr>
        <p:xfrm>
          <a:off x="6102118" y="2655729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2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5000"/>
                      </a:schemeClr>
                    </a:solidFill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6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5000"/>
                      </a:schemeClr>
                    </a:solidFill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5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1966"/>
              </p:ext>
            </p:extLst>
          </p:nvPr>
        </p:nvGraphicFramePr>
        <p:xfrm>
          <a:off x="6608478" y="2655729"/>
          <a:ext cx="190159" cy="638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212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3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5D3"/>
                    </a:solidFill>
                  </a:tcPr>
                </a:tc>
              </a:tr>
              <a:tr h="212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10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983182"/>
              </p:ext>
            </p:extLst>
          </p:nvPr>
        </p:nvGraphicFramePr>
        <p:xfrm>
          <a:off x="7120772" y="2655729"/>
          <a:ext cx="190159" cy="638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212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5D3"/>
                    </a:solidFill>
                  </a:tcPr>
                </a:tc>
              </a:tr>
              <a:tr h="212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7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11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9" name="Down Arrow 118"/>
          <p:cNvSpPr/>
          <p:nvPr/>
        </p:nvSpPr>
        <p:spPr>
          <a:xfrm>
            <a:off x="5844399" y="257377"/>
            <a:ext cx="538480" cy="558800"/>
          </a:xfrm>
          <a:prstGeom prst="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366700" y="214054"/>
            <a:ext cx="1471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100 small writes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121" name="Up-Down Arrow 120"/>
          <p:cNvSpPr/>
          <p:nvPr/>
        </p:nvSpPr>
        <p:spPr>
          <a:xfrm>
            <a:off x="5034056" y="1618820"/>
            <a:ext cx="300844" cy="538480"/>
          </a:xfrm>
          <a:prstGeom prst="up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506765" y="801546"/>
            <a:ext cx="1342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40 reads +</a:t>
            </a:r>
            <a:b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</a:b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40 writes each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123" name="Right Brace 122"/>
          <p:cNvSpPr/>
          <p:nvPr/>
        </p:nvSpPr>
        <p:spPr>
          <a:xfrm rot="16200000">
            <a:off x="6036609" y="314940"/>
            <a:ext cx="274320" cy="2231244"/>
          </a:xfrm>
          <a:prstGeom prst="rightBrace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24" name="Up-Down Arrow 123"/>
          <p:cNvSpPr/>
          <p:nvPr/>
        </p:nvSpPr>
        <p:spPr>
          <a:xfrm>
            <a:off x="5546350" y="1618820"/>
            <a:ext cx="300844" cy="538480"/>
          </a:xfrm>
          <a:prstGeom prst="up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25" name="Up-Down Arrow 124"/>
          <p:cNvSpPr/>
          <p:nvPr/>
        </p:nvSpPr>
        <p:spPr>
          <a:xfrm>
            <a:off x="6046775" y="1618820"/>
            <a:ext cx="300844" cy="538480"/>
          </a:xfrm>
          <a:prstGeom prst="up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26" name="Up-Down Arrow 125"/>
          <p:cNvSpPr/>
          <p:nvPr/>
        </p:nvSpPr>
        <p:spPr>
          <a:xfrm>
            <a:off x="6553135" y="1618820"/>
            <a:ext cx="300844" cy="538480"/>
          </a:xfrm>
          <a:prstGeom prst="up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27" name="Up-Down Arrow 126"/>
          <p:cNvSpPr/>
          <p:nvPr/>
        </p:nvSpPr>
        <p:spPr>
          <a:xfrm>
            <a:off x="7065429" y="1618820"/>
            <a:ext cx="300844" cy="538480"/>
          </a:xfrm>
          <a:prstGeom prst="up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720486" y="3558494"/>
            <a:ext cx="92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RAID 5</a:t>
            </a:r>
            <a:endParaRPr lang="en-US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129" name="Up-Down Arrow 128"/>
          <p:cNvSpPr/>
          <p:nvPr/>
        </p:nvSpPr>
        <p:spPr>
          <a:xfrm>
            <a:off x="2154243" y="1581622"/>
            <a:ext cx="381396" cy="538480"/>
          </a:xfrm>
          <a:prstGeom prst="upDownArrow">
            <a:avLst/>
          </a:prstGeom>
          <a:solidFill>
            <a:srgbClr val="3C4B5E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75116" y="1583884"/>
            <a:ext cx="1277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200 reads, 200 writes total in either case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2659287" y="1796988"/>
            <a:ext cx="493889" cy="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4265133" y="1780055"/>
            <a:ext cx="524932" cy="282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76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2014-12-02T19:39:53Z</dcterms:created>
  <dcterms:modified xsi:type="dcterms:W3CDTF">2014-12-02T19:41:28Z</dcterms:modified>
</cp:coreProperties>
</file>