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270000" y="877876"/>
            <a:ext cx="10464801" cy="3302001"/>
          </a:xfrm>
          <a:prstGeom prst="rect">
            <a:avLst/>
          </a:prstGeom>
        </p:spPr>
        <p:txBody>
          <a:bodyPr/>
          <a:lstStyle/>
          <a:p>
            <a:pPr>
              <a:defRPr sz="7000"/>
            </a:pPr>
            <a:r>
              <a:t>Διαδίκτυο και Εφαρμογές</a:t>
            </a:r>
          </a:p>
          <a:p>
            <a:pPr>
              <a:defRPr sz="7000"/>
            </a:pPr>
            <a:r>
              <a:t>Covid-04</a:t>
            </a:r>
          </a:p>
        </p:txBody>
      </p:sp>
      <p:sp>
        <p:nvSpPr>
          <p:cNvPr id="120" name="Shape 120"/>
          <p:cNvSpPr/>
          <p:nvPr>
            <p:ph type="subTitle" sz="quarter" idx="1"/>
          </p:nvPr>
        </p:nvSpPr>
        <p:spPr>
          <a:xfrm>
            <a:off x="1270000" y="5851699"/>
            <a:ext cx="10464800" cy="1130301"/>
          </a:xfrm>
          <a:prstGeom prst="rect">
            <a:avLst/>
          </a:prstGeom>
        </p:spPr>
        <p:txBody>
          <a:bodyPr/>
          <a:lstStyle/>
          <a:p>
            <a:pPr/>
            <a:r>
              <a:t>Γιαννοπούλου Δήμητρα  - ΑΜ: 03104613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body" idx="14"/>
          </p:nvPr>
        </p:nvSpPr>
        <p:spPr>
          <a:xfrm>
            <a:off x="1270000" y="4102100"/>
            <a:ext cx="10464800" cy="1016001"/>
          </a:xfrm>
          <a:prstGeom prst="rect">
            <a:avLst/>
          </a:prstGeom>
        </p:spPr>
        <p:txBody>
          <a:bodyPr/>
          <a:lstStyle>
            <a:lvl1pPr>
              <a:defRPr i="1" sz="6000">
                <a:latin typeface="Helvetica"/>
                <a:ea typeface="Helvetica"/>
                <a:cs typeface="Helvetica"/>
                <a:sym typeface="Helvetica"/>
              </a:defRPr>
            </a:lvl1pPr>
          </a:lstStyle>
          <a:p>
            <a:pPr/>
            <a:r>
              <a:t>Ευχαριστώ πολύ!</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body" idx="1"/>
          </p:nvPr>
        </p:nvSpPr>
        <p:spPr>
          <a:prstGeom prst="rect">
            <a:avLst/>
          </a:prstGeom>
          <a:ln w="25400">
            <a:solidFill>
              <a:srgbClr val="85888D"/>
            </a:solidFill>
          </a:ln>
        </p:spPr>
        <p:txBody>
          <a:bodyPr/>
          <a:lstStyle/>
          <a:p>
            <a:pPr marL="0" indent="0">
              <a:spcBef>
                <a:spcPts val="2000"/>
              </a:spcBef>
              <a:buSzTx/>
              <a:buNone/>
              <a:defRPr sz="2400"/>
            </a:pPr>
            <a:r>
              <a:t>   </a:t>
            </a:r>
            <a:r>
              <a:rPr b="1" sz="2800" u="sng">
                <a:solidFill>
                  <a:schemeClr val="accent5"/>
                </a:solidFill>
                <a:latin typeface="Helvetica"/>
                <a:ea typeface="Helvetica"/>
                <a:cs typeface="Helvetica"/>
                <a:sym typeface="Helvetica"/>
              </a:rPr>
              <a:t>ΠΕΡΙΟΡΙΣΜΟΙ</a:t>
            </a:r>
            <a:r>
              <a:t>   </a:t>
            </a:r>
          </a:p>
          <a:p>
            <a:pPr marL="0" indent="0">
              <a:spcBef>
                <a:spcPts val="2000"/>
              </a:spcBef>
              <a:buSzTx/>
              <a:buNone/>
              <a:defRPr sz="2400"/>
            </a:pPr>
          </a:p>
          <a:p>
            <a:pPr marL="296333" indent="-296333">
              <a:spcBef>
                <a:spcPts val="2000"/>
              </a:spcBef>
              <a:defRPr sz="2700"/>
            </a:pPr>
            <a:r>
              <a:t>Το αρχείο metadata.csv των άρθρων δεν μπορεί να περιέχει  \"" . Οι χαρακτήρες αυτοί πρέπει να αφαιρεθούν από το αρχείο.</a:t>
            </a:r>
          </a:p>
          <a:p>
            <a:pPr marL="296333" indent="-296333">
              <a:spcBef>
                <a:spcPts val="400"/>
              </a:spcBef>
              <a:defRPr sz="2700"/>
            </a:pPr>
          </a:p>
          <a:p>
            <a:pPr marL="296333" indent="-296333">
              <a:spcBef>
                <a:spcPts val="300"/>
              </a:spcBef>
              <a:defRPr sz="2700"/>
            </a:pPr>
            <a:r>
              <a:t>Το αρχείο document_parses που βρίσκεται μέσα στο φάκελο του dataset που έχουμε κατεβάσει πρέπει να αποσυμπιεστεί στην ίδια τοποθεσία με το metadata.csv ώστε να λειτουργήσει η εφαρμογή.</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body" idx="1"/>
          </p:nvPr>
        </p:nvSpPr>
        <p:spPr>
          <a:prstGeom prst="rect">
            <a:avLst/>
          </a:prstGeom>
          <a:ln w="25400">
            <a:solidFill>
              <a:srgbClr val="85888D"/>
            </a:solidFill>
          </a:ln>
        </p:spPr>
        <p:txBody>
          <a:bodyPr/>
          <a:lstStyle/>
          <a:p>
            <a:pPr marL="0" indent="0">
              <a:spcBef>
                <a:spcPts val="2000"/>
              </a:spcBef>
              <a:buSzTx/>
              <a:buNone/>
              <a:defRPr sz="2400"/>
            </a:pPr>
            <a:r>
              <a:t>   </a:t>
            </a:r>
            <a:r>
              <a:rPr b="1" u="sng">
                <a:solidFill>
                  <a:schemeClr val="accent5"/>
                </a:solidFill>
                <a:latin typeface="Helvetica"/>
                <a:ea typeface="Helvetica"/>
                <a:cs typeface="Helvetica"/>
                <a:sym typeface="Helvetica"/>
              </a:rPr>
              <a:t>ΒΑΣΗ ΔΕΔΟΜΕΝΩΝ</a:t>
            </a:r>
            <a:r>
              <a:t>   </a:t>
            </a:r>
          </a:p>
          <a:p>
            <a:pPr marL="0" indent="0">
              <a:spcBef>
                <a:spcPts val="2000"/>
              </a:spcBef>
              <a:buSzTx/>
              <a:buNone/>
              <a:defRPr sz="2400"/>
            </a:pPr>
            <a:r>
              <a:t> Η βάση δεδομένων που έχουμε χρησιμοποιήσει περιγράφεται στο αρχείο Cord-19.sql</a:t>
            </a:r>
          </a:p>
          <a:p>
            <a:pPr marL="0" indent="0">
              <a:spcBef>
                <a:spcPts val="2000"/>
              </a:spcBef>
              <a:buSzTx/>
              <a:buNone/>
              <a:defRPr sz="2400"/>
            </a:pPr>
            <a:r>
              <a:t> Δημιουργεί του πίνακες:</a:t>
            </a:r>
          </a:p>
          <a:p>
            <a:pPr marL="0" indent="0">
              <a:spcBef>
                <a:spcPts val="400"/>
              </a:spcBef>
              <a:buSzTx/>
              <a:buNone/>
              <a:defRPr sz="2400"/>
            </a:pPr>
          </a:p>
          <a:p>
            <a:pPr marL="0" indent="0">
              <a:spcBef>
                <a:spcPts val="300"/>
              </a:spcBef>
              <a:buSzTx/>
              <a:buNone/>
              <a:defRPr sz="2400"/>
            </a:pPr>
            <a:r>
              <a:rPr b="1" u="sng">
                <a:latin typeface="Helvetica"/>
                <a:ea typeface="Helvetica"/>
                <a:cs typeface="Helvetica"/>
                <a:sym typeface="Helvetica"/>
              </a:rPr>
              <a:t>Article</a:t>
            </a:r>
            <a:r>
              <a:t>: Μοντελοποιεί τα Άρθρα με πεδία που αντιστοιχούν στα μεταδεδομένα που περιγράφονται στο metadata.csv αρχείο</a:t>
            </a:r>
          </a:p>
          <a:p>
            <a:pPr marL="0" indent="0">
              <a:spcBef>
                <a:spcPts val="300"/>
              </a:spcBef>
              <a:buSzTx/>
              <a:buNone/>
              <a:defRPr sz="2400"/>
            </a:pPr>
          </a:p>
          <a:p>
            <a:pPr marL="0" indent="0">
              <a:spcBef>
                <a:spcPts val="300"/>
              </a:spcBef>
              <a:buSzTx/>
              <a:buNone/>
              <a:defRPr sz="2400"/>
            </a:pPr>
            <a:r>
              <a:rPr b="1" u="sng">
                <a:latin typeface="Helvetica"/>
                <a:ea typeface="Helvetica"/>
                <a:cs typeface="Helvetica"/>
                <a:sym typeface="Helvetica"/>
              </a:rPr>
              <a:t>FullArticle</a:t>
            </a:r>
            <a:r>
              <a:t>: Μοντελοποιεί τα Άρθρα με πεδία που αντιστοιχούν στα μεταδεδομένα που περιγράφονται στο .json αρχείο</a:t>
            </a:r>
          </a:p>
          <a:p>
            <a:pPr marL="0" indent="0">
              <a:spcBef>
                <a:spcPts val="300"/>
              </a:spcBef>
              <a:buSzTx/>
              <a:buNone/>
              <a:defRPr sz="2400"/>
            </a:pPr>
          </a:p>
          <a:p>
            <a:pPr marL="0" indent="0">
              <a:spcBef>
                <a:spcPts val="300"/>
              </a:spcBef>
              <a:buSzTx/>
              <a:buNone/>
              <a:defRPr sz="2400"/>
            </a:pPr>
            <a:r>
              <a:rPr b="1" u="sng">
                <a:latin typeface="Helvetica"/>
                <a:ea typeface="Helvetica"/>
                <a:cs typeface="Helvetica"/>
                <a:sym typeface="Helvetica"/>
              </a:rPr>
              <a:t>ArticleToFullArticle</a:t>
            </a:r>
            <a:r>
              <a:t>: Μοντελοποιεί τη συσχέτιση ενός Article με ένα FullArticle</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body" idx="1"/>
          </p:nvPr>
        </p:nvSpPr>
        <p:spPr>
          <a:prstGeom prst="rect">
            <a:avLst/>
          </a:prstGeom>
          <a:ln w="25400">
            <a:solidFill>
              <a:srgbClr val="85888D"/>
            </a:solidFill>
          </a:ln>
        </p:spPr>
        <p:txBody>
          <a:bodyPr/>
          <a:lstStyle/>
          <a:p>
            <a:pPr marL="0" indent="0">
              <a:spcBef>
                <a:spcPts val="2000"/>
              </a:spcBef>
              <a:buSzTx/>
              <a:buNone/>
              <a:defRPr sz="2400"/>
            </a:pPr>
            <a:r>
              <a:t>   </a:t>
            </a:r>
            <a:r>
              <a:rPr b="1" u="sng">
                <a:solidFill>
                  <a:schemeClr val="accent5"/>
                </a:solidFill>
                <a:latin typeface="Helvetica"/>
                <a:ea typeface="Helvetica"/>
                <a:cs typeface="Helvetica"/>
                <a:sym typeface="Helvetica"/>
              </a:rPr>
              <a:t>ΒΑΣΗ ΔΕΔΟΜΕΝΩΝ</a:t>
            </a:r>
            <a:r>
              <a:t>   </a:t>
            </a:r>
          </a:p>
          <a:p>
            <a:pPr marL="0" indent="0">
              <a:spcBef>
                <a:spcPts val="2000"/>
              </a:spcBef>
              <a:buSzTx/>
              <a:buNone/>
              <a:defRPr sz="2400"/>
            </a:pPr>
            <a:r>
              <a:t>Το σχήμα της βάσης φαίνεται παρακάτω:</a:t>
            </a:r>
          </a:p>
          <a:p>
            <a:pPr marL="0" indent="0">
              <a:spcBef>
                <a:spcPts val="300"/>
              </a:spcBef>
              <a:buSzTx/>
              <a:buNone/>
              <a:defRPr sz="2400"/>
            </a:pPr>
          </a:p>
          <a:p>
            <a:pPr marL="0" indent="0">
              <a:spcBef>
                <a:spcPts val="300"/>
              </a:spcBef>
              <a:buSzTx/>
              <a:buNone/>
              <a:defRPr sz="2400"/>
            </a:pPr>
          </a:p>
          <a:p>
            <a:pPr marL="0" indent="0">
              <a:spcBef>
                <a:spcPts val="300"/>
              </a:spcBef>
              <a:buSzTx/>
              <a:buNone/>
              <a:defRPr sz="2400"/>
            </a:pPr>
          </a:p>
          <a:p>
            <a:pPr marL="0" indent="0">
              <a:spcBef>
                <a:spcPts val="300"/>
              </a:spcBef>
              <a:buSzTx/>
              <a:buNone/>
              <a:defRPr sz="2400"/>
            </a:pPr>
          </a:p>
          <a:p>
            <a:pPr marL="0" indent="0">
              <a:spcBef>
                <a:spcPts val="300"/>
              </a:spcBef>
              <a:buSzTx/>
              <a:buNone/>
              <a:defRPr sz="2400"/>
            </a:pPr>
          </a:p>
          <a:p>
            <a:pPr marL="0" indent="0">
              <a:spcBef>
                <a:spcPts val="300"/>
              </a:spcBef>
              <a:buSzTx/>
              <a:buNone/>
              <a:defRPr sz="2400"/>
            </a:pPr>
          </a:p>
          <a:p>
            <a:pPr marL="0" indent="0">
              <a:spcBef>
                <a:spcPts val="300"/>
              </a:spcBef>
              <a:buSzTx/>
              <a:buNone/>
              <a:defRPr sz="2400"/>
            </a:pPr>
          </a:p>
          <a:p>
            <a:pPr marL="0" indent="0">
              <a:spcBef>
                <a:spcPts val="300"/>
              </a:spcBef>
              <a:buSzTx/>
              <a:buNone/>
              <a:defRPr sz="2400"/>
            </a:pPr>
          </a:p>
          <a:p>
            <a:pPr marL="0" indent="0">
              <a:spcBef>
                <a:spcPts val="300"/>
              </a:spcBef>
              <a:buSzTx/>
              <a:buNone/>
              <a:defRPr sz="2400"/>
            </a:pPr>
          </a:p>
          <a:p>
            <a:pPr marL="0" indent="0">
              <a:spcBef>
                <a:spcPts val="300"/>
              </a:spcBef>
              <a:buSzTx/>
              <a:buNone/>
              <a:defRPr sz="2400"/>
            </a:pPr>
          </a:p>
          <a:p>
            <a:pPr marL="0" indent="0">
              <a:spcBef>
                <a:spcPts val="300"/>
              </a:spcBef>
              <a:buSzTx/>
              <a:buNone/>
              <a:defRPr sz="2400"/>
            </a:pPr>
          </a:p>
        </p:txBody>
      </p:sp>
      <p:pic>
        <p:nvPicPr>
          <p:cNvPr id="127" name="Screenshot 2020-08-06 at 16.22.36.png"/>
          <p:cNvPicPr>
            <a:picLocks noChangeAspect="1"/>
          </p:cNvPicPr>
          <p:nvPr/>
        </p:nvPicPr>
        <p:blipFill>
          <a:blip r:embed="rId2">
            <a:extLst/>
          </a:blip>
          <a:stretch>
            <a:fillRect/>
          </a:stretch>
        </p:blipFill>
        <p:spPr>
          <a:xfrm>
            <a:off x="1851805" y="3242614"/>
            <a:ext cx="9301190" cy="4949258"/>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body" idx="1"/>
          </p:nvPr>
        </p:nvSpPr>
        <p:spPr>
          <a:prstGeom prst="rect">
            <a:avLst/>
          </a:prstGeom>
          <a:ln w="25400">
            <a:solidFill>
              <a:srgbClr val="85888D"/>
            </a:solidFill>
          </a:ln>
        </p:spPr>
        <p:txBody>
          <a:bodyPr/>
          <a:lstStyle/>
          <a:p>
            <a:pPr marL="0" indent="0">
              <a:spcBef>
                <a:spcPts val="2000"/>
              </a:spcBef>
              <a:buSzTx/>
              <a:buNone/>
              <a:defRPr sz="2400"/>
            </a:pPr>
            <a:r>
              <a:t>   </a:t>
            </a:r>
            <a:r>
              <a:rPr b="1" u="sng">
                <a:solidFill>
                  <a:schemeClr val="accent5"/>
                </a:solidFill>
                <a:latin typeface="Helvetica"/>
                <a:ea typeface="Helvetica"/>
                <a:cs typeface="Helvetica"/>
                <a:sym typeface="Helvetica"/>
              </a:rPr>
              <a:t>ΑΡΧΙΚΟΠΟΙΗΣΗ ΕΦΑΡΜΟΓΗΣ</a:t>
            </a:r>
            <a:r>
              <a:t>   </a:t>
            </a:r>
          </a:p>
          <a:p>
            <a:pPr marL="0" indent="0">
              <a:spcBef>
                <a:spcPts val="2000"/>
              </a:spcBef>
              <a:buSzTx/>
              <a:buNone/>
              <a:defRPr sz="2400"/>
            </a:pPr>
            <a:r>
              <a:t>Την πρώτη φορά που χρησιμοποιούμε την εφαρμογή πρέπει να ορίζουμε τις παραμέτρους της βάσης που έχουμε σε ένα αρχείο config.properties που είναι της μορφής:</a:t>
            </a:r>
          </a:p>
          <a:p>
            <a:pPr marL="0" indent="0">
              <a:spcBef>
                <a:spcPts val="400"/>
              </a:spcBef>
              <a:buSzTx/>
              <a:buNone/>
              <a:defRPr sz="2400"/>
            </a:pPr>
          </a:p>
          <a:p>
            <a:pPr marL="0" indent="0">
              <a:spcBef>
                <a:spcPts val="300"/>
              </a:spcBef>
              <a:buSzTx/>
              <a:buNone/>
              <a:defRPr sz="2400"/>
            </a:pPr>
            <a:r>
              <a:t>databaseName=yourDBName</a:t>
            </a:r>
          </a:p>
          <a:p>
            <a:pPr marL="0" indent="0">
              <a:spcBef>
                <a:spcPts val="300"/>
              </a:spcBef>
              <a:buSzTx/>
              <a:buNone/>
              <a:defRPr sz="2400"/>
            </a:pPr>
            <a:r>
              <a:t>databaseUrl=yourDBURL</a:t>
            </a:r>
          </a:p>
          <a:p>
            <a:pPr marL="0" indent="0">
              <a:spcBef>
                <a:spcPts val="300"/>
              </a:spcBef>
              <a:buSzTx/>
              <a:buNone/>
              <a:defRPr sz="2400"/>
            </a:pPr>
            <a:r>
              <a:t>databasePort=yourPort</a:t>
            </a:r>
          </a:p>
          <a:p>
            <a:pPr marL="0" indent="0">
              <a:spcBef>
                <a:spcPts val="300"/>
              </a:spcBef>
              <a:buSzTx/>
              <a:buNone/>
              <a:defRPr sz="2400"/>
            </a:pPr>
            <a:r>
              <a:t>databaseUsername=yourUsername</a:t>
            </a:r>
          </a:p>
          <a:p>
            <a:pPr marL="0" indent="0">
              <a:spcBef>
                <a:spcPts val="300"/>
              </a:spcBef>
              <a:buSzTx/>
              <a:buNone/>
              <a:defRPr sz="2400"/>
            </a:pPr>
            <a:r>
              <a:t>databasePassword=yourPassword</a:t>
            </a:r>
          </a:p>
          <a:p>
            <a:pPr marL="0" indent="0">
              <a:spcBef>
                <a:spcPts val="300"/>
              </a:spcBef>
              <a:buSzTx/>
              <a:buNone/>
              <a:defRPr sz="2400"/>
            </a:pPr>
            <a:r>
              <a:t> </a:t>
            </a:r>
          </a:p>
          <a:p>
            <a:pPr marL="0" indent="0">
              <a:spcBef>
                <a:spcPts val="300"/>
              </a:spcBef>
              <a:buSzTx/>
              <a:buNone/>
              <a:defRPr sz="2400"/>
            </a:pPr>
            <a:r>
              <a:t>Ο ορισμός μπορεί να γίνει είτε μεταβάλλοντας το αρχείο που βρίσκεται ήδη στην εφαρμογή είτε επιλέγοντας κάποιο έτοιμο από την επιλογή του μενού Αλλαγή Ρυθμίσεων.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body" idx="1"/>
          </p:nvPr>
        </p:nvSpPr>
        <p:spPr>
          <a:prstGeom prst="rect">
            <a:avLst/>
          </a:prstGeom>
          <a:ln w="25400">
            <a:solidFill>
              <a:srgbClr val="85888D"/>
            </a:solidFill>
          </a:ln>
        </p:spPr>
        <p:txBody>
          <a:bodyPr/>
          <a:lstStyle/>
          <a:p>
            <a:pPr marL="0" indent="0" defTabSz="455675">
              <a:spcBef>
                <a:spcPts val="1500"/>
              </a:spcBef>
              <a:buSzTx/>
              <a:buNone/>
              <a:defRPr sz="1871"/>
            </a:pPr>
            <a:r>
              <a:t>   </a:t>
            </a:r>
            <a:r>
              <a:rPr b="1" u="sng">
                <a:solidFill>
                  <a:schemeClr val="accent5"/>
                </a:solidFill>
                <a:latin typeface="Helvetica"/>
                <a:ea typeface="Helvetica"/>
                <a:cs typeface="Helvetica"/>
                <a:sym typeface="Helvetica"/>
              </a:rPr>
              <a:t>ΛΟΓΙΚΗ ΡΟΗ ΕΦΑΡΜΟΓΗΣ </a:t>
            </a:r>
            <a:r>
              <a:t>   </a:t>
            </a:r>
          </a:p>
          <a:p>
            <a:pPr marL="0" indent="0" defTabSz="455675">
              <a:spcBef>
                <a:spcPts val="1500"/>
              </a:spcBef>
              <a:buSzTx/>
              <a:buNone/>
              <a:defRPr sz="1871"/>
            </a:pPr>
            <a:r>
              <a:t>1. Ορίζουμε τις ρυθμίσεις για τη βάση που θα αποθηκευτούν τα δεδομένα</a:t>
            </a:r>
          </a:p>
          <a:p>
            <a:pPr marL="0" indent="0" defTabSz="455675">
              <a:spcBef>
                <a:spcPts val="1500"/>
              </a:spcBef>
              <a:buSzTx/>
              <a:buNone/>
              <a:defRPr sz="1871"/>
            </a:pPr>
            <a:r>
              <a:t>2. Επιλέγουμε το αρχείο metadata.csv και καλείται ο CSVParser ο οποίος θα επιστρέψει μία λίστα από αντικείμενα τύπου Article</a:t>
            </a:r>
          </a:p>
          <a:p>
            <a:pPr marL="0" indent="0" defTabSz="455675">
              <a:spcBef>
                <a:spcPts val="1500"/>
              </a:spcBef>
              <a:buSzTx/>
              <a:buNone/>
              <a:defRPr sz="1871"/>
            </a:pPr>
            <a:r>
              <a:t>3. Για κάθε στοιχείο της λίστας θα φτιάξουμε ένα query της μορφής </a:t>
            </a:r>
          </a:p>
          <a:p>
            <a:pPr marL="0" indent="0" defTabSz="455675">
              <a:spcBef>
                <a:spcPts val="1500"/>
              </a:spcBef>
              <a:buSzTx/>
              <a:buNone/>
              <a:defRPr i="1" sz="1871">
                <a:solidFill>
                  <a:srgbClr val="0096FF"/>
                </a:solidFill>
                <a:latin typeface="Helvetica"/>
                <a:ea typeface="Helvetica"/>
                <a:cs typeface="Helvetica"/>
                <a:sym typeface="Helvetica"/>
              </a:defRPr>
            </a:pPr>
            <a:r>
              <a:rPr>
                <a:solidFill>
                  <a:schemeClr val="accent1"/>
                </a:solidFill>
              </a:rPr>
              <a:t>"I</a:t>
            </a:r>
            <a:r>
              <a:rPr>
                <a:solidFill>
                  <a:srgbClr val="0433FF"/>
                </a:solidFill>
              </a:rPr>
              <a:t>NSERT IGNORE into Article(cordID, sha, source, title, abstract, publishTime, authors, journal, pathToPDF, pathToPMC, URL,corpusID) values (?,?,?,?,?,?,?,?,?,?,?,?)”;</a:t>
            </a:r>
            <a:endParaRPr>
              <a:solidFill>
                <a:srgbClr val="0433FF"/>
              </a:solidFill>
            </a:endParaRPr>
          </a:p>
          <a:p>
            <a:pPr marL="0" indent="0" defTabSz="455675">
              <a:spcBef>
                <a:spcPts val="1500"/>
              </a:spcBef>
              <a:buSzTx/>
              <a:buNone/>
              <a:defRPr sz="1871"/>
            </a:pPr>
            <a:r>
              <a:t>και θα τα κάνουμε όλα μαζί commit στον πίνακα Article με χρήση batch.</a:t>
            </a:r>
          </a:p>
          <a:p>
            <a:pPr marL="0" indent="0" defTabSz="455675">
              <a:spcBef>
                <a:spcPts val="1500"/>
              </a:spcBef>
              <a:buSzTx/>
              <a:buNone/>
              <a:defRPr sz="1871"/>
            </a:pPr>
            <a:r>
              <a:t>4. Αν έχω επιλέξει τα πλήρη δεδομένα βρίσκω στη βάση ποιες εγγραφές έχουν pathToPMC ή pathToPDF </a:t>
            </a:r>
          </a:p>
          <a:p>
            <a:pPr marL="0" indent="0" defTabSz="455675">
              <a:spcBef>
                <a:spcPts val="1500"/>
              </a:spcBef>
              <a:buSzTx/>
              <a:buNone/>
              <a:defRPr sz="1871"/>
            </a:pPr>
            <a:r>
              <a:t>5. Για κάθε τέτοια εγγραφή στη βάση καλώ τον JSONParser ο οποίος θα επιστρέψει μία λίστα από αντικείμενα FullArticle</a:t>
            </a:r>
          </a:p>
          <a:p>
            <a:pPr marL="0" indent="0" defTabSz="455675">
              <a:spcBef>
                <a:spcPts val="1500"/>
              </a:spcBef>
              <a:buSzTx/>
              <a:buNone/>
              <a:defRPr sz="1871"/>
            </a:pPr>
            <a:r>
              <a:t>6. Για κάθε ένα από τα παραπάνω FullArticle θα γράψω στη βάση μία εγγραφή με το paperID, τον αριθμό των σχημάτων και πινάκων του άρθρου, τον αριθμό των αναφορών και με τον αν πραγματικά υπάρχει το πλήρες κείμενό του στον πίνακα FullArticle</a:t>
            </a:r>
          </a:p>
          <a:p>
            <a:pPr marL="0" indent="0" defTabSz="455675">
              <a:spcBef>
                <a:spcPts val="1500"/>
              </a:spcBef>
              <a:buSzTx/>
              <a:buNone/>
              <a:defRPr sz="1871"/>
            </a:pPr>
            <a:r>
              <a:t>Επίσης θα κάνω μία εγγραφή του cordID και το paperID στον πίνακα ArticleToFullArticle πoυ θα σχετίζει τους δύο προηγούμενους πίνακες</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body" idx="1"/>
          </p:nvPr>
        </p:nvSpPr>
        <p:spPr>
          <a:prstGeom prst="rect">
            <a:avLst/>
          </a:prstGeom>
          <a:ln w="25400">
            <a:solidFill>
              <a:srgbClr val="85888D"/>
            </a:solidFill>
          </a:ln>
        </p:spPr>
        <p:txBody>
          <a:bodyPr/>
          <a:lstStyle/>
          <a:p>
            <a:pPr marL="0" indent="0" defTabSz="549148">
              <a:spcBef>
                <a:spcPts val="1800"/>
              </a:spcBef>
              <a:buSzTx/>
              <a:buNone/>
              <a:defRPr b="1" sz="2256" u="sng">
                <a:solidFill>
                  <a:schemeClr val="accent5"/>
                </a:solidFill>
                <a:latin typeface="Helvetica"/>
                <a:ea typeface="Helvetica"/>
                <a:cs typeface="Helvetica"/>
                <a:sym typeface="Helvetica"/>
              </a:defRPr>
            </a:pPr>
            <a:r>
              <a:t>ΣΤΑΤΙΣΤΙΚΑ</a:t>
            </a:r>
          </a:p>
          <a:p>
            <a:pPr marL="0" indent="0" defTabSz="549148">
              <a:spcBef>
                <a:spcPts val="1800"/>
              </a:spcBef>
              <a:buSzTx/>
              <a:buNone/>
              <a:defRPr sz="2256"/>
            </a:pPr>
            <a:r>
              <a:rPr b="1" i="1" u="sng">
                <a:latin typeface="Helvetica"/>
                <a:ea typeface="Helvetica"/>
                <a:cs typeface="Helvetica"/>
                <a:sym typeface="Helvetica"/>
              </a:rPr>
              <a:t>Άρθρα με πλήρες κείμενο</a:t>
            </a:r>
            <a:r>
              <a:t>: Εμφανίζεται ένα διάγραμμα πίτα με το ποσοστό των άρθρων στη βάση για τα οποία υπάρχει πλήρες κείμενο. Χρησιμοποιώντας τα queries:</a:t>
            </a:r>
          </a:p>
          <a:p>
            <a:pPr marL="0" indent="0" defTabSz="549148">
              <a:spcBef>
                <a:spcPts val="0"/>
              </a:spcBef>
              <a:buSzTx/>
              <a:buNone/>
              <a:defRPr sz="2256"/>
            </a:pPr>
          </a:p>
          <a:p>
            <a:pPr marL="0" indent="0" algn="ctr" defTabSz="429768">
              <a:spcBef>
                <a:spcPts val="0"/>
              </a:spcBef>
              <a:buSzTx/>
              <a:buNone/>
              <a:defRPr i="1" sz="2256">
                <a:solidFill>
                  <a:srgbClr val="3933FF"/>
                </a:solidFill>
                <a:latin typeface="Helvetica"/>
                <a:ea typeface="Helvetica"/>
                <a:cs typeface="Helvetica"/>
                <a:sym typeface="Helvetica"/>
              </a:defRPr>
            </a:pPr>
            <a:r>
              <a:t>SELECT COUNT(*) FROM FullArticle WHERE FullArticle.hasText=1;</a:t>
            </a:r>
          </a:p>
          <a:p>
            <a:pPr marL="0" indent="0" algn="ctr" defTabSz="429768">
              <a:spcBef>
                <a:spcPts val="0"/>
              </a:spcBef>
              <a:buSzTx/>
              <a:buNone/>
              <a:defRPr i="1" sz="2256">
                <a:solidFill>
                  <a:srgbClr val="3933FF"/>
                </a:solidFill>
                <a:latin typeface="Helvetica"/>
                <a:ea typeface="Helvetica"/>
                <a:cs typeface="Helvetica"/>
                <a:sym typeface="Helvetica"/>
              </a:defRPr>
            </a:pPr>
            <a:r>
              <a:t>SELECT COUNT(*) FROM Article;</a:t>
            </a:r>
          </a:p>
          <a:p>
            <a:pPr marL="0" indent="0" algn="ctr" defTabSz="429768">
              <a:spcBef>
                <a:spcPts val="0"/>
              </a:spcBef>
              <a:buSzTx/>
              <a:buNone/>
              <a:defRPr i="1" sz="2256">
                <a:solidFill>
                  <a:srgbClr val="3933FF"/>
                </a:solidFill>
                <a:latin typeface="Helvetica"/>
                <a:ea typeface="Helvetica"/>
                <a:cs typeface="Helvetica"/>
                <a:sym typeface="Helvetica"/>
              </a:defRPr>
            </a:pPr>
          </a:p>
          <a:p>
            <a:pPr marL="0" indent="0" algn="ctr" defTabSz="429768">
              <a:spcBef>
                <a:spcPts val="0"/>
              </a:spcBef>
              <a:buSzTx/>
              <a:buNone/>
              <a:defRPr i="1" sz="2256">
                <a:solidFill>
                  <a:srgbClr val="3933FF"/>
                </a:solidFill>
                <a:latin typeface="Helvetica"/>
                <a:ea typeface="Helvetica"/>
                <a:cs typeface="Helvetica"/>
                <a:sym typeface="Helvetica"/>
              </a:defRPr>
            </a:pPr>
          </a:p>
          <a:p>
            <a:pPr marL="0" indent="0" algn="ctr" defTabSz="429768">
              <a:spcBef>
                <a:spcPts val="0"/>
              </a:spcBef>
              <a:buSzTx/>
              <a:buNone/>
              <a:defRPr i="1" sz="2256">
                <a:solidFill>
                  <a:srgbClr val="3933FF"/>
                </a:solidFill>
                <a:latin typeface="Helvetica"/>
                <a:ea typeface="Helvetica"/>
                <a:cs typeface="Helvetica"/>
                <a:sym typeface="Helvetica"/>
              </a:defRPr>
            </a:pPr>
          </a:p>
          <a:p>
            <a:pPr marL="0" indent="0" algn="ctr" defTabSz="429768">
              <a:spcBef>
                <a:spcPts val="0"/>
              </a:spcBef>
              <a:buSzTx/>
              <a:buNone/>
              <a:defRPr i="1" sz="2256">
                <a:solidFill>
                  <a:srgbClr val="3933FF"/>
                </a:solidFill>
                <a:latin typeface="Helvetica"/>
                <a:ea typeface="Helvetica"/>
                <a:cs typeface="Helvetica"/>
                <a:sym typeface="Helvetica"/>
              </a:defRPr>
            </a:pPr>
          </a:p>
          <a:p>
            <a:pPr marL="0" indent="0" algn="ctr" defTabSz="429768">
              <a:spcBef>
                <a:spcPts val="0"/>
              </a:spcBef>
              <a:buSzTx/>
              <a:buNone/>
              <a:defRPr i="1" sz="2256">
                <a:solidFill>
                  <a:srgbClr val="3933FF"/>
                </a:solidFill>
                <a:latin typeface="Helvetica"/>
                <a:ea typeface="Helvetica"/>
                <a:cs typeface="Helvetica"/>
                <a:sym typeface="Helvetica"/>
              </a:defRPr>
            </a:pPr>
          </a:p>
          <a:p>
            <a:pPr marL="0" indent="0" algn="ctr" defTabSz="429768">
              <a:spcBef>
                <a:spcPts val="0"/>
              </a:spcBef>
              <a:buSzTx/>
              <a:buNone/>
              <a:defRPr i="1" sz="2256">
                <a:solidFill>
                  <a:srgbClr val="3933FF"/>
                </a:solidFill>
                <a:latin typeface="Helvetica"/>
                <a:ea typeface="Helvetica"/>
                <a:cs typeface="Helvetica"/>
                <a:sym typeface="Helvetica"/>
              </a:defRPr>
            </a:pPr>
          </a:p>
          <a:p>
            <a:pPr marL="0" indent="0" algn="ctr" defTabSz="429768">
              <a:spcBef>
                <a:spcPts val="0"/>
              </a:spcBef>
              <a:buSzTx/>
              <a:buNone/>
              <a:defRPr i="1" sz="2256">
                <a:solidFill>
                  <a:srgbClr val="3933FF"/>
                </a:solidFill>
                <a:latin typeface="Helvetica"/>
                <a:ea typeface="Helvetica"/>
                <a:cs typeface="Helvetica"/>
                <a:sym typeface="Helvetica"/>
              </a:defRPr>
            </a:pPr>
          </a:p>
          <a:p>
            <a:pPr marL="0" indent="0" algn="ctr" defTabSz="429768">
              <a:spcBef>
                <a:spcPts val="0"/>
              </a:spcBef>
              <a:buSzTx/>
              <a:buNone/>
              <a:defRPr i="1" sz="2256">
                <a:solidFill>
                  <a:srgbClr val="3933FF"/>
                </a:solidFill>
                <a:latin typeface="Helvetica"/>
                <a:ea typeface="Helvetica"/>
                <a:cs typeface="Helvetica"/>
                <a:sym typeface="Helvetica"/>
              </a:defRPr>
            </a:pPr>
          </a:p>
          <a:p>
            <a:pPr marL="0" indent="0" algn="ctr" defTabSz="429768">
              <a:spcBef>
                <a:spcPts val="0"/>
              </a:spcBef>
              <a:buSzTx/>
              <a:buNone/>
              <a:defRPr i="1" sz="2256">
                <a:solidFill>
                  <a:srgbClr val="3933FF"/>
                </a:solidFill>
                <a:latin typeface="Helvetica"/>
                <a:ea typeface="Helvetica"/>
                <a:cs typeface="Helvetica"/>
                <a:sym typeface="Helvetica"/>
              </a:defRPr>
            </a:pPr>
          </a:p>
          <a:p>
            <a:pPr marL="0" indent="0" algn="ctr" defTabSz="429768">
              <a:spcBef>
                <a:spcPts val="0"/>
              </a:spcBef>
              <a:buSzTx/>
              <a:buNone/>
              <a:defRPr i="1" sz="2256">
                <a:solidFill>
                  <a:srgbClr val="3933FF"/>
                </a:solidFill>
                <a:latin typeface="Helvetica"/>
                <a:ea typeface="Helvetica"/>
                <a:cs typeface="Helvetica"/>
                <a:sym typeface="Helvetica"/>
              </a:defRPr>
            </a:pPr>
          </a:p>
          <a:p>
            <a:pPr marL="0" indent="0" algn="ctr" defTabSz="429768">
              <a:spcBef>
                <a:spcPts val="0"/>
              </a:spcBef>
              <a:buSzTx/>
              <a:buNone/>
              <a:defRPr i="1" sz="2256">
                <a:solidFill>
                  <a:srgbClr val="3933FF"/>
                </a:solidFill>
                <a:latin typeface="Helvetica"/>
                <a:ea typeface="Helvetica"/>
                <a:cs typeface="Helvetica"/>
                <a:sym typeface="Helvetica"/>
              </a:defRPr>
            </a:pPr>
          </a:p>
          <a:p>
            <a:pPr marL="0" indent="0" defTabSz="549148">
              <a:spcBef>
                <a:spcPts val="400"/>
              </a:spcBef>
              <a:buSzTx/>
              <a:buNone/>
              <a:defRPr sz="2256"/>
            </a:pPr>
          </a:p>
        </p:txBody>
      </p:sp>
      <p:pic>
        <p:nvPicPr>
          <p:cNvPr id="134" name="Screenshot 2020-08-06 at 16.18.29.png"/>
          <p:cNvPicPr>
            <a:picLocks noChangeAspect="1"/>
          </p:cNvPicPr>
          <p:nvPr/>
        </p:nvPicPr>
        <p:blipFill>
          <a:blip r:embed="rId2">
            <a:extLst/>
          </a:blip>
          <a:stretch>
            <a:fillRect/>
          </a:stretch>
        </p:blipFill>
        <p:spPr>
          <a:xfrm>
            <a:off x="2881383" y="3869706"/>
            <a:ext cx="7242034" cy="4542074"/>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body" idx="1"/>
          </p:nvPr>
        </p:nvSpPr>
        <p:spPr>
          <a:prstGeom prst="rect">
            <a:avLst/>
          </a:prstGeom>
          <a:ln w="25400">
            <a:solidFill>
              <a:srgbClr val="85888D"/>
            </a:solidFill>
          </a:ln>
        </p:spPr>
        <p:txBody>
          <a:bodyPr/>
          <a:lstStyle/>
          <a:p>
            <a:pPr marL="0" indent="0" defTabSz="560831">
              <a:spcBef>
                <a:spcPts val="1900"/>
              </a:spcBef>
              <a:buSzTx/>
              <a:buNone/>
              <a:defRPr b="1" sz="2304" u="sng">
                <a:solidFill>
                  <a:schemeClr val="accent5"/>
                </a:solidFill>
                <a:latin typeface="Helvetica"/>
                <a:ea typeface="Helvetica"/>
                <a:cs typeface="Helvetica"/>
                <a:sym typeface="Helvetica"/>
              </a:defRPr>
            </a:pPr>
            <a:r>
              <a:t>ΣΤΑΤΙΣΤΙΚΑ</a:t>
            </a:r>
          </a:p>
          <a:p>
            <a:pPr marL="0" indent="0" defTabSz="560831">
              <a:spcBef>
                <a:spcPts val="1900"/>
              </a:spcBef>
              <a:buSzTx/>
              <a:buNone/>
              <a:defRPr sz="2304"/>
            </a:pPr>
            <a:r>
              <a:rPr b="1" i="1" u="sng">
                <a:latin typeface="Helvetica"/>
                <a:ea typeface="Helvetica"/>
                <a:cs typeface="Helvetica"/>
                <a:sym typeface="Helvetica"/>
              </a:rPr>
              <a:t>Άρθρα ανά έτος έκδοσης:</a:t>
            </a:r>
            <a:r>
              <a:t> Εμφανίζεται ένα ΧΥ διάγραμμα με τον αριθμό των άρθρων που εκδόθηκαν ανά έτος. Χρησιμοποιώντας τo query:</a:t>
            </a:r>
          </a:p>
          <a:p>
            <a:pPr marL="0" indent="0" algn="ctr" defTabSz="560831">
              <a:spcBef>
                <a:spcPts val="1900"/>
              </a:spcBef>
              <a:buSzTx/>
              <a:buNone/>
              <a:defRPr i="1" sz="2304">
                <a:solidFill>
                  <a:srgbClr val="3933FF"/>
                </a:solidFill>
                <a:latin typeface="Helvetica"/>
                <a:ea typeface="Helvetica"/>
                <a:cs typeface="Helvetica"/>
                <a:sym typeface="Helvetica"/>
              </a:defRPr>
            </a:pPr>
            <a:r>
              <a:t>SELECT SUBSTRING(publishTime, 1, 4) AS year, COUNT(*) FROM Article GROUP BY SUBSTRING(publishTime, 1, 4);</a:t>
            </a:r>
          </a:p>
          <a:p>
            <a:pPr marL="0" indent="0" algn="ctr" defTabSz="560831">
              <a:spcBef>
                <a:spcPts val="1900"/>
              </a:spcBef>
              <a:buSzTx/>
              <a:buNone/>
              <a:defRPr i="1" sz="2304">
                <a:solidFill>
                  <a:srgbClr val="3933FF"/>
                </a:solidFill>
                <a:latin typeface="Helvetica"/>
                <a:ea typeface="Helvetica"/>
                <a:cs typeface="Helvetica"/>
                <a:sym typeface="Helvetica"/>
              </a:defRPr>
            </a:pPr>
          </a:p>
          <a:p>
            <a:pPr marL="0" indent="0" algn="ctr" defTabSz="560831">
              <a:spcBef>
                <a:spcPts val="1900"/>
              </a:spcBef>
              <a:buSzTx/>
              <a:buNone/>
              <a:defRPr i="1" sz="2304">
                <a:solidFill>
                  <a:srgbClr val="3933FF"/>
                </a:solidFill>
                <a:latin typeface="Helvetica"/>
                <a:ea typeface="Helvetica"/>
                <a:cs typeface="Helvetica"/>
                <a:sym typeface="Helvetica"/>
              </a:defRPr>
            </a:pPr>
          </a:p>
          <a:p>
            <a:pPr marL="0" indent="0" algn="ctr" defTabSz="560831">
              <a:spcBef>
                <a:spcPts val="1900"/>
              </a:spcBef>
              <a:buSzTx/>
              <a:buNone/>
              <a:defRPr i="1" sz="2304">
                <a:solidFill>
                  <a:srgbClr val="3933FF"/>
                </a:solidFill>
                <a:latin typeface="Helvetica"/>
                <a:ea typeface="Helvetica"/>
                <a:cs typeface="Helvetica"/>
                <a:sym typeface="Helvetica"/>
              </a:defRPr>
            </a:pPr>
          </a:p>
          <a:p>
            <a:pPr marL="0" indent="0" algn="ctr" defTabSz="560831">
              <a:spcBef>
                <a:spcPts val="1900"/>
              </a:spcBef>
              <a:buSzTx/>
              <a:buNone/>
              <a:defRPr i="1" sz="2304">
                <a:solidFill>
                  <a:srgbClr val="3933FF"/>
                </a:solidFill>
                <a:latin typeface="Helvetica"/>
                <a:ea typeface="Helvetica"/>
                <a:cs typeface="Helvetica"/>
                <a:sym typeface="Helvetica"/>
              </a:defRPr>
            </a:pPr>
          </a:p>
          <a:p>
            <a:pPr marL="0" indent="0" algn="ctr" defTabSz="560831">
              <a:spcBef>
                <a:spcPts val="1900"/>
              </a:spcBef>
              <a:buSzTx/>
              <a:buNone/>
              <a:defRPr i="1" sz="2304">
                <a:solidFill>
                  <a:srgbClr val="3933FF"/>
                </a:solidFill>
                <a:latin typeface="Helvetica"/>
                <a:ea typeface="Helvetica"/>
                <a:cs typeface="Helvetica"/>
                <a:sym typeface="Helvetica"/>
              </a:defRPr>
            </a:pPr>
          </a:p>
          <a:p>
            <a:pPr marL="0" indent="0" algn="ctr" defTabSz="560831">
              <a:spcBef>
                <a:spcPts val="1900"/>
              </a:spcBef>
              <a:buSzTx/>
              <a:buNone/>
              <a:defRPr i="1" sz="2304">
                <a:solidFill>
                  <a:srgbClr val="3933FF"/>
                </a:solidFill>
                <a:latin typeface="Helvetica"/>
                <a:ea typeface="Helvetica"/>
                <a:cs typeface="Helvetica"/>
                <a:sym typeface="Helvetica"/>
              </a:defRPr>
            </a:pPr>
          </a:p>
          <a:p>
            <a:pPr marL="0" indent="0" algn="ctr" defTabSz="560831">
              <a:spcBef>
                <a:spcPts val="1900"/>
              </a:spcBef>
              <a:buSzTx/>
              <a:buNone/>
              <a:defRPr i="1" sz="2304">
                <a:solidFill>
                  <a:srgbClr val="3933FF"/>
                </a:solidFill>
                <a:latin typeface="Helvetica"/>
                <a:ea typeface="Helvetica"/>
                <a:cs typeface="Helvetica"/>
                <a:sym typeface="Helvetica"/>
              </a:defRPr>
            </a:pPr>
          </a:p>
        </p:txBody>
      </p:sp>
      <p:pic>
        <p:nvPicPr>
          <p:cNvPr id="137" name="Screenshot 2020-08-06 at 16.20.20.png"/>
          <p:cNvPicPr>
            <a:picLocks noChangeAspect="1"/>
          </p:cNvPicPr>
          <p:nvPr/>
        </p:nvPicPr>
        <p:blipFill>
          <a:blip r:embed="rId2">
            <a:extLst/>
          </a:blip>
          <a:stretch>
            <a:fillRect/>
          </a:stretch>
        </p:blipFill>
        <p:spPr>
          <a:xfrm>
            <a:off x="3310495" y="3835319"/>
            <a:ext cx="6383810" cy="4418333"/>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body" idx="1"/>
          </p:nvPr>
        </p:nvSpPr>
        <p:spPr>
          <a:prstGeom prst="rect">
            <a:avLst/>
          </a:prstGeom>
          <a:ln w="25400">
            <a:solidFill>
              <a:srgbClr val="85888D"/>
            </a:solidFill>
          </a:ln>
        </p:spPr>
        <p:txBody>
          <a:bodyPr/>
          <a:lstStyle/>
          <a:p>
            <a:pPr marL="0" indent="0" defTabSz="519937">
              <a:spcBef>
                <a:spcPts val="1700"/>
              </a:spcBef>
              <a:buSzTx/>
              <a:buNone/>
              <a:defRPr b="1" sz="2136" u="sng">
                <a:solidFill>
                  <a:schemeClr val="accent5"/>
                </a:solidFill>
                <a:latin typeface="Helvetica"/>
                <a:ea typeface="Helvetica"/>
                <a:cs typeface="Helvetica"/>
                <a:sym typeface="Helvetica"/>
              </a:defRPr>
            </a:pPr>
            <a:r>
              <a:t>ΣΤΑΤΙΣΤΙΚΑ</a:t>
            </a:r>
          </a:p>
          <a:p>
            <a:pPr marL="0" indent="0" defTabSz="519937">
              <a:spcBef>
                <a:spcPts val="1700"/>
              </a:spcBef>
              <a:buSzTx/>
              <a:buNone/>
              <a:defRPr sz="2136"/>
            </a:pPr>
            <a:r>
              <a:rPr b="1" i="1" u="sng">
                <a:latin typeface="Helvetica"/>
                <a:ea typeface="Helvetica"/>
                <a:cs typeface="Helvetica"/>
                <a:sym typeface="Helvetica"/>
              </a:rPr>
              <a:t>Συγγραφείς ανά άρθρο</a:t>
            </a:r>
            <a:r>
              <a:rPr b="1" i="1">
                <a:latin typeface="Helvetica"/>
                <a:ea typeface="Helvetica"/>
                <a:cs typeface="Helvetica"/>
                <a:sym typeface="Helvetica"/>
              </a:rPr>
              <a:t>:</a:t>
            </a:r>
            <a:r>
              <a:t> Εμφανίζεται ένα διάγραμμα με μπάρες με τον αριθμό των άρθρων που υπάρχουν στη βάση ανάλογα με τον αριθμό των συγγραφέων που έχουν. Χρησιμοποιώντας τo query:</a:t>
            </a:r>
          </a:p>
          <a:p>
            <a:pPr marL="0" indent="0" algn="ctr" defTabSz="406908">
              <a:spcBef>
                <a:spcPts val="0"/>
              </a:spcBef>
              <a:buSzTx/>
              <a:buNone/>
              <a:defRPr i="1" sz="2136">
                <a:solidFill>
                  <a:srgbClr val="3933FF"/>
                </a:solidFill>
                <a:latin typeface="Helvetica"/>
                <a:ea typeface="Helvetica"/>
                <a:cs typeface="Helvetica"/>
                <a:sym typeface="Helvetica"/>
              </a:defRPr>
            </a:pPr>
            <a:r>
              <a:t>SELECT authors FROM Article;</a:t>
            </a:r>
          </a:p>
          <a:p>
            <a:pPr marL="0" indent="0" algn="ctr" defTabSz="406908">
              <a:spcBef>
                <a:spcPts val="0"/>
              </a:spcBef>
              <a:buSzTx/>
              <a:buNone/>
              <a:defRPr i="1" sz="2136">
                <a:solidFill>
                  <a:srgbClr val="3933FF"/>
                </a:solidFill>
                <a:latin typeface="Helvetica"/>
                <a:ea typeface="Helvetica"/>
                <a:cs typeface="Helvetica"/>
                <a:sym typeface="Helvetica"/>
              </a:defRPr>
            </a:pPr>
          </a:p>
          <a:p>
            <a:pPr marL="0" indent="0" defTabSz="406908">
              <a:spcBef>
                <a:spcPts val="0"/>
              </a:spcBef>
              <a:buSzTx/>
              <a:buNone/>
              <a:defRPr sz="2136"/>
            </a:pPr>
            <a:r>
              <a:t>Στη συγκεκριμένη περίπτωση επεξεργάζομαι τα δεδομένα μου μετά το query για να έχω το επιθυμητό αποτέλεσμα</a:t>
            </a:r>
          </a:p>
          <a:p>
            <a:pPr marL="0" indent="0" defTabSz="406908">
              <a:spcBef>
                <a:spcPts val="0"/>
              </a:spcBef>
              <a:buSzTx/>
              <a:buNone/>
              <a:defRPr sz="2136"/>
            </a:pPr>
          </a:p>
          <a:p>
            <a:pPr marL="0" indent="0" defTabSz="406908">
              <a:spcBef>
                <a:spcPts val="0"/>
              </a:spcBef>
              <a:buSzTx/>
              <a:buNone/>
              <a:defRPr sz="2136"/>
            </a:pPr>
          </a:p>
          <a:p>
            <a:pPr marL="0" indent="0" defTabSz="406908">
              <a:spcBef>
                <a:spcPts val="0"/>
              </a:spcBef>
              <a:buSzTx/>
              <a:buNone/>
              <a:defRPr sz="2136"/>
            </a:pPr>
          </a:p>
          <a:p>
            <a:pPr marL="0" indent="0" defTabSz="406908">
              <a:spcBef>
                <a:spcPts val="0"/>
              </a:spcBef>
              <a:buSzTx/>
              <a:buNone/>
              <a:defRPr sz="2136"/>
            </a:pPr>
          </a:p>
          <a:p>
            <a:pPr marL="0" indent="0" defTabSz="406908">
              <a:spcBef>
                <a:spcPts val="0"/>
              </a:spcBef>
              <a:buSzTx/>
              <a:buNone/>
              <a:defRPr sz="2136"/>
            </a:pPr>
          </a:p>
          <a:p>
            <a:pPr marL="0" indent="0" defTabSz="406908">
              <a:spcBef>
                <a:spcPts val="0"/>
              </a:spcBef>
              <a:buSzTx/>
              <a:buNone/>
              <a:defRPr sz="2136"/>
            </a:pPr>
          </a:p>
          <a:p>
            <a:pPr marL="0" indent="0" defTabSz="406908">
              <a:spcBef>
                <a:spcPts val="0"/>
              </a:spcBef>
              <a:buSzTx/>
              <a:buNone/>
              <a:defRPr sz="2136"/>
            </a:pPr>
          </a:p>
          <a:p>
            <a:pPr marL="0" indent="0" defTabSz="406908">
              <a:spcBef>
                <a:spcPts val="0"/>
              </a:spcBef>
              <a:buSzTx/>
              <a:buNone/>
              <a:defRPr sz="2136"/>
            </a:pPr>
          </a:p>
          <a:p>
            <a:pPr marL="0" indent="0" defTabSz="406908">
              <a:spcBef>
                <a:spcPts val="0"/>
              </a:spcBef>
              <a:buSzTx/>
              <a:buNone/>
              <a:defRPr sz="2136"/>
            </a:pPr>
          </a:p>
          <a:p>
            <a:pPr marL="0" indent="0" defTabSz="406908">
              <a:spcBef>
                <a:spcPts val="0"/>
              </a:spcBef>
              <a:buSzTx/>
              <a:buNone/>
              <a:defRPr sz="2136"/>
            </a:pPr>
          </a:p>
          <a:p>
            <a:pPr marL="0" indent="0" defTabSz="406908">
              <a:spcBef>
                <a:spcPts val="0"/>
              </a:spcBef>
              <a:buSzTx/>
              <a:buNone/>
              <a:defRPr sz="2136"/>
            </a:pPr>
          </a:p>
          <a:p>
            <a:pPr marL="0" indent="0" defTabSz="406908">
              <a:spcBef>
                <a:spcPts val="0"/>
              </a:spcBef>
              <a:buSzTx/>
              <a:buNone/>
              <a:defRPr sz="2136"/>
            </a:pPr>
          </a:p>
        </p:txBody>
      </p:sp>
      <p:pic>
        <p:nvPicPr>
          <p:cNvPr id="140" name="Screenshot 2020-08-06 at 16.20.48.png"/>
          <p:cNvPicPr>
            <a:picLocks noChangeAspect="1"/>
          </p:cNvPicPr>
          <p:nvPr/>
        </p:nvPicPr>
        <p:blipFill>
          <a:blip r:embed="rId2">
            <a:extLst/>
          </a:blip>
          <a:stretch>
            <a:fillRect/>
          </a:stretch>
        </p:blipFill>
        <p:spPr>
          <a:xfrm>
            <a:off x="3168905" y="4296849"/>
            <a:ext cx="6666990" cy="4164792"/>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