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2"/>
  </p:sldMasterIdLst>
  <p:notesMasterIdLst>
    <p:notesMasterId r:id="rId36"/>
  </p:notesMasterIdLst>
  <p:handoutMasterIdLst>
    <p:handoutMasterId r:id="rId37"/>
  </p:handoutMasterIdLst>
  <p:sldIdLst>
    <p:sldId id="821" r:id="rId3"/>
    <p:sldId id="859" r:id="rId4"/>
    <p:sldId id="836" r:id="rId5"/>
    <p:sldId id="834" r:id="rId6"/>
    <p:sldId id="835" r:id="rId7"/>
    <p:sldId id="837" r:id="rId8"/>
    <p:sldId id="841" r:id="rId9"/>
    <p:sldId id="842" r:id="rId10"/>
    <p:sldId id="843" r:id="rId11"/>
    <p:sldId id="844" r:id="rId12"/>
    <p:sldId id="845" r:id="rId13"/>
    <p:sldId id="840" r:id="rId14"/>
    <p:sldId id="838" r:id="rId15"/>
    <p:sldId id="839" r:id="rId16"/>
    <p:sldId id="846" r:id="rId17"/>
    <p:sldId id="847" r:id="rId18"/>
    <p:sldId id="848" r:id="rId19"/>
    <p:sldId id="849" r:id="rId20"/>
    <p:sldId id="852" r:id="rId21"/>
    <p:sldId id="853" r:id="rId22"/>
    <p:sldId id="850" r:id="rId23"/>
    <p:sldId id="855" r:id="rId24"/>
    <p:sldId id="854" r:id="rId25"/>
    <p:sldId id="856" r:id="rId26"/>
    <p:sldId id="857" r:id="rId27"/>
    <p:sldId id="858" r:id="rId28"/>
    <p:sldId id="860" r:id="rId29"/>
    <p:sldId id="861" r:id="rId30"/>
    <p:sldId id="864" r:id="rId31"/>
    <p:sldId id="865" r:id="rId32"/>
    <p:sldId id="862" r:id="rId33"/>
    <p:sldId id="863" r:id="rId34"/>
    <p:sldId id="866" r:id="rId35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Zeman" initials="RZ" lastIdx="1" clrIdx="0"/>
  <p:cmAuthor id="1" name="Simona Sevik" initials="SS" lastIdx="1" clrIdx="1">
    <p:extLst>
      <p:ext uri="{19B8F6BF-5375-455C-9EA6-DF929625EA0E}">
        <p15:presenceInfo xmlns:p15="http://schemas.microsoft.com/office/powerpoint/2012/main" userId="S::Simona.Sevik@msg.group::ddef5485-79bc-4bf8-aa4d-8988ea0a27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CE"/>
    <a:srgbClr val="0000CC"/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83182" autoAdjust="0"/>
  </p:normalViewPr>
  <p:slideViewPr>
    <p:cSldViewPr snapToGrid="0" showGuides="1">
      <p:cViewPr>
        <p:scale>
          <a:sx n="86" d="100"/>
          <a:sy n="86" d="100"/>
        </p:scale>
        <p:origin x="2334" y="84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397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296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dirty="0"/>
              <a:t>Präsentationstitel, Datum und Autor über -&gt; Header &amp; Footer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1" y="9431814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dirty="0"/>
              <a:t>(c) msg, tt.mm.20jj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3007"/>
            <a:ext cx="6797675" cy="2573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/>
              <a:t>Autor / Referent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27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dirty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" y="9430089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dirty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930275"/>
            <a:ext cx="5737225" cy="39719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4" y="5140088"/>
            <a:ext cx="5748867" cy="395456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3011"/>
            <a:ext cx="6797675" cy="2573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Autor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1441"/>
              </a:buClr>
              <a:buSzTx/>
              <a:buFontTx/>
              <a:buNone/>
              <a:tabLst/>
              <a:defRPr/>
            </a:pPr>
            <a:fld id="{8EA03A34-464E-4330-B842-BE15B100458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1441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6F6F6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HTTP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metódusok: A standard előírja, hogy a művelet jellegétől függően a megfelelő metódust kell használni.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POST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Adatok létrehozására szolgál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GET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Adatokat kérhetünk le vele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PUT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Befrissíthetünk adatokat a szerveren (adatbázisban)</a:t>
            </a:r>
          </a:p>
          <a:p>
            <a:pPr lvl="1"/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DELETE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: Adatokat törölhetünk a szerverről.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Use Case: </a:t>
            </a:r>
            <a:r>
              <a:rPr lang="hu-HU" b="1" dirty="0"/>
              <a:t>Get All Notes</a:t>
            </a:r>
          </a:p>
          <a:p>
            <a:pPr lvl="1"/>
            <a:r>
              <a:rPr lang="hu-HU" b="0" dirty="0"/>
              <a:t>Adatot kell lekérnünk tehát </a:t>
            </a:r>
            <a:r>
              <a:rPr lang="hu-HU" b="1" dirty="0"/>
              <a:t>GET</a:t>
            </a:r>
            <a:r>
              <a:rPr lang="hu-HU" b="0" dirty="0"/>
              <a:t> metódus</a:t>
            </a:r>
          </a:p>
          <a:p>
            <a:pPr lvl="1"/>
            <a:r>
              <a:rPr lang="hu-HU" b="0" dirty="0"/>
              <a:t>URL struktúra</a:t>
            </a:r>
          </a:p>
          <a:p>
            <a:pPr lvl="1"/>
            <a:r>
              <a:rPr lang="hu-HU" b="0" dirty="0"/>
              <a:t>Az endpoint metódus állhat több szóból. Architekturális kérdés., de személye preferencia.</a:t>
            </a:r>
          </a:p>
          <a:p>
            <a:pPr lvl="1"/>
            <a:r>
              <a:rPr lang="hu-HU" b="0" dirty="0"/>
              <a:t>Van egy query param a végén. Paraméter átadásra szolgál.</a:t>
            </a:r>
          </a:p>
          <a:p>
            <a:pPr lvl="1"/>
            <a:endParaRPr lang="de-DE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 REST API rétege</a:t>
            </a:r>
          </a:p>
          <a:p>
            <a:pPr lvl="1"/>
            <a:r>
              <a:rPr lang="hu-HU" dirty="0"/>
              <a:t>Arra szolgál, hogy elkapja a REST hívást.</a:t>
            </a:r>
          </a:p>
          <a:p>
            <a:pPr lvl="1"/>
            <a:r>
              <a:rPr lang="hu-HU" dirty="0"/>
              <a:t>Átalakítsa a REST protokoll adatait java osztályokká</a:t>
            </a:r>
          </a:p>
          <a:p>
            <a:pPr lvl="1"/>
            <a:r>
              <a:rPr lang="hu-HU" dirty="0"/>
              <a:t>Egy pár egyéb feladata is van de ez most nem annyira fontos, mint pl. Jogosultságok ellenőrzése, https, és egyéb biztonsági intézkedések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metódus amelyik meghívódik</a:t>
            </a:r>
          </a:p>
          <a:p>
            <a:pPr lvl="1"/>
            <a:r>
              <a:rPr lang="hu-HU" dirty="0"/>
              <a:t>Bemenő paraméter </a:t>
            </a:r>
            <a:r>
              <a:rPr lang="hu-HU" b="1" dirty="0"/>
              <a:t>uname</a:t>
            </a:r>
            <a:endParaRPr lang="hu-HU" b="0" dirty="0"/>
          </a:p>
          <a:p>
            <a:pPr lvl="1"/>
            <a:r>
              <a:rPr lang="hu-HU" b="0" dirty="0"/>
              <a:t>Továbbítja a hívást a Business Logikának vagy service layer: </a:t>
            </a:r>
            <a:r>
              <a:rPr lang="hu-HU" b="1" dirty="0"/>
              <a:t>personService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Látható az Interface-je az adatrétegek.</a:t>
            </a:r>
          </a:p>
          <a:p>
            <a:pPr lvl="1"/>
            <a:r>
              <a:rPr lang="hu-HU" dirty="0"/>
              <a:t>A business logika csak az interface-t fogja ismerni, emlékezz vissza az API-jos slide-ra.</a:t>
            </a:r>
          </a:p>
          <a:p>
            <a:pPr lvl="1"/>
            <a:r>
              <a:rPr lang="hu-HU" dirty="0"/>
              <a:t>Ebben a rétegben generálódnak le az SQL-ek. Itt lesz lekérdezve az adatbázis. </a:t>
            </a:r>
          </a:p>
          <a:p>
            <a:pPr lvl="1"/>
            <a:r>
              <a:rPr lang="hu-HU" dirty="0"/>
              <a:t>Az eredmény pedig a metódus visszatérített értékében lesz benne.</a:t>
            </a:r>
          </a:p>
          <a:p>
            <a:pPr lvl="1"/>
            <a:r>
              <a:rPr lang="hu-HU" dirty="0"/>
              <a:t>Előnye: A business logikában sehol sem lesz egy SQL lekérdezés sem. Egyszerűsíti a business logika kódját. </a:t>
            </a:r>
            <a:br>
              <a:rPr lang="hu-HU" dirty="0"/>
            </a:br>
            <a:r>
              <a:rPr lang="hu-HU" dirty="0"/>
              <a:t>Miért? Adabázsi lekérdezés helyett egy metódusnév.</a:t>
            </a:r>
          </a:p>
          <a:p>
            <a:pPr lvl="1"/>
            <a:r>
              <a:rPr lang="hu-HU" dirty="0"/>
              <a:t>Ebbe a rétegbe kerül minden olyan dolog, ami adatot kér le az adatbázsitól. Ez a feladata ennek a rétegnek.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Láttuk mi kerül az API-ba. </a:t>
            </a:r>
          </a:p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Láttuk mi kerül az adat layer-be.</a:t>
            </a:r>
          </a:p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Vajon mi kerül a business logikába?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3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alkalmazás valójában a business layerben van megírva. A többi réteg, gondolok itt az API retegre illetve az adat retegre szükséges kiegészítői az alkalmazásnak.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8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 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getAllNotes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 metódus esetében, csak adatok lekéréséről van szó. 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Vissza kell téríteni egy adott user-hez tartozó jegyzeteket. Ilyenkor a 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business réteg csak továbbítja a kérését.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6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business réteg továbbítja a kérést az adatréteg fele, mert egy síma adatlekérésről van szó, nincs semmilyen logika.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2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Emlékeztető: Hogyan használja fel az API rétek a visszatérített adatot.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1441"/>
              </a:buClr>
              <a:buSzTx/>
              <a:buFontTx/>
              <a:buNone/>
              <a:tabLst/>
              <a:defRPr/>
            </a:pPr>
            <a:fld id="{8EA03A34-464E-4330-B842-BE15B100458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01441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6F6F6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0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Előfordulhat, hogy az adatokat pl. visszatérítés előtt át kell alakítani.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73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Előfordulhat, hogy az adatokat pl. visszatérítés előtt át kell alakítani. </a:t>
            </a:r>
          </a:p>
          <a:p>
            <a:pPr lvl="1"/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Nem szeretnék minden poperty-t visszakülden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71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Előfordulhat, hogy az adatokat pl. visszatérítés előtt át kell alakítani,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vagy meg kell szürni valamilyen logika alapján, vagy egy update esetén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más és más dolgot kell beállítani egy objektum valamelyik property-jében</a:t>
            </a:r>
            <a:b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valamilyen logikától függően.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Kliens szerver programok fejlesztése bonyolultabb mint egyszerü kis helyileg futó java alkalmazások készítése</a:t>
            </a:r>
          </a:p>
          <a:p>
            <a:pPr lvl="1"/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Többféle segédszoftver is kell hozzá. A maven-ről a későbbiekben lesz még szó.</a:t>
            </a:r>
          </a:p>
          <a:p>
            <a:pPr lvl="1"/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Freamwork-ok. A keretrendszerekről a későbbiekben lesz még szó.</a:t>
            </a:r>
          </a:p>
          <a:p>
            <a:pPr lvl="1"/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15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java programok fejlesztésekor mások által készített </a:t>
            </a:r>
            <a:r>
              <a:rPr lang="hu-HU" b="1" dirty="0"/>
              <a:t>library</a:t>
            </a:r>
            <a:r>
              <a:rPr lang="hu-HU" dirty="0"/>
              <a:t>-ket is fel szoktunk használni.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Ezeket hozzá kell adni valahogy a programhoz és </a:t>
            </a:r>
            <a:r>
              <a:rPr lang="hu-HU" b="1" dirty="0"/>
              <a:t>kompiláláskor</a:t>
            </a:r>
            <a:r>
              <a:rPr lang="hu-HU" dirty="0"/>
              <a:t> ezen kódok is bekerülnek az applikációnkba.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b="1" dirty="0"/>
              <a:t>maven</a:t>
            </a:r>
            <a:r>
              <a:rPr lang="hu-HU" dirty="0"/>
              <a:t> egy </a:t>
            </a:r>
            <a:r>
              <a:rPr lang="hu-HU" b="1" dirty="0"/>
              <a:t>package manager</a:t>
            </a:r>
            <a:r>
              <a:rPr lang="hu-HU" dirty="0"/>
              <a:t>. Segít a library-k letöltésében, kompilálásában, verziózásban, konfigurálás.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Szemléltő példa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4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1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4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API azonos az OOP-ben az interface-ekkel.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21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API azonos az OOP-ben az interface-ekkel.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Egyszerű alkalmazás, amit könnyű megérteni, a benne használt fogalmak mindenféle business specifikus fogalmaktól mentes legyen.</a:t>
            </a:r>
          </a:p>
          <a:p>
            <a:r>
              <a:rPr lang="hu-HU" dirty="0"/>
              <a:t>Feladat ismertetése.</a:t>
            </a:r>
          </a:p>
          <a:p>
            <a:r>
              <a:rPr lang="hu-HU" dirty="0"/>
              <a:t>Az egyes Use Case –ek ismertetése.</a:t>
            </a:r>
          </a:p>
          <a:p>
            <a:r>
              <a:rPr lang="hu-HU" dirty="0"/>
              <a:t>A célunk az, hogy ezt az alkalmazást implementáljuk.</a:t>
            </a:r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8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38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framework végignézi az összes fájlt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Hat talál egy és csais egy osztályt amelyik implementálja a </a:t>
            </a:r>
            <a:r>
              <a:rPr lang="hu-HU" b="1" dirty="0"/>
              <a:t>PersonService </a:t>
            </a:r>
            <a:r>
              <a:rPr lang="hu-HU" b="0" dirty="0"/>
              <a:t>interface-t, akkor példányosítja.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/>
              <a:t>Ha többet is talál, akkor hibát dob, hiszen a framework nem tudja eldönteni helyettünk, hogy éppen melyik </a:t>
            </a:r>
            <a:br>
              <a:rPr lang="hu-HU" b="0"/>
            </a:br>
            <a:r>
              <a:rPr lang="hu-HU" b="0"/>
              <a:t>implementációt </a:t>
            </a:r>
            <a:r>
              <a:rPr lang="hu-HU"/>
              <a:t> szeretnénk használni.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Három rétegre tagolódik: Frontend, Backend, Adatbázis.</a:t>
            </a:r>
          </a:p>
          <a:p>
            <a:r>
              <a:rPr lang="hu-HU" dirty="0"/>
              <a:t>Mit jelent a réteg? Mit jelent leválasztani egy réteget? (Nem függenek egymástól, API szerepe)</a:t>
            </a:r>
          </a:p>
          <a:p>
            <a:r>
              <a:rPr lang="hu-HU" dirty="0"/>
              <a:t>Milyen előnyökkel jár ez az architektúra? (Több eszközön működik, a rétegek lecserélhetőek, programozási nyelv függetlenség)</a:t>
            </a:r>
          </a:p>
          <a:p>
            <a:endParaRPr lang="hu-HU" dirty="0"/>
          </a:p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tagolódik három részre? Három feladatot kell ellátnia:</a:t>
            </a:r>
          </a:p>
          <a:p>
            <a:pPr lvl="1"/>
            <a:r>
              <a:rPr lang="hu-HU" dirty="0"/>
              <a:t>Kommunikáció a frontend-del. Rest API-val történik</a:t>
            </a:r>
          </a:p>
          <a:p>
            <a:pPr lvl="1"/>
            <a:r>
              <a:rPr lang="hu-HU" dirty="0"/>
              <a:t>Business logika. Mi a Business logika? (Minden amit az alkalmazásnak csinálnia kell.)</a:t>
            </a:r>
          </a:p>
          <a:p>
            <a:pPr lvl="1"/>
            <a:r>
              <a:rPr lang="hu-HU" dirty="0"/>
              <a:t>Kommunikáció az adatbázsissal. Ahhoz, hogy a kódunk ne legyen tele mindenféle query-vel, jött létre egy dedikált réteg.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5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API azonos az OOP-ben az interface-ekkel.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Mi az a REST API?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3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REST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az egy standard API-ok készítéséhez, amelyik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HTTP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protokollon keresztül működik.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A </a:t>
            </a:r>
            <a:r>
              <a:rPr lang="hu-HU" b="1" i="0" dirty="0">
                <a:solidFill>
                  <a:srgbClr val="24292F"/>
                </a:solidFill>
                <a:effectLst/>
                <a:latin typeface="-apple-system"/>
              </a:rPr>
              <a:t>HTTP</a:t>
            </a:r>
            <a:r>
              <a:rPr lang="hu-HU" b="0" i="0" dirty="0">
                <a:solidFill>
                  <a:srgbClr val="24292F"/>
                </a:solidFill>
                <a:effectLst/>
                <a:latin typeface="-apple-system"/>
              </a:rPr>
              <a:t> protokollon struktúrája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617" y="2854800"/>
            <a:ext cx="8540056" cy="1656000"/>
          </a:xfrm>
        </p:spPr>
        <p:txBody>
          <a:bodyPr anchor="b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17" y="4561200"/>
            <a:ext cx="8540056" cy="1604650"/>
          </a:xfrm>
        </p:spPr>
        <p:txBody>
          <a:bodyPr/>
          <a:lstStyle>
            <a:lvl1pPr marL="0" indent="0" algn="l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26938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2703829" y="1197033"/>
            <a:ext cx="851659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95415" y="5187225"/>
            <a:ext cx="698478" cy="1360171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2647101" y="4038951"/>
            <a:ext cx="1189458" cy="104667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3481512" y="4683701"/>
            <a:ext cx="612188" cy="1685488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4565302" y="2953744"/>
            <a:ext cx="331903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4283879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0" y="1847675"/>
            <a:ext cx="427067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19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1270000"/>
            <a:ext cx="427067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2703829" y="-71381"/>
            <a:ext cx="851659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95415" y="3918812"/>
            <a:ext cx="698478" cy="1360171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2647101" y="2770538"/>
            <a:ext cx="1189458" cy="104667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3481512" y="3415288"/>
            <a:ext cx="612188" cy="1685488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4565302" y="2953744"/>
            <a:ext cx="331903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4283879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0" y="2351088"/>
            <a:ext cx="427067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44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8983506" y="1105256"/>
            <a:ext cx="699567" cy="14612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4861411" y="4648256"/>
            <a:ext cx="1165470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9067313" y="6026875"/>
            <a:ext cx="668081" cy="587881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4739204" y="3676744"/>
            <a:ext cx="408496" cy="359458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589471" y="1889812"/>
            <a:ext cx="4316529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5937064" y="969029"/>
            <a:ext cx="612188" cy="1608978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38" b="1" i="0" dirty="0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26938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76043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027675" y="548680"/>
            <a:ext cx="2638423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4624" y="1301300"/>
            <a:ext cx="479210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3678028" y="217085"/>
            <a:ext cx="929963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341971" y="565122"/>
            <a:ext cx="340055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616487" y="1443190"/>
            <a:ext cx="131682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3001" y="2852739"/>
            <a:ext cx="427067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498177"/>
            <a:ext cx="4603853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9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links,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4678976" y="4808586"/>
            <a:ext cx="8137873" cy="6144118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6227326" y="189427"/>
            <a:ext cx="3869020" cy="34742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399403" y="-249564"/>
            <a:ext cx="6778255" cy="4604637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463" dirty="0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463" dirty="0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7962854" y="2873989"/>
            <a:ext cx="1501165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1793649" y="1229706"/>
            <a:ext cx="131682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1" y="2852739"/>
            <a:ext cx="427067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4624" y="1301300"/>
            <a:ext cx="479210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498177"/>
            <a:ext cx="4603853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75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40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 mit Zitat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3239429" y="-3273390"/>
            <a:ext cx="8671199" cy="6546781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4735599" y="432059"/>
            <a:ext cx="189032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657107" y="5192819"/>
            <a:ext cx="75560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5849880" y="0"/>
            <a:ext cx="4056120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1806395" y="299380"/>
            <a:ext cx="431830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3250" y="1847675"/>
            <a:ext cx="6259500" cy="2880000"/>
          </a:xfrm>
        </p:spPr>
        <p:txBody>
          <a:bodyPr/>
          <a:lstStyle>
            <a:lvl1pPr marL="0" indent="0">
              <a:lnSpc>
                <a:spcPts val="3380"/>
              </a:lnSpc>
              <a:spcBef>
                <a:spcPts val="0"/>
              </a:spcBef>
              <a:buFontTx/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1943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 mit Zitat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4737085" y="3149007"/>
            <a:ext cx="431830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3672655" y="278359"/>
            <a:ext cx="2106234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4536435" y="-631990"/>
            <a:ext cx="6612022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832677" y="1759145"/>
            <a:ext cx="6612022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8617066" y="4914432"/>
            <a:ext cx="1016778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3250" y="1847675"/>
            <a:ext cx="6259500" cy="2880000"/>
          </a:xfrm>
        </p:spPr>
        <p:txBody>
          <a:bodyPr/>
          <a:lstStyle>
            <a:lvl1pPr marL="0" indent="0">
              <a:lnSpc>
                <a:spcPts val="3380"/>
              </a:lnSpc>
              <a:spcBef>
                <a:spcPts val="0"/>
              </a:spcBef>
              <a:buFontTx/>
              <a:buNone/>
              <a:defRPr sz="32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687762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, Roter 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4442670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3672655" y="420194"/>
            <a:ext cx="2106234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4624" y="-18000"/>
            <a:ext cx="4638263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3691989" y="5013176"/>
            <a:ext cx="131682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5064109" y="3914767"/>
            <a:ext cx="8137873" cy="6144118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8617066" y="4914432"/>
            <a:ext cx="1016778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1" y="1270000"/>
            <a:ext cx="4270671" cy="1173722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1" y="2852739"/>
            <a:ext cx="427067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1224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4964390" y="-18000"/>
            <a:ext cx="4956234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5188906" y="2"/>
            <a:ext cx="471709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685799" y="524210"/>
            <a:ext cx="721585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5772091" y="6229313"/>
            <a:ext cx="129045" cy="158824"/>
          </a:xfrm>
          <a:prstGeom prst="ellipse">
            <a:avLst/>
          </a:pr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71" y="1271588"/>
            <a:ext cx="4268729" cy="2688140"/>
          </a:xfrm>
        </p:spPr>
        <p:txBody>
          <a:bodyPr anchor="b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71" y="4002784"/>
            <a:ext cx="4268729" cy="2163066"/>
          </a:xfrm>
        </p:spPr>
        <p:txBody>
          <a:bodyPr/>
          <a:lstStyle>
            <a:lvl1pPr marL="0" indent="0" algn="l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805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3475" y="1847676"/>
            <a:ext cx="1053238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3475" y="3395489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3475" y="4943301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4462" y="2206664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824462" y="1847675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824462" y="3395488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4462" y="4943300"/>
            <a:ext cx="2983282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099896" y="1847676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9896" y="3395489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099896" y="4943301"/>
            <a:ext cx="1053238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0173" y="1847675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0173" y="3395488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0173" y="4943300"/>
            <a:ext cx="2983500" cy="256224"/>
          </a:xfrm>
        </p:spPr>
        <p:txBody>
          <a:bodyPr/>
          <a:lstStyle>
            <a:lvl1pPr marL="0" indent="0">
              <a:buFontTx/>
              <a:buNone/>
              <a:defRPr sz="975">
                <a:solidFill>
                  <a:schemeClr val="accent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40173" y="2206664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824462" y="3754477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40173" y="3754477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824462" y="5302289"/>
            <a:ext cx="2983282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40173" y="5302289"/>
            <a:ext cx="2983500" cy="1006436"/>
          </a:xfrm>
        </p:spPr>
        <p:txBody>
          <a:bodyPr/>
          <a:lstStyle>
            <a:lvl1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1pPr>
            <a:lvl2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2pPr>
            <a:lvl3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3pPr>
            <a:lvl4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4pPr>
            <a:lvl5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5pPr>
            <a:lvl6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6pPr>
            <a:lvl7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7pPr>
            <a:lvl8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8pPr>
            <a:lvl9pPr marL="0" indent="-2925">
              <a:lnSpc>
                <a:spcPts val="1186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18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4"/>
            <a:ext cx="9906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83617" y="1847676"/>
            <a:ext cx="1094650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924518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83619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83619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65418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406319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924520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24520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165421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165421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647221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888122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129023" y="1847676"/>
            <a:ext cx="1094650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406322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647223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888124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129025" y="3395489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406322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647223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888124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129025" y="4943301"/>
            <a:ext cx="1094651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726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3618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86062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84432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85247" y="1847675"/>
            <a:ext cx="1937612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2752830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4953645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7154460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3618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3618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84432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085247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286062" y="3510493"/>
            <a:ext cx="1937612" cy="647263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884432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85247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86062" y="4266793"/>
            <a:ext cx="1937612" cy="2041932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6"/>
            <a:ext cx="6174400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3617" y="4189001"/>
            <a:ext cx="168865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3617" y="1847675"/>
            <a:ext cx="168865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99895" y="3059114"/>
            <a:ext cx="168865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927548" y="3787848"/>
            <a:ext cx="2296125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975" dirty="0" smtClean="0"/>
            </a:lvl1pPr>
            <a:lvl2pPr>
              <a:defRPr lang="de-DE" sz="975" dirty="0" smtClean="0"/>
            </a:lvl2pPr>
            <a:lvl3pPr>
              <a:defRPr lang="de-DE" sz="975" dirty="0" smtClean="0"/>
            </a:lvl3pPr>
            <a:lvl4pPr>
              <a:defRPr lang="de-DE" sz="975" dirty="0" smtClean="0"/>
            </a:lvl4pPr>
            <a:lvl5pPr>
              <a:defRPr lang="de-DE" sz="975" dirty="0" smtClean="0"/>
            </a:lvl5pPr>
            <a:lvl6pPr>
              <a:defRPr lang="de-DE" sz="975" dirty="0" smtClean="0"/>
            </a:lvl6pPr>
            <a:lvl7pPr>
              <a:defRPr lang="de-DE" sz="975" dirty="0" smtClean="0"/>
            </a:lvl7pPr>
            <a:lvl8pPr>
              <a:defRPr lang="de-DE" sz="975" dirty="0" smtClean="0"/>
            </a:lvl8pPr>
            <a:lvl9pPr>
              <a:defRPr lang="de-DE" sz="975" dirty="0"/>
            </a:lvl9pPr>
          </a:lstStyle>
          <a:p>
            <a:pPr lvl="0">
              <a:lnSpc>
                <a:spcPts val="1511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927548" y="3059114"/>
            <a:ext cx="2296125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511171" y="2576409"/>
            <a:ext cx="2296574" cy="1390990"/>
          </a:xfrm>
        </p:spPr>
        <p:txBody>
          <a:bodyPr/>
          <a:lstStyle>
            <a:lvl1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1pPr>
            <a:lvl2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2pPr>
            <a:lvl3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3pPr>
            <a:lvl4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4pPr>
            <a:lvl5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5pPr>
            <a:lvl6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6pPr>
            <a:lvl7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7pPr>
            <a:lvl8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8pPr>
            <a:lvl9pPr marL="0" indent="0">
              <a:lnSpc>
                <a:spcPts val="1511"/>
              </a:lnSpc>
              <a:spcBef>
                <a:spcPts val="0"/>
              </a:spcBef>
              <a:buFontTx/>
              <a:buNone/>
              <a:defRPr sz="9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511171" y="1847675"/>
            <a:ext cx="2296574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511171" y="4917735"/>
            <a:ext cx="2296574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975" dirty="0" smtClean="0"/>
            </a:lvl1pPr>
            <a:lvl2pPr>
              <a:defRPr lang="de-DE" sz="975" dirty="0" smtClean="0"/>
            </a:lvl2pPr>
            <a:lvl3pPr>
              <a:defRPr lang="de-DE" sz="975" dirty="0" smtClean="0"/>
            </a:lvl3pPr>
            <a:lvl4pPr>
              <a:defRPr lang="de-DE" sz="975" dirty="0" smtClean="0"/>
            </a:lvl4pPr>
            <a:lvl5pPr>
              <a:defRPr lang="de-DE" sz="975" dirty="0" smtClean="0"/>
            </a:lvl5pPr>
            <a:lvl6pPr>
              <a:defRPr lang="de-DE" sz="975" dirty="0" smtClean="0"/>
            </a:lvl6pPr>
            <a:lvl7pPr>
              <a:defRPr lang="de-DE" sz="975" dirty="0" smtClean="0"/>
            </a:lvl7pPr>
            <a:lvl8pPr>
              <a:defRPr lang="de-DE" sz="975" dirty="0" smtClean="0"/>
            </a:lvl8pPr>
            <a:lvl9pPr>
              <a:defRPr lang="de-DE" sz="975" dirty="0"/>
            </a:lvl9pPr>
          </a:lstStyle>
          <a:p>
            <a:pPr lvl="0">
              <a:lnSpc>
                <a:spcPts val="1511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11171" y="4189001"/>
            <a:ext cx="2296574" cy="728734"/>
          </a:xfrm>
        </p:spPr>
        <p:txBody>
          <a:bodyPr/>
          <a:lstStyle>
            <a:lvl1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1pPr>
            <a:lvl2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2pPr>
            <a:lvl3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3pPr>
            <a:lvl4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4pPr>
            <a:lvl5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5pPr>
            <a:lvl6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6pPr>
            <a:lvl7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7pPr>
            <a:lvl8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8pPr>
            <a:lvl9pPr marL="5850" indent="0">
              <a:lnSpc>
                <a:spcPts val="1593"/>
              </a:lnSpc>
              <a:spcBef>
                <a:spcPts val="0"/>
              </a:spcBef>
              <a:buFontTx/>
              <a:buNone/>
              <a:defRPr sz="13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30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948201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948201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19578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48201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948201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6115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61150" y="4000783"/>
            <a:ext cx="19578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96115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96115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97410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7410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97410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7410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987050" y="4000784"/>
            <a:ext cx="19578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987050" y="400078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987050" y="1268413"/>
            <a:ext cx="19578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975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987050" y="1268413"/>
            <a:ext cx="19578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975">
                <a:solidFill>
                  <a:schemeClr val="bg1"/>
                </a:solidFill>
              </a:defRPr>
            </a:lvl1pPr>
            <a:lvl2pPr marL="3246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13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9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089874" y="1268499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50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089874" y="4081250"/>
            <a:ext cx="3060624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975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79747" y="1268499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179747" y="3143666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6179747" y="5018833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8057498" y="5018833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057498" y="1268499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8057498" y="3143666"/>
            <a:ext cx="1848501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975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623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rund rechts 1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176095" y="-5482244"/>
            <a:ext cx="6612022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5128522" y="-17999"/>
            <a:ext cx="479210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5573718" y="670323"/>
            <a:ext cx="175520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350683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848" y="0"/>
            <a:ext cx="4553151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858975"/>
            <a:ext cx="4269383" cy="1080194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3618" y="2351088"/>
            <a:ext cx="4269383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79210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5128522" y="-17999"/>
            <a:ext cx="479210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350683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849" y="0"/>
            <a:ext cx="4553152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5573718" y="670323"/>
            <a:ext cx="175520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858975"/>
            <a:ext cx="4269383" cy="1080194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3618" y="2351088"/>
            <a:ext cx="4269383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20058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links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4601960" y="-18000"/>
            <a:ext cx="5318664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378182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+mn-lt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/>
              <a:t>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6939509" y="2574701"/>
            <a:ext cx="1387288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7000727" y="2906177"/>
            <a:ext cx="2905273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4797445" y="-4891688"/>
            <a:ext cx="8671199" cy="6546781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50" y="858975"/>
            <a:ext cx="3978522" cy="1080195"/>
          </a:xfrm>
        </p:spPr>
        <p:txBody>
          <a:bodyPr anchor="b" anchorCtr="0"/>
          <a:lstStyle>
            <a:lvl1pPr>
              <a:defRPr sz="22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45150" y="2351090"/>
            <a:ext cx="3978522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67772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eisse Folie, Bild run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4423718" y="-18000"/>
            <a:ext cx="5496905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rgbClr val="A01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192155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/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/>
              <a:t>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6939509" y="2574701"/>
            <a:ext cx="1387288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7000727" y="2906177"/>
            <a:ext cx="2905273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5041832" y="418219"/>
            <a:ext cx="114773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50" y="858975"/>
            <a:ext cx="3978522" cy="1080195"/>
          </a:xfrm>
        </p:spPr>
        <p:txBody>
          <a:bodyPr anchor="b" anchorCtr="0"/>
          <a:lstStyle>
            <a:lvl1pPr>
              <a:defRPr sz="2275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245151" y="2351089"/>
            <a:ext cx="3978522" cy="39576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917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906000" cy="6858000"/>
          </a:xfrm>
          <a:noFill/>
        </p:spPr>
        <p:txBody>
          <a:bodyPr anchor="ctr"/>
          <a:lstStyle>
            <a:lvl1pPr marL="0" indent="0" algn="ctr">
              <a:buNone/>
              <a:defRPr sz="975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8912259" y="524211"/>
            <a:ext cx="720939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1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86000"/>
            <a:ext cx="9905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3575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7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906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975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8912259" y="524210"/>
            <a:ext cx="721585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940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3899882" y="367738"/>
            <a:ext cx="2106234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5387621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44958" y="5230813"/>
            <a:ext cx="424901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743634" y="4089795"/>
            <a:ext cx="704534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4302464" y="3756745"/>
            <a:ext cx="431830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3475" y="475171"/>
            <a:ext cx="4269525" cy="792000"/>
          </a:xfrm>
        </p:spPr>
        <p:txBody>
          <a:bodyPr/>
          <a:lstStyle>
            <a:lvl1pPr>
              <a:defRPr sz="4875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6440" y="1847676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6440" y="3038224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6440" y="4228775"/>
            <a:ext cx="814157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6450" indent="0" algn="ctr">
              <a:buNone/>
              <a:defRPr sz="975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2052" y="1847676"/>
            <a:ext cx="3250948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02054" y="3038224"/>
            <a:ext cx="3250947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02054" y="4228775"/>
            <a:ext cx="3250947" cy="1002039"/>
          </a:xfrm>
        </p:spPr>
        <p:txBody>
          <a:bodyPr/>
          <a:lstStyle>
            <a:lvl1pPr marL="0" indent="0">
              <a:buFontTx/>
              <a:buNone/>
              <a:defRPr sz="1138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6250133" y="-4173704"/>
            <a:ext cx="704534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5596572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6074910" y="1854427"/>
            <a:ext cx="3144650" cy="21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endParaRPr lang="de-DE" sz="1463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endParaRPr lang="de-DE" sz="1463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742950" rtl="0" eaLnBrk="1" latinLnBrk="0" hangingPunct="1">
              <a:lnSpc>
                <a:spcPts val="1999"/>
              </a:lnSpc>
              <a:spcBef>
                <a:spcPts val="0"/>
              </a:spcBef>
            </a:pPr>
            <a:r>
              <a:rPr lang="de-DE" sz="1463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683617" y="5999337"/>
            <a:ext cx="3344146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38" b="0" i="0" spc="41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70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9906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3672655" y="278359"/>
            <a:ext cx="2106234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4536435" y="-631990"/>
            <a:ext cx="6612022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832677" y="1759145"/>
            <a:ext cx="6612022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8377021" y="4776608"/>
            <a:ext cx="1016778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4737085" y="3149007"/>
            <a:ext cx="431830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1"/>
            <a:ext cx="4519392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2797835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4601137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6404438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3699486" y="4112318"/>
            <a:ext cx="731948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5474" tIns="15474" rIns="15474" bIns="15474" anchor="ctr"/>
          <a:lstStyle/>
          <a:p>
            <a:pPr defTabSz="18568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219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2787" y="4112318"/>
            <a:ext cx="731948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83617" y="2351089"/>
            <a:ext cx="8540056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71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797672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699486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586684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75672" y="5229200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6404438" y="5223211"/>
            <a:ext cx="732631" cy="576262"/>
          </a:xfrm>
        </p:spPr>
        <p:txBody>
          <a:bodyPr/>
          <a:lstStyle>
            <a:lvl1pPr marL="0" indent="0" algn="ctr">
              <a:buFontTx/>
              <a:buNone/>
              <a:defRPr sz="894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41668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ote Folie, Bild rund rechts">
    <p:bg bwMode="invGray">
      <p:bgPr>
        <a:solidFill>
          <a:srgbClr val="A01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5128521" y="-18000"/>
            <a:ext cx="479210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3490338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5352850" y="2"/>
            <a:ext cx="4553151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Calibri" panose="020F0502020204030204" pitchFamily="34" charset="0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QuickSlide-Elementen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5560529" y="670323"/>
            <a:ext cx="175520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1270001"/>
            <a:ext cx="4269383" cy="2088809"/>
          </a:xfrm>
        </p:spPr>
        <p:txBody>
          <a:bodyPr anchor="b" anchorCtr="0"/>
          <a:lstStyle>
            <a:lvl1pPr>
              <a:defRPr sz="3575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3618" y="3423600"/>
            <a:ext cx="4269383" cy="1872000"/>
          </a:xfrm>
        </p:spPr>
        <p:txBody>
          <a:bodyPr/>
          <a:lstStyle>
            <a:lvl1pPr>
              <a:defRPr sz="1625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9244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ue Folie, Bild rund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5128521" y="-18000"/>
            <a:ext cx="479210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3490338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4668402" y="445403"/>
            <a:ext cx="519630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417714" y="2489173"/>
            <a:ext cx="1634339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741540" y="3841691"/>
            <a:ext cx="704534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5560529" y="670323"/>
            <a:ext cx="175520" cy="216024"/>
          </a:xfrm>
          <a:prstGeom prst="ellipse">
            <a:avLst/>
          </a:prstGeom>
          <a:solidFill>
            <a:srgbClr val="A01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5352848" y="1"/>
            <a:ext cx="4553151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6450" algn="ctr">
              <a:defRPr lang="de-DE" sz="975" b="0" i="0" dirty="0">
                <a:latin typeface="Calibri" panose="020F0502020204030204" pitchFamily="34" charset="0"/>
              </a:defRPr>
            </a:lvl1pPr>
          </a:lstStyle>
          <a:p>
            <a:pPr marL="6450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685800" y="524210"/>
            <a:ext cx="72158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8" y="1270001"/>
            <a:ext cx="4269383" cy="2088809"/>
          </a:xfrm>
        </p:spPr>
        <p:txBody>
          <a:bodyPr anchor="b" anchorCtr="0"/>
          <a:lstStyle>
            <a:lvl1pPr>
              <a:defRPr sz="3575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3618" y="3423600"/>
            <a:ext cx="4269383" cy="1872000"/>
          </a:xfrm>
        </p:spPr>
        <p:txBody>
          <a:bodyPr/>
          <a:lstStyle>
            <a:lvl1pPr>
              <a:defRPr sz="1625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7" y="1847675"/>
            <a:ext cx="8540056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3022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6983535" y="1267256"/>
            <a:ext cx="2922461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3617" y="1847675"/>
            <a:ext cx="5380711" cy="4461050"/>
          </a:xfrm>
        </p:spPr>
        <p:txBody>
          <a:bodyPr/>
          <a:lstStyle>
            <a:lvl4pPr marL="66105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6"/>
            <a:ext cx="2922461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171" y="1847675"/>
            <a:ext cx="60255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2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83617" y="198000"/>
            <a:ext cx="6078007" cy="216000"/>
          </a:xfrm>
        </p:spPr>
        <p:txBody>
          <a:bodyPr anchor="b"/>
          <a:lstStyle>
            <a:lvl1pPr marL="0" indent="0">
              <a:buNone/>
              <a:defRPr sz="1138" b="0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3618" y="1847675"/>
            <a:ext cx="4124127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99895" y="1847675"/>
            <a:ext cx="4123777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9EF98CE8-16CA-4C5D-91E9-033274FACC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925202479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think-cell Folie" r:id="rId36" imgW="418" imgH="422" progId="TCLayout.ActiveDocument.1">
                  <p:embed/>
                </p:oleObj>
              </mc:Choice>
              <mc:Fallback>
                <p:oleObj name="think-cell Folie" r:id="rId36" imgW="418" imgH="422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9EF98CE8-16CA-4C5D-91E9-033274FAC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17" y="1847675"/>
            <a:ext cx="8540056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3617" y="6529182"/>
            <a:ext cx="59436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5850" indent="-5850" algn="l">
              <a:lnSpc>
                <a:spcPct val="100000"/>
              </a:lnSpc>
              <a:spcBef>
                <a:spcPts val="0"/>
              </a:spcBef>
              <a:defRPr sz="813">
                <a:solidFill>
                  <a:srgbClr val="6F6F6F"/>
                </a:solidFill>
              </a:defRPr>
            </a:lvl1pPr>
          </a:lstStyle>
          <a:p>
            <a:r>
              <a:rPr lang="en-US"/>
              <a:t>© msg systems ag | November 2021 | Konsolidierung Budget 2022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383" y="6529182"/>
            <a:ext cx="411392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5850" indent="-5850" algn="r">
              <a:lnSpc>
                <a:spcPct val="100000"/>
              </a:lnSpc>
              <a:spcBef>
                <a:spcPts val="0"/>
              </a:spcBef>
              <a:defRPr sz="813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6"/>
            <a:ext cx="9906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98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74295" tIns="37148" rIns="74295" bIns="37148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244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912259" y="524210"/>
            <a:ext cx="721585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63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17" y="489457"/>
            <a:ext cx="7897571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0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19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11700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438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7312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894" kern="1200">
          <a:solidFill>
            <a:schemeClr val="tx1"/>
          </a:solidFill>
          <a:latin typeface="+mn-lt"/>
          <a:ea typeface="+mn-ea"/>
          <a:cs typeface="+mn-cs"/>
        </a:defRPr>
      </a:lvl1pPr>
      <a:lvl2pPr marL="11700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438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7312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023750" indent="-117000" algn="l" defTabSz="74295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app001/Backen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11B55E29-B956-444B-A8C6-6E5E8BC6DF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think-cell Folie" r:id="rId6" imgW="418" imgH="422" progId="TCLayout.ActiveDocument.1">
                  <p:embed/>
                </p:oleObj>
              </mc:Choice>
              <mc:Fallback>
                <p:oleObj name="think-cell Folie" r:id="rId6" imgW="418" imgH="422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11B55E29-B956-444B-A8C6-6E5E8BC6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>
            <a:extLst>
              <a:ext uri="{FF2B5EF4-FFF2-40B4-BE49-F238E27FC236}">
                <a16:creationId xmlns:a16="http://schemas.microsoft.com/office/drawing/2014/main" id="{AB7D1BF2-775B-4AC8-B166-EEEB5F8435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642938"/>
            <a:ext cx="128984" cy="128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42950">
              <a:lnSpc>
                <a:spcPct val="110000"/>
              </a:lnSpc>
              <a:buClr>
                <a:srgbClr val="A01441"/>
              </a:buClr>
            </a:pPr>
            <a:endParaRPr lang="de-DE" sz="3575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 használat gyakorlatban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Backend Spring Boot-tal és Oracle adatbázis kapcsolattal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737" y="1847675"/>
            <a:ext cx="8430646" cy="2880000"/>
          </a:xfrm>
        </p:spPr>
        <p:txBody>
          <a:bodyPr/>
          <a:lstStyle/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HTTP Kérés: </a:t>
            </a:r>
            <a:r>
              <a:rPr lang="hu-HU" b="1" i="1" u="sng" dirty="0">
                <a:solidFill>
                  <a:srgbClr val="00B0F0"/>
                </a:solidFill>
              </a:rPr>
              <a:t>http://localhost:8080/getAllNotes</a:t>
            </a:r>
          </a:p>
          <a:p>
            <a:endParaRPr lang="hu-HU" u="sng" dirty="0">
              <a:solidFill>
                <a:srgbClr val="0808CE"/>
              </a:solidFill>
            </a:endParaRP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protokol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http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IP cím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localhost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port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8080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endpoint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metódus megnevezése, elérése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5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737" y="1847675"/>
            <a:ext cx="8430646" cy="28800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HTTP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Műveletek</a:t>
            </a:r>
            <a:br>
              <a:rPr lang="hu-HU" b="1" dirty="0">
                <a:solidFill>
                  <a:schemeClr val="bg2">
                    <a:lumMod val="90000"/>
                  </a:schemeClr>
                </a:solidFill>
              </a:rPr>
            </a:b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POST: 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reate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GET: 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PUT: 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U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pdate</a:t>
            </a:r>
          </a:p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DELETE: </a:t>
            </a:r>
            <a:r>
              <a:rPr lang="en-US" b="1" i="1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elete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6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6AD3D3-3202-41A0-B41A-6945B1C8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DABC06-5C1D-4D3D-873A-2AB5BE4FAE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3617" y="153395"/>
            <a:ext cx="6078007" cy="216000"/>
          </a:xfrm>
        </p:spPr>
        <p:txBody>
          <a:bodyPr/>
          <a:lstStyle/>
          <a:p>
            <a:r>
              <a:rPr lang="hu-HU" dirty="0"/>
              <a:t>REST API hívása </a:t>
            </a:r>
            <a:r>
              <a:rPr lang="hu-HU" b="1" dirty="0"/>
              <a:t>Postman</a:t>
            </a:r>
            <a:r>
              <a:rPr lang="hu-HU" dirty="0"/>
              <a:t> alkalmazásból</a:t>
            </a:r>
            <a:endParaRPr lang="de-D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EF91AE8-4883-4D4A-A5E6-F562AC54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2584" y="1877128"/>
            <a:ext cx="8409020" cy="3906630"/>
          </a:xfrm>
        </p:spPr>
      </p:pic>
    </p:spTree>
    <p:extLst>
      <p:ext uri="{BB962C8B-B14F-4D97-AF65-F5344CB8AC3E}">
        <p14:creationId xmlns:p14="http://schemas.microsoft.com/office/powerpoint/2010/main" val="291706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2ED0A20-04CB-43E6-A675-ED6EEE8BC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2531327" y="2087328"/>
            <a:ext cx="7274111" cy="308479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0" y="2740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 flipV="1">
            <a:off x="1795349" y="3289610"/>
            <a:ext cx="735978" cy="68022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3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2ED0A20-04CB-43E6-A675-ED6EEE8BC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2531328" y="2087328"/>
            <a:ext cx="7274109" cy="308479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0" y="2740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 flipV="1">
            <a:off x="1795349" y="3289610"/>
            <a:ext cx="735978" cy="68022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1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D4FB-9869-4913-AFB1-72A6CE694E4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2420996" y="3337392"/>
            <a:ext cx="7445685" cy="1707439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123845" y="1270000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>
            <a:off x="1939732" y="3849104"/>
            <a:ext cx="520583" cy="468352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8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2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2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getAllNotes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a business réteg továbbítja a kéréset.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2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D4FB-9869-4913-AFB1-72A6CE694E4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2559727" y="2625726"/>
            <a:ext cx="7264702" cy="317290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81571" y="1884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>
            <a:off x="1839951" y="3778779"/>
            <a:ext cx="959005" cy="84897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6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11B55E29-B956-444B-A8C6-6E5E8BC6DF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Folie" r:id="rId6" imgW="418" imgH="422" progId="TCLayout.ActiveDocument.1">
                  <p:embed/>
                </p:oleObj>
              </mc:Choice>
              <mc:Fallback>
                <p:oleObj name="think-cell Folie" r:id="rId6" imgW="418" imgH="422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11B55E29-B956-444B-A8C6-6E5E8BC6D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>
            <a:extLst>
              <a:ext uri="{FF2B5EF4-FFF2-40B4-BE49-F238E27FC236}">
                <a16:creationId xmlns:a16="http://schemas.microsoft.com/office/drawing/2014/main" id="{AB7D1BF2-775B-4AC8-B166-EEEB5F8435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642938"/>
            <a:ext cx="128984" cy="128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42950">
              <a:lnSpc>
                <a:spcPct val="110000"/>
              </a:lnSpc>
              <a:buClr>
                <a:srgbClr val="A01441"/>
              </a:buClr>
            </a:pPr>
            <a:endParaRPr lang="de-DE" sz="3575" dirty="0">
              <a:solidFill>
                <a:prstClr val="black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Backend Spring Boot-tal és Oracle adatbázis kapcsolattal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Elméleti bevezető (I. Rész)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546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9F5971C-798C-4070-9B97-9DA07FF2A4D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de-DE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2ED0A20-04CB-43E6-A675-ED6EEE8BC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2531328" y="2087328"/>
            <a:ext cx="7274109" cy="308479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39E9D72-6B52-4BE8-A89B-9DF62772B6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0" y="2740376"/>
            <a:ext cx="2297151" cy="3788806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075AD0-BAB3-4F46-BEFF-EBEE922FF1A1}"/>
              </a:ext>
            </a:extLst>
          </p:cNvPr>
          <p:cNvCxnSpPr>
            <a:cxnSpLocks/>
          </p:cNvCxnSpPr>
          <p:nvPr/>
        </p:nvCxnSpPr>
        <p:spPr>
          <a:xfrm flipV="1">
            <a:off x="1795349" y="3289610"/>
            <a:ext cx="735978" cy="680227"/>
          </a:xfrm>
          <a:prstGeom prst="bentConnector3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7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getAllNotes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a business réteg továbbítja a kéréset.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Az adatok átalakítása</a:t>
            </a:r>
          </a:p>
        </p:txBody>
      </p:sp>
    </p:spTree>
    <p:extLst>
      <p:ext uri="{BB962C8B-B14F-4D97-AF65-F5344CB8AC3E}">
        <p14:creationId xmlns:p14="http://schemas.microsoft.com/office/powerpoint/2010/main" val="401971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EAF496-4A3E-4631-B8FB-9A95A6AC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799" y="1505415"/>
            <a:ext cx="9042981" cy="5086677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Visszatérített adat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14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kerül a business logikába?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Ide kerül minden amit az alkalmazásnak csinálnia kell.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getAllNotes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: a business réteg továbbítja a kéréset.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Az adatok átalakítása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Az adatok szűrése valamilyen logika alapján, amit nem tudon egyszerű query-vel megoldani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Update valamilyen logika alapján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Használt progamok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1FBDC-BB84-4D7F-AC96-BD2DE41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Git: </a:t>
            </a:r>
            <a:r>
              <a:rPr lang="hu-HU" dirty="0">
                <a:hlinkClick r:id="rId3"/>
              </a:rPr>
              <a:t>https://github.com/demoapp001/Backend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JDK (+ környezeti változó JAVA_HOME)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MAVEN (+ környezeti változó MAVEN_HOME)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Eclipse: (vagy egyéb programozói környezet amiben lehet java kódot írni)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Dbeaver adatbázis kliens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Postman: REST hívások szerkesztése és tesztelése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Maven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1FBDC-BB84-4D7F-AC96-BD2DE41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accent1"/>
                </a:solidFill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Mások által készített </a:t>
            </a:r>
            <a:r>
              <a:rPr lang="hu-HU" b="1" dirty="0"/>
              <a:t>library</a:t>
            </a:r>
            <a:r>
              <a:rPr lang="hu-HU" dirty="0"/>
              <a:t>-k használata.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library-k </a:t>
            </a:r>
            <a:r>
              <a:rPr lang="hu-HU" b="1" dirty="0"/>
              <a:t>belekompilálása</a:t>
            </a:r>
            <a:r>
              <a:rPr lang="hu-HU" dirty="0"/>
              <a:t> az alkalmazásba.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maven egy </a:t>
            </a:r>
            <a:r>
              <a:rPr lang="hu-HU" b="1" dirty="0"/>
              <a:t>package</a:t>
            </a:r>
            <a:r>
              <a:rPr lang="hu-HU" dirty="0"/>
              <a:t> </a:t>
            </a:r>
            <a:r>
              <a:rPr lang="hu-HU" b="1" dirty="0"/>
              <a:t>manager</a:t>
            </a:r>
            <a:r>
              <a:rPr lang="hu-HU" dirty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0770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Maven</a:t>
            </a:r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A7E2CA-D174-4354-8B17-72D1C562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707" y="1277996"/>
            <a:ext cx="5776332" cy="5289392"/>
          </a:xfrm>
        </p:spPr>
      </p:pic>
    </p:spTree>
    <p:extLst>
      <p:ext uri="{BB962C8B-B14F-4D97-AF65-F5344CB8AC3E}">
        <p14:creationId xmlns:p14="http://schemas.microsoft.com/office/powerpoint/2010/main" val="179802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1FBDC-BB84-4D7F-AC96-BD2DE41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accent1"/>
                </a:solidFill>
              </a:rPr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Dependency injection (</a:t>
            </a:r>
            <a:r>
              <a:rPr lang="hu-HU" b="1" dirty="0"/>
              <a:t>@Autowire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Library-k rendelkezésünkre bocsátása (</a:t>
            </a:r>
            <a:r>
              <a:rPr lang="hu-HU" b="1" dirty="0"/>
              <a:t>REST API</a:t>
            </a:r>
            <a:r>
              <a:rPr lang="hu-HU" dirty="0"/>
              <a:t>, </a:t>
            </a:r>
            <a:r>
              <a:rPr lang="hu-HU" b="1" dirty="0"/>
              <a:t>JPA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Boilerplate</a:t>
            </a:r>
            <a:r>
              <a:rPr lang="hu-HU" dirty="0"/>
              <a:t> kód csökkentése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37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3" y="2267652"/>
            <a:ext cx="8539162" cy="36212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683617" y="1627393"/>
            <a:ext cx="65657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Dependency injection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5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Dependecy Injection arra szolgál, hogy az A osztály kódja ne függjön a B osztály kódjától.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100CFBA-EF18-4CBD-9153-AD2F115B49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230" r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6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1D4D5-D70F-4D72-84EB-D8A5529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85C12D-7089-4FA3-8771-591521A7E5A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6AC1-7B0F-4109-B103-D8D8F1C40B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Fogalmazzuk meg a feladatot!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Architektúra</a:t>
            </a:r>
          </a:p>
          <a:p>
            <a:pPr marL="402750" lvl="1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Backend is három rétegre van osztva</a:t>
            </a:r>
          </a:p>
          <a:p>
            <a:pPr marL="724500" lvl="2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API réteg (REST API)</a:t>
            </a:r>
          </a:p>
          <a:p>
            <a:pPr marL="724500" lvl="2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Business logika</a:t>
            </a:r>
          </a:p>
          <a:p>
            <a:pPr marL="724500" lvl="2" indent="-285750"/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Adatréteg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>
                    <a:lumMod val="50000"/>
                  </a:schemeClr>
                </a:solidFill>
              </a:rPr>
              <a:t>Fejlesztői környezet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E9422-AF91-424D-9B7C-31E90757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4012ED-6785-477B-B9B9-26FDCBDE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Érintett témakörök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48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A B osztály lecserélhető a C osztállyal, hiszen ugyan azt az interface-t implementálják.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C109BEB-9BFF-49D8-AB80-EDD2B9C43A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230" r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6617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84213" y="3157310"/>
            <a:ext cx="8539162" cy="18419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683617" y="2615251"/>
            <a:ext cx="65657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Interface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2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88955" y="2408664"/>
            <a:ext cx="9246060" cy="34575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488955" y="1932958"/>
            <a:ext cx="65657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Implementation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41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3825-C691-4450-90F2-2E4D53997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hu-HU" dirty="0"/>
              <a:t>Spring Framework – Dependency Injection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066C8-76F3-4956-B8B2-5C042376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3" y="2267652"/>
            <a:ext cx="8539162" cy="36212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CE83A-F387-4639-A615-CC107B758B23}"/>
              </a:ext>
            </a:extLst>
          </p:cNvPr>
          <p:cNvSpPr txBox="1"/>
          <p:nvPr/>
        </p:nvSpPr>
        <p:spPr>
          <a:xfrm>
            <a:off x="683616" y="1627393"/>
            <a:ext cx="731180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hu-HU" sz="2400" dirty="0">
                <a:solidFill>
                  <a:schemeClr val="accent1"/>
                </a:solidFill>
              </a:rPr>
              <a:t>Miért nincs „</a:t>
            </a:r>
            <a:r>
              <a:rPr lang="hu-HU" sz="2400" b="1" dirty="0">
                <a:solidFill>
                  <a:schemeClr val="accent1"/>
                </a:solidFill>
              </a:rPr>
              <a:t>new PersonServiceImplementation();</a:t>
            </a:r>
            <a:r>
              <a:rPr lang="hu-HU" sz="2400" dirty="0">
                <a:solidFill>
                  <a:schemeClr val="accent1"/>
                </a:solidFill>
              </a:rPr>
              <a:t>” ?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3C7B7B-95B8-462A-BD57-7206F2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2285BE-F6E4-42C6-BE32-1CF6468A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24B24-7183-4497-B6E0-B7B27754DCF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hu-HU" dirty="0"/>
              <a:t>Készítsünk egy alkalmazást, amelyben a felhasználók jegyzeteket tudnak kezelni (létrehozni, módosítani, törölni) illetve megosztani egymással!</a:t>
            </a:r>
          </a:p>
          <a:p>
            <a:endParaRPr lang="hu-HU" dirty="0"/>
          </a:p>
          <a:p>
            <a:r>
              <a:rPr lang="hu-HU" dirty="0"/>
              <a:t>A mellékelt ábra szemlélteti a lehetséges </a:t>
            </a:r>
            <a:br>
              <a:rPr lang="hu-HU" dirty="0"/>
            </a:br>
            <a:r>
              <a:rPr lang="hu-HU" dirty="0"/>
              <a:t>Use Case-eket.</a:t>
            </a:r>
          </a:p>
        </p:txBody>
      </p: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A1DCCC84-4A92-4A16-9E6A-E821EFE067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586" r="4586"/>
          <a:stretch>
            <a:fillRect/>
          </a:stretch>
        </p:blipFill>
        <p:spPr/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6523D4D-E415-4A54-B58B-2070AC8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4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30A5E4A-D1AC-49F9-9752-042D4E7E07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4704" r="4704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Arhitektúra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Web Applikáció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51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Szintén hármas tagolás:</a:t>
            </a:r>
            <a:br>
              <a:rPr lang="hu-HU" dirty="0"/>
            </a:br>
            <a:endParaRPr lang="hu-HU" dirty="0"/>
          </a:p>
          <a:p>
            <a:r>
              <a:rPr lang="hu-HU" dirty="0"/>
              <a:t>- API réteg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(REST interface)</a:t>
            </a:r>
          </a:p>
          <a:p>
            <a:br>
              <a:rPr lang="hu-HU" dirty="0"/>
            </a:br>
            <a:r>
              <a:rPr lang="hu-HU" dirty="0"/>
              <a:t>- Service réteg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(business lokgika)</a:t>
            </a:r>
          </a:p>
          <a:p>
            <a:br>
              <a:rPr lang="hu-HU" dirty="0"/>
            </a:br>
            <a:r>
              <a:rPr lang="hu-HU" dirty="0"/>
              <a:t>- Adat réteg </a:t>
            </a:r>
            <a:r>
              <a:rPr lang="hu-HU" i="1" dirty="0">
                <a:solidFill>
                  <a:schemeClr val="bg2">
                    <a:lumMod val="90000"/>
                  </a:schemeClr>
                </a:solidFill>
              </a:rPr>
              <a:t>(kommunikáció az adatbázissal) 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607C3BE5-412C-4604-B363-F017FF2432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337" b="4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992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A6E0-1640-4CB8-83D1-35CA7FB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hu-HU" dirty="0"/>
              <a:t>Application Programming Interface</a:t>
            </a:r>
            <a:endParaRPr lang="de-DE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0D722E9-2489-4878-BBD4-AB1F60684B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230" r="15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20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933E1A-9482-4F5B-B76C-7314711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API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75DD8-F40C-4A87-AC0A-88FA578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</a:t>
            </a:r>
            <a:r>
              <a:rPr lang="hu-HU" dirty="0"/>
              <a:t>romania</a:t>
            </a:r>
            <a:r>
              <a:rPr lang="en-US" dirty="0"/>
              <a:t> | 2022</a:t>
            </a:r>
            <a:r>
              <a:rPr lang="hu-HU" dirty="0"/>
              <a:t> március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CCD-475A-4361-9C0A-B178DBBF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0DC0B-57C9-4B5B-817C-48F9E4ED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A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REST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API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az egy standard, amely a </a:t>
            </a:r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HTTP</a:t>
            </a:r>
            <a:r>
              <a:rPr lang="hu-HU" dirty="0">
                <a:solidFill>
                  <a:schemeClr val="bg2">
                    <a:lumMod val="90000"/>
                  </a:schemeClr>
                </a:solidFill>
              </a:rPr>
              <a:t> protokolra épül.</a:t>
            </a:r>
            <a:br>
              <a:rPr lang="hu-HU" dirty="0">
                <a:solidFill>
                  <a:schemeClr val="bg2">
                    <a:lumMod val="90000"/>
                  </a:schemeClr>
                </a:solidFill>
              </a:rPr>
            </a:br>
            <a:endParaRPr lang="de-DE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52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yi8WLd6px25SWrfsvC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yi8WLd6px25SWrfsvCdQ"/>
</p:tagLst>
</file>

<file path=ppt/theme/theme1.xml><?xml version="1.0" encoding="utf-8"?>
<a:theme xmlns:a="http://schemas.openxmlformats.org/drawingml/2006/main" name="1_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Gelb">
      <a:srgbClr val="F3B545"/>
    </a:custClr>
    <a:custClr name="Orange">
      <a:srgbClr val="F15931"/>
    </a:custClr>
    <a:custClr name="Grün">
      <a:srgbClr val="6DA000"/>
    </a:custClr>
    <a:custClr name="Dunkelblau">
      <a:srgbClr val="001F60"/>
    </a:custClr>
    <a:custClr name="Petrol">
      <a:srgbClr val="56A3BC"/>
    </a:custClr>
    <a:custClr name="Dunkelgrau">
      <a:srgbClr val="4A4A4A"/>
    </a:custClr>
    <a:custClr name="Hellgrau">
      <a:srgbClr val="ACACAC"/>
    </a:custClr>
    <a:custClr name="Lichtgrau">
      <a:srgbClr val="E9E9E9"/>
    </a:custClr>
    <a:custClr name="Rot">
      <a:srgbClr val="A01441"/>
    </a:custClr>
    <a:custClr name="Grau">
      <a:srgbClr val="6F6F6F"/>
    </a:custClr>
  </a:custClrLst>
  <a:extLst>
    <a:ext uri="{05A4C25C-085E-4340-85A3-A5531E510DB2}">
      <thm15:themeFamily xmlns:thm15="http://schemas.microsoft.com/office/thememl/2012/main" name="PPT_Master-Template_msg_2020.potx" id="{1D15AE2B-7F66-4309-920A-24D08225CB65}" vid="{8F5D4508-5F8C-4995-BE5C-A8826B4B4400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gueltig_bis xmlns="1dd69248-66f9-453d-8211-ae5ae34a4b30">2025-12-31T12:00:00+00:00</msg_gueltig_bis>
    <msg_gueltig_ab xmlns="1dd69248-66f9-453d-8211-ae5ae34a4b30">2019-10-18T12:00:00+00:00</msg_gueltig_ab>
    <msg_Kommentar xmlns="1dd69248-66f9-453d-8211-ae5ae34a4b30">Neues Dokument erstellt.</msg_Kommentar>
    <msg_Manager xmlns="1dd69248-66f9-453d-8211-ae5ae34a4b30">[Dokumentverantwortlicher]</msg_Manager>
    <msg_Dokumententyp xmlns="1dd69248-66f9-453d-8211-ae5ae34a4b30">Schriftwechsel (allgemein)</msg_Dokumententyp>
  </documentManagement>
</p:properties>
</file>

<file path=customXml/itemProps1.xml><?xml version="1.0" encoding="utf-8"?>
<ds:datastoreItem xmlns:ds="http://schemas.openxmlformats.org/officeDocument/2006/customXml" ds:itemID="{97F6D51D-AEFD-4A66-80FD-395C6DF43FA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2274</Words>
  <Application>Microsoft Office PowerPoint</Application>
  <PresentationFormat>A4 Paper (210x297 mm)</PresentationFormat>
  <Paragraphs>355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Wingdings</vt:lpstr>
      <vt:lpstr>1_msg Master</vt:lpstr>
      <vt:lpstr>think-cell Folie</vt:lpstr>
      <vt:lpstr>Adatbázis használat gyakorlatban</vt:lpstr>
      <vt:lpstr>Elméleti bevezető (I. Rész)</vt:lpstr>
      <vt:lpstr>Érintett témakörök</vt:lpstr>
      <vt:lpstr>Feladat</vt:lpstr>
      <vt:lpstr>Arhitektúra</vt:lpstr>
      <vt:lpstr>Backend</vt:lpstr>
      <vt:lpstr>API</vt:lpstr>
      <vt:lpstr>REST API</vt:lpstr>
      <vt:lpstr>PowerPoint Presentation</vt:lpstr>
      <vt:lpstr>PowerPoint Presentation</vt:lpstr>
      <vt:lpstr>PowerPoint Presentation</vt:lpstr>
      <vt:lpstr>REST API</vt:lpstr>
      <vt:lpstr>REST API</vt:lpstr>
      <vt:lpstr>REST API</vt:lpstr>
      <vt:lpstr>REST API</vt:lpstr>
      <vt:lpstr>Mi kerül a business logikába?</vt:lpstr>
      <vt:lpstr>Mi kerül a business logikába?</vt:lpstr>
      <vt:lpstr>Mi kerül a business logikába?</vt:lpstr>
      <vt:lpstr>Mi kerül a business logikába?</vt:lpstr>
      <vt:lpstr>REST API</vt:lpstr>
      <vt:lpstr>Mi kerül a business logikába?</vt:lpstr>
      <vt:lpstr>Mi kerül a business logikába?</vt:lpstr>
      <vt:lpstr>Mi kerül a business logikába?</vt:lpstr>
      <vt:lpstr>Fejlesztői környezet</vt:lpstr>
      <vt:lpstr>Fejlesztői környezet</vt:lpstr>
      <vt:lpstr>Fejlesztői környezet</vt:lpstr>
      <vt:lpstr>Fejlesztői környezet</vt:lpstr>
      <vt:lpstr>Fejlesztői környezet</vt:lpstr>
      <vt:lpstr>Függőség</vt:lpstr>
      <vt:lpstr>Függőség</vt:lpstr>
      <vt:lpstr>Fejlesztői környezet</vt:lpstr>
      <vt:lpstr>Fejlesztői környezet</vt:lpstr>
      <vt:lpstr>Fejlesztői környezet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PIV I.-III. Quartal + FC-3 2016 (Geschäfts- und Crossbereiche)</dc:title>
  <dc:creator>msg.info-controlling</dc:creator>
  <cp:lastModifiedBy>Zoltan Magyari</cp:lastModifiedBy>
  <cp:revision>537</cp:revision>
  <cp:lastPrinted>2016-12-01T09:45:30Z</cp:lastPrinted>
  <dcterms:created xsi:type="dcterms:W3CDTF">2015-04-14T06:18:44Z</dcterms:created>
  <dcterms:modified xsi:type="dcterms:W3CDTF">2022-03-13T14:05:02Z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2019-10-18T07:57:35Z</vt:filetime>
  </property>
</Properties>
</file>