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80" r:id="rId4"/>
    <p:sldId id="279" r:id="rId5"/>
    <p:sldId id="322" r:id="rId6"/>
    <p:sldId id="317" r:id="rId7"/>
    <p:sldId id="326" r:id="rId8"/>
    <p:sldId id="335" r:id="rId9"/>
    <p:sldId id="327" r:id="rId10"/>
    <p:sldId id="336" r:id="rId11"/>
    <p:sldId id="328" r:id="rId12"/>
    <p:sldId id="329" r:id="rId13"/>
    <p:sldId id="332" r:id="rId14"/>
    <p:sldId id="333" r:id="rId15"/>
    <p:sldId id="324" r:id="rId16"/>
    <p:sldId id="334" r:id="rId17"/>
    <p:sldId id="330" r:id="rId18"/>
    <p:sldId id="307" r:id="rId19"/>
    <p:sldId id="337" r:id="rId20"/>
  </p:sldIdLst>
  <p:sldSz cx="9144000" cy="6858000" type="screen4x3"/>
  <p:notesSz cx="68580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3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53A72-32AE-491D-89A4-D863C7298942}" type="doc">
      <dgm:prSet loTypeId="urn:microsoft.com/office/officeart/2005/8/layout/venn2" loCatId="relationship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61D13FAF-403C-48C2-98B8-78F88DEB1BA6}">
      <dgm:prSet phldrT="[Texte]" custT="1"/>
      <dgm:spPr/>
      <dgm:t>
        <a:bodyPr vert="horz" lIns="0" tIns="0" rIns="0" bIns="0" anchor="t" anchorCtr="0"/>
        <a:lstStyle/>
        <a:p>
          <a:r>
            <a:rPr lang="en-GB" sz="1400" dirty="0" smtClean="0"/>
            <a:t>Peripherals and hardware resources</a:t>
          </a:r>
          <a:endParaRPr lang="en-GB" sz="1400" dirty="0"/>
        </a:p>
      </dgm:t>
    </dgm:pt>
    <dgm:pt modelId="{DC74ECC7-15F4-4934-B9D6-4BFA0EDC710C}" type="parTrans" cxnId="{61A13E54-946D-4878-A172-8E59ACC6787D}">
      <dgm:prSet/>
      <dgm:spPr/>
      <dgm:t>
        <a:bodyPr/>
        <a:lstStyle/>
        <a:p>
          <a:endParaRPr lang="en-GB"/>
        </a:p>
      </dgm:t>
    </dgm:pt>
    <dgm:pt modelId="{93AEDC3F-6469-4741-BDEC-66D96D36411A}" type="sibTrans" cxnId="{61A13E54-946D-4878-A172-8E59ACC6787D}">
      <dgm:prSet/>
      <dgm:spPr/>
      <dgm:t>
        <a:bodyPr/>
        <a:lstStyle/>
        <a:p>
          <a:endParaRPr lang="en-GB"/>
        </a:p>
      </dgm:t>
    </dgm:pt>
    <dgm:pt modelId="{37A4A903-42BE-42CF-BB06-40711A927288}">
      <dgm:prSet phldrT="[Texte]" custT="1"/>
      <dgm:spPr/>
      <dgm:t>
        <a:bodyPr/>
        <a:lstStyle/>
        <a:p>
          <a:r>
            <a:rPr lang="en-GB" sz="1400" dirty="0" smtClean="0"/>
            <a:t>Wrapper</a:t>
          </a:r>
          <a:endParaRPr lang="en-GB" sz="1400" dirty="0"/>
        </a:p>
      </dgm:t>
    </dgm:pt>
    <dgm:pt modelId="{B106E9A4-F1EF-42BB-99C3-6C4FC67FBC7F}" type="parTrans" cxnId="{7D3B838C-8E55-4C97-B598-C829D0FC4AD0}">
      <dgm:prSet/>
      <dgm:spPr/>
      <dgm:t>
        <a:bodyPr/>
        <a:lstStyle/>
        <a:p>
          <a:endParaRPr lang="en-GB"/>
        </a:p>
      </dgm:t>
    </dgm:pt>
    <dgm:pt modelId="{71D8F2FC-C5B1-429B-BFF6-88AF9FDB00DA}" type="sibTrans" cxnId="{7D3B838C-8E55-4C97-B598-C829D0FC4AD0}">
      <dgm:prSet/>
      <dgm:spPr/>
      <dgm:t>
        <a:bodyPr/>
        <a:lstStyle/>
        <a:p>
          <a:endParaRPr lang="en-GB"/>
        </a:p>
      </dgm:t>
    </dgm:pt>
    <dgm:pt modelId="{EB79AECF-7B46-49BC-A31C-CA2E1B135748}">
      <dgm:prSet phldrT="[Texte]" custT="1"/>
      <dgm:spPr/>
      <dgm:t>
        <a:bodyPr/>
        <a:lstStyle/>
        <a:p>
          <a:r>
            <a:rPr lang="en-GB" sz="1400" dirty="0" smtClean="0"/>
            <a:t>API</a:t>
          </a:r>
          <a:endParaRPr lang="en-GB" sz="1400" dirty="0"/>
        </a:p>
      </dgm:t>
    </dgm:pt>
    <dgm:pt modelId="{F97BE9ED-22D7-449E-80B4-1A6BF163809B}" type="parTrans" cxnId="{27B0E476-7580-4B63-9DE4-5550FF5D7C36}">
      <dgm:prSet/>
      <dgm:spPr/>
      <dgm:t>
        <a:bodyPr/>
        <a:lstStyle/>
        <a:p>
          <a:endParaRPr lang="en-GB"/>
        </a:p>
      </dgm:t>
    </dgm:pt>
    <dgm:pt modelId="{EC97C452-D2F2-4B5D-B447-7107FD7A9442}" type="sibTrans" cxnId="{27B0E476-7580-4B63-9DE4-5550FF5D7C36}">
      <dgm:prSet/>
      <dgm:spPr/>
      <dgm:t>
        <a:bodyPr/>
        <a:lstStyle/>
        <a:p>
          <a:endParaRPr lang="en-GB"/>
        </a:p>
      </dgm:t>
    </dgm:pt>
    <dgm:pt modelId="{5908E7FE-E014-4A7F-BFAA-6E9C64256B75}">
      <dgm:prSet phldrT="[Texte]" custT="1"/>
      <dgm:spPr/>
      <dgm:t>
        <a:bodyPr/>
        <a:lstStyle/>
        <a:p>
          <a:r>
            <a:rPr lang="en-GB" sz="1400" dirty="0" smtClean="0"/>
            <a:t>EVC</a:t>
          </a:r>
          <a:endParaRPr lang="en-GB" sz="1400" dirty="0"/>
        </a:p>
      </dgm:t>
    </dgm:pt>
    <dgm:pt modelId="{73C576EE-76A9-471D-A06A-348D87F7FA1A}" type="parTrans" cxnId="{05882B76-0E2A-49EA-8FD6-FA1AAFFE304B}">
      <dgm:prSet/>
      <dgm:spPr/>
      <dgm:t>
        <a:bodyPr/>
        <a:lstStyle/>
        <a:p>
          <a:endParaRPr lang="en-GB"/>
        </a:p>
      </dgm:t>
    </dgm:pt>
    <dgm:pt modelId="{D1D06D94-3C2C-4650-AFCF-85C39B4AB3CB}" type="sibTrans" cxnId="{05882B76-0E2A-49EA-8FD6-FA1AAFFE304B}">
      <dgm:prSet/>
      <dgm:spPr/>
      <dgm:t>
        <a:bodyPr/>
        <a:lstStyle/>
        <a:p>
          <a:endParaRPr lang="en-GB"/>
        </a:p>
      </dgm:t>
    </dgm:pt>
    <dgm:pt modelId="{15B509A9-BE88-4C8A-93E7-67F8F5DCC41A}" type="pres">
      <dgm:prSet presAssocID="{FAF53A72-32AE-491D-89A4-D863C729894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EA9D2ED-A25D-4930-B4FD-5D8B547B3BB7}" type="pres">
      <dgm:prSet presAssocID="{FAF53A72-32AE-491D-89A4-D863C7298942}" presName="comp1" presStyleCnt="0"/>
      <dgm:spPr/>
      <dgm:t>
        <a:bodyPr/>
        <a:lstStyle/>
        <a:p>
          <a:endParaRPr lang="fr-FR"/>
        </a:p>
      </dgm:t>
    </dgm:pt>
    <dgm:pt modelId="{54D4F4CF-6B86-4068-A7B5-59CF3168F1A2}" type="pres">
      <dgm:prSet presAssocID="{FAF53A72-32AE-491D-89A4-D863C7298942}" presName="circle1" presStyleLbl="node1" presStyleIdx="0" presStyleCnt="4" custScaleY="100000"/>
      <dgm:spPr/>
      <dgm:t>
        <a:bodyPr/>
        <a:lstStyle/>
        <a:p>
          <a:endParaRPr lang="en-GB"/>
        </a:p>
      </dgm:t>
    </dgm:pt>
    <dgm:pt modelId="{2E10916A-FFDE-4AAD-B829-E0FF9ED021E4}" type="pres">
      <dgm:prSet presAssocID="{FAF53A72-32AE-491D-89A4-D863C7298942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47E173-0E45-470E-9FBB-A984DB462799}" type="pres">
      <dgm:prSet presAssocID="{FAF53A72-32AE-491D-89A4-D863C7298942}" presName="comp2" presStyleCnt="0"/>
      <dgm:spPr/>
      <dgm:t>
        <a:bodyPr/>
        <a:lstStyle/>
        <a:p>
          <a:endParaRPr lang="fr-FR"/>
        </a:p>
      </dgm:t>
    </dgm:pt>
    <dgm:pt modelId="{5C6CBFF7-CE86-4301-AA16-8BA5067EB687}" type="pres">
      <dgm:prSet presAssocID="{FAF53A72-32AE-491D-89A4-D863C7298942}" presName="circle2" presStyleLbl="node1" presStyleIdx="1" presStyleCnt="4"/>
      <dgm:spPr/>
      <dgm:t>
        <a:bodyPr/>
        <a:lstStyle/>
        <a:p>
          <a:endParaRPr lang="fr-FR"/>
        </a:p>
      </dgm:t>
    </dgm:pt>
    <dgm:pt modelId="{6199094D-FD43-4D98-8DB1-0C357C41A903}" type="pres">
      <dgm:prSet presAssocID="{FAF53A72-32AE-491D-89A4-D863C7298942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2115A2-5E95-49CB-9932-0C2C0F885DE8}" type="pres">
      <dgm:prSet presAssocID="{FAF53A72-32AE-491D-89A4-D863C7298942}" presName="comp3" presStyleCnt="0"/>
      <dgm:spPr/>
      <dgm:t>
        <a:bodyPr/>
        <a:lstStyle/>
        <a:p>
          <a:endParaRPr lang="fr-FR"/>
        </a:p>
      </dgm:t>
    </dgm:pt>
    <dgm:pt modelId="{6DFB4108-F50F-4F8A-9B4F-8E59FF169FE3}" type="pres">
      <dgm:prSet presAssocID="{FAF53A72-32AE-491D-89A4-D863C7298942}" presName="circle3" presStyleLbl="node1" presStyleIdx="2" presStyleCnt="4"/>
      <dgm:spPr/>
      <dgm:t>
        <a:bodyPr/>
        <a:lstStyle/>
        <a:p>
          <a:endParaRPr lang="fr-FR"/>
        </a:p>
      </dgm:t>
    </dgm:pt>
    <dgm:pt modelId="{4FD924CE-452B-4B66-9632-A7CAC734323C}" type="pres">
      <dgm:prSet presAssocID="{FAF53A72-32AE-491D-89A4-D863C7298942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B133B0-AEF1-4388-A98D-4335E2735BB9}" type="pres">
      <dgm:prSet presAssocID="{FAF53A72-32AE-491D-89A4-D863C7298942}" presName="comp4" presStyleCnt="0"/>
      <dgm:spPr/>
      <dgm:t>
        <a:bodyPr/>
        <a:lstStyle/>
        <a:p>
          <a:endParaRPr lang="fr-FR"/>
        </a:p>
      </dgm:t>
    </dgm:pt>
    <dgm:pt modelId="{3E2B9166-50E3-4E17-9010-11558C684615}" type="pres">
      <dgm:prSet presAssocID="{FAF53A72-32AE-491D-89A4-D863C7298942}" presName="circle4" presStyleLbl="node1" presStyleIdx="3" presStyleCnt="4"/>
      <dgm:spPr/>
      <dgm:t>
        <a:bodyPr/>
        <a:lstStyle/>
        <a:p>
          <a:endParaRPr lang="fr-FR"/>
        </a:p>
      </dgm:t>
    </dgm:pt>
    <dgm:pt modelId="{B8795066-5010-45CB-90B3-A2C93A09F2EF}" type="pres">
      <dgm:prSet presAssocID="{FAF53A72-32AE-491D-89A4-D863C7298942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1A13E54-946D-4878-A172-8E59ACC6787D}" srcId="{FAF53A72-32AE-491D-89A4-D863C7298942}" destId="{61D13FAF-403C-48C2-98B8-78F88DEB1BA6}" srcOrd="0" destOrd="0" parTransId="{DC74ECC7-15F4-4934-B9D6-4BFA0EDC710C}" sibTransId="{93AEDC3F-6469-4741-BDEC-66D96D36411A}"/>
    <dgm:cxn modelId="{538DE75A-F982-42A4-AF30-E36A994AEE16}" type="presOf" srcId="{5908E7FE-E014-4A7F-BFAA-6E9C64256B75}" destId="{B8795066-5010-45CB-90B3-A2C93A09F2EF}" srcOrd="1" destOrd="0" presId="urn:microsoft.com/office/officeart/2005/8/layout/venn2"/>
    <dgm:cxn modelId="{27B0E476-7580-4B63-9DE4-5550FF5D7C36}" srcId="{FAF53A72-32AE-491D-89A4-D863C7298942}" destId="{EB79AECF-7B46-49BC-A31C-CA2E1B135748}" srcOrd="2" destOrd="0" parTransId="{F97BE9ED-22D7-449E-80B4-1A6BF163809B}" sibTransId="{EC97C452-D2F2-4B5D-B447-7107FD7A9442}"/>
    <dgm:cxn modelId="{7D3B838C-8E55-4C97-B598-C829D0FC4AD0}" srcId="{FAF53A72-32AE-491D-89A4-D863C7298942}" destId="{37A4A903-42BE-42CF-BB06-40711A927288}" srcOrd="1" destOrd="0" parTransId="{B106E9A4-F1EF-42BB-99C3-6C4FC67FBC7F}" sibTransId="{71D8F2FC-C5B1-429B-BFF6-88AF9FDB00DA}"/>
    <dgm:cxn modelId="{0571C2FC-5C8C-4509-A642-56F40C9184DD}" type="presOf" srcId="{EB79AECF-7B46-49BC-A31C-CA2E1B135748}" destId="{4FD924CE-452B-4B66-9632-A7CAC734323C}" srcOrd="1" destOrd="0" presId="urn:microsoft.com/office/officeart/2005/8/layout/venn2"/>
    <dgm:cxn modelId="{05882B76-0E2A-49EA-8FD6-FA1AAFFE304B}" srcId="{FAF53A72-32AE-491D-89A4-D863C7298942}" destId="{5908E7FE-E014-4A7F-BFAA-6E9C64256B75}" srcOrd="3" destOrd="0" parTransId="{73C576EE-76A9-471D-A06A-348D87F7FA1A}" sibTransId="{D1D06D94-3C2C-4650-AFCF-85C39B4AB3CB}"/>
    <dgm:cxn modelId="{F581522A-9BC2-48B8-94BE-98CAB2789760}" type="presOf" srcId="{61D13FAF-403C-48C2-98B8-78F88DEB1BA6}" destId="{54D4F4CF-6B86-4068-A7B5-59CF3168F1A2}" srcOrd="0" destOrd="0" presId="urn:microsoft.com/office/officeart/2005/8/layout/venn2"/>
    <dgm:cxn modelId="{BB82DE9D-13A8-425B-9BCE-620116919820}" type="presOf" srcId="{37A4A903-42BE-42CF-BB06-40711A927288}" destId="{6199094D-FD43-4D98-8DB1-0C357C41A903}" srcOrd="1" destOrd="0" presId="urn:microsoft.com/office/officeart/2005/8/layout/venn2"/>
    <dgm:cxn modelId="{923B469B-C32B-4EA9-B78F-F15371D95F25}" type="presOf" srcId="{EB79AECF-7B46-49BC-A31C-CA2E1B135748}" destId="{6DFB4108-F50F-4F8A-9B4F-8E59FF169FE3}" srcOrd="0" destOrd="0" presId="urn:microsoft.com/office/officeart/2005/8/layout/venn2"/>
    <dgm:cxn modelId="{EE615A07-C195-4BEB-A763-46E52EE95930}" type="presOf" srcId="{61D13FAF-403C-48C2-98B8-78F88DEB1BA6}" destId="{2E10916A-FFDE-4AAD-B829-E0FF9ED021E4}" srcOrd="1" destOrd="0" presId="urn:microsoft.com/office/officeart/2005/8/layout/venn2"/>
    <dgm:cxn modelId="{223A3D98-2C2D-409B-A7D6-C2121FA838AA}" type="presOf" srcId="{37A4A903-42BE-42CF-BB06-40711A927288}" destId="{5C6CBFF7-CE86-4301-AA16-8BA5067EB687}" srcOrd="0" destOrd="0" presId="urn:microsoft.com/office/officeart/2005/8/layout/venn2"/>
    <dgm:cxn modelId="{2DC1CA72-5DA8-4904-B19F-7F00B1FF3BD6}" type="presOf" srcId="{5908E7FE-E014-4A7F-BFAA-6E9C64256B75}" destId="{3E2B9166-50E3-4E17-9010-11558C684615}" srcOrd="0" destOrd="0" presId="urn:microsoft.com/office/officeart/2005/8/layout/venn2"/>
    <dgm:cxn modelId="{2A15539D-C5E7-403B-8B39-49A5019F6210}" type="presOf" srcId="{FAF53A72-32AE-491D-89A4-D863C7298942}" destId="{15B509A9-BE88-4C8A-93E7-67F8F5DCC41A}" srcOrd="0" destOrd="0" presId="urn:microsoft.com/office/officeart/2005/8/layout/venn2"/>
    <dgm:cxn modelId="{A9BDEDDA-A618-4026-AE2D-DBA836C79345}" type="presParOf" srcId="{15B509A9-BE88-4C8A-93E7-67F8F5DCC41A}" destId="{DEA9D2ED-A25D-4930-B4FD-5D8B547B3BB7}" srcOrd="0" destOrd="0" presId="urn:microsoft.com/office/officeart/2005/8/layout/venn2"/>
    <dgm:cxn modelId="{E7BAB093-760F-46C6-B005-5559E5E85DA5}" type="presParOf" srcId="{DEA9D2ED-A25D-4930-B4FD-5D8B547B3BB7}" destId="{54D4F4CF-6B86-4068-A7B5-59CF3168F1A2}" srcOrd="0" destOrd="0" presId="urn:microsoft.com/office/officeart/2005/8/layout/venn2"/>
    <dgm:cxn modelId="{8A98246D-A053-4876-8C28-288608E768B4}" type="presParOf" srcId="{DEA9D2ED-A25D-4930-B4FD-5D8B547B3BB7}" destId="{2E10916A-FFDE-4AAD-B829-E0FF9ED021E4}" srcOrd="1" destOrd="0" presId="urn:microsoft.com/office/officeart/2005/8/layout/venn2"/>
    <dgm:cxn modelId="{DC5FF9BF-42F4-481F-A550-CB767179EFF8}" type="presParOf" srcId="{15B509A9-BE88-4C8A-93E7-67F8F5DCC41A}" destId="{4747E173-0E45-470E-9FBB-A984DB462799}" srcOrd="1" destOrd="0" presId="urn:microsoft.com/office/officeart/2005/8/layout/venn2"/>
    <dgm:cxn modelId="{CED4B247-0172-44CD-8433-3A9D1CBD26EB}" type="presParOf" srcId="{4747E173-0E45-470E-9FBB-A984DB462799}" destId="{5C6CBFF7-CE86-4301-AA16-8BA5067EB687}" srcOrd="0" destOrd="0" presId="urn:microsoft.com/office/officeart/2005/8/layout/venn2"/>
    <dgm:cxn modelId="{C799331E-C822-4F50-BCAD-BCE491AD8E04}" type="presParOf" srcId="{4747E173-0E45-470E-9FBB-A984DB462799}" destId="{6199094D-FD43-4D98-8DB1-0C357C41A903}" srcOrd="1" destOrd="0" presId="urn:microsoft.com/office/officeart/2005/8/layout/venn2"/>
    <dgm:cxn modelId="{B1FFF967-4050-4297-B01E-43DDECD7706A}" type="presParOf" srcId="{15B509A9-BE88-4C8A-93E7-67F8F5DCC41A}" destId="{A02115A2-5E95-49CB-9932-0C2C0F885DE8}" srcOrd="2" destOrd="0" presId="urn:microsoft.com/office/officeart/2005/8/layout/venn2"/>
    <dgm:cxn modelId="{419860E5-62B8-4635-B00F-1CE0115FA70F}" type="presParOf" srcId="{A02115A2-5E95-49CB-9932-0C2C0F885DE8}" destId="{6DFB4108-F50F-4F8A-9B4F-8E59FF169FE3}" srcOrd="0" destOrd="0" presId="urn:microsoft.com/office/officeart/2005/8/layout/venn2"/>
    <dgm:cxn modelId="{CC3D9491-DCE3-4CEF-8122-43FA76E89596}" type="presParOf" srcId="{A02115A2-5E95-49CB-9932-0C2C0F885DE8}" destId="{4FD924CE-452B-4B66-9632-A7CAC734323C}" srcOrd="1" destOrd="0" presId="urn:microsoft.com/office/officeart/2005/8/layout/venn2"/>
    <dgm:cxn modelId="{B709C808-0787-44E8-B6DF-FFE870F95278}" type="presParOf" srcId="{15B509A9-BE88-4C8A-93E7-67F8F5DCC41A}" destId="{D3B133B0-AEF1-4388-A98D-4335E2735BB9}" srcOrd="3" destOrd="0" presId="urn:microsoft.com/office/officeart/2005/8/layout/venn2"/>
    <dgm:cxn modelId="{98DCFAA0-F26A-4DA8-B409-AA3A94D7139C}" type="presParOf" srcId="{D3B133B0-AEF1-4388-A98D-4335E2735BB9}" destId="{3E2B9166-50E3-4E17-9010-11558C684615}" srcOrd="0" destOrd="0" presId="urn:microsoft.com/office/officeart/2005/8/layout/venn2"/>
    <dgm:cxn modelId="{4FF723A4-237D-4430-B0EC-BFF8E0428721}" type="presParOf" srcId="{D3B133B0-AEF1-4388-A98D-4335E2735BB9}" destId="{B8795066-5010-45CB-90B3-A2C93A09F2E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4F4CF-6B86-4068-A7B5-59CF3168F1A2}">
      <dsp:nvSpPr>
        <dsp:cNvPr id="0" name=""/>
        <dsp:cNvSpPr/>
      </dsp:nvSpPr>
      <dsp:spPr>
        <a:xfrm>
          <a:off x="716059" y="0"/>
          <a:ext cx="3968482" cy="39684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Peripherals and hardware resources</a:t>
          </a:r>
          <a:endParaRPr lang="en-GB" sz="1400" kern="1200" dirty="0"/>
        </a:p>
      </dsp:txBody>
      <dsp:txXfrm>
        <a:off x="2145506" y="198424"/>
        <a:ext cx="1109587" cy="595272"/>
      </dsp:txXfrm>
    </dsp:sp>
    <dsp:sp modelId="{5C6CBFF7-CE86-4301-AA16-8BA5067EB687}">
      <dsp:nvSpPr>
        <dsp:cNvPr id="0" name=""/>
        <dsp:cNvSpPr/>
      </dsp:nvSpPr>
      <dsp:spPr>
        <a:xfrm>
          <a:off x="1112907" y="793696"/>
          <a:ext cx="3174785" cy="3174785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50000"/>
                <a:satMod val="300000"/>
              </a:schemeClr>
            </a:gs>
            <a:gs pos="35000">
              <a:schemeClr val="accent3">
                <a:hueOff val="3750088"/>
                <a:satOff val="-5627"/>
                <a:lumOff val="-915"/>
                <a:alphaOff val="0"/>
                <a:tint val="37000"/>
                <a:satMod val="30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Wrapper</a:t>
          </a:r>
          <a:endParaRPr lang="en-GB" sz="1400" kern="1200" dirty="0"/>
        </a:p>
      </dsp:txBody>
      <dsp:txXfrm>
        <a:off x="2145506" y="984183"/>
        <a:ext cx="1109587" cy="571461"/>
      </dsp:txXfrm>
    </dsp:sp>
    <dsp:sp modelId="{6DFB4108-F50F-4F8A-9B4F-8E59FF169FE3}">
      <dsp:nvSpPr>
        <dsp:cNvPr id="0" name=""/>
        <dsp:cNvSpPr/>
      </dsp:nvSpPr>
      <dsp:spPr>
        <a:xfrm>
          <a:off x="1509755" y="1587392"/>
          <a:ext cx="2381089" cy="2381089"/>
        </a:xfrm>
        <a:prstGeom prst="ellips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50000"/>
                <a:satMod val="300000"/>
              </a:schemeClr>
            </a:gs>
            <a:gs pos="35000">
              <a:schemeClr val="accent3">
                <a:hueOff val="7500176"/>
                <a:satOff val="-11253"/>
                <a:lumOff val="-1830"/>
                <a:alphaOff val="0"/>
                <a:tint val="37000"/>
                <a:satMod val="30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API</a:t>
          </a:r>
          <a:endParaRPr lang="en-GB" sz="1400" kern="1200" dirty="0"/>
        </a:p>
      </dsp:txBody>
      <dsp:txXfrm>
        <a:off x="2145506" y="1765974"/>
        <a:ext cx="1109587" cy="535745"/>
      </dsp:txXfrm>
    </dsp:sp>
    <dsp:sp modelId="{3E2B9166-50E3-4E17-9010-11558C684615}">
      <dsp:nvSpPr>
        <dsp:cNvPr id="0" name=""/>
        <dsp:cNvSpPr/>
      </dsp:nvSpPr>
      <dsp:spPr>
        <a:xfrm>
          <a:off x="1906603" y="2381089"/>
          <a:ext cx="1587392" cy="1587392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EVC</a:t>
          </a:r>
          <a:endParaRPr lang="en-GB" sz="1400" kern="1200" dirty="0"/>
        </a:p>
      </dsp:txBody>
      <dsp:txXfrm>
        <a:off x="2139071" y="2777937"/>
        <a:ext cx="1122456" cy="793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5B77E-9637-4191-9E3E-964D1BC15944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E4302-361A-40D4-93D7-472FD47F475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992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E511D-6965-45D9-96B9-C5FF9A37A2CB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8A41-8739-4745-8F21-304BDBCA050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1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8A41-8739-4745-8F21-304BDBCA0500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28A41-8739-4745-8F21-304BDBCA0500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0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2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08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52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04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11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34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08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2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88D9-9E81-4AD3-BA62-F56845F0AF43}" type="datetimeFigureOut">
              <a:rPr lang="fr-FR" smtClean="0"/>
              <a:pPr/>
              <a:t>16/01/2014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AA5C-954D-441B-9F56-23F013DC903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9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8000"/>
            <a:ext cx="325111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00" y="5958000"/>
            <a:ext cx="30168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5934" y="1052736"/>
            <a:ext cx="755213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WP5 Demonstrator</a:t>
            </a:r>
          </a:p>
          <a:p>
            <a:pPr algn="ctr"/>
            <a:endParaRPr lang="en-US" sz="7200" b="1" i="1" cap="none" spc="0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7200" b="1" i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Review Meeting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51920" y="50851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16/01/2014 - </a:t>
            </a:r>
            <a:r>
              <a:rPr lang="en-US" dirty="0" smtClean="0"/>
              <a:t>Munich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3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details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complete description is available in a draft documentation which is published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Should be reviewed and improved !</a:t>
            </a:r>
          </a:p>
          <a:p>
            <a:pPr lvl="1"/>
            <a:r>
              <a:rPr lang="en-US" dirty="0" smtClean="0"/>
              <a:t>Could be updated following other WP progress and while implementing</a:t>
            </a:r>
          </a:p>
          <a:p>
            <a:r>
              <a:rPr lang="en-US" dirty="0" smtClean="0"/>
              <a:t>Implementation in C language is ongoing: will match what is currently used in ERSA EVC</a:t>
            </a:r>
          </a:p>
          <a:p>
            <a:endParaRPr lang="en-US" dirty="0" smtClean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Environment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Works are ongoing: bound together at the moment with the ERSA EVC, but will become a standalone application with the result of iteration 1</a:t>
            </a:r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e 87"/>
          <p:cNvGrpSpPr/>
          <p:nvPr/>
        </p:nvGrpSpPr>
        <p:grpSpPr>
          <a:xfrm>
            <a:off x="4716016" y="3051918"/>
            <a:ext cx="4333963" cy="3104727"/>
            <a:chOff x="1224818" y="1493245"/>
            <a:chExt cx="6109279" cy="4896544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1224819" y="3644330"/>
              <a:ext cx="6109278" cy="2745459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PC </a:t>
              </a:r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1224818" y="1493245"/>
              <a:ext cx="6109278" cy="1728193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PC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88134" y="2213325"/>
              <a:ext cx="518457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prstClr val="black"/>
                  </a:solidFill>
                </a:rPr>
                <a:t>API</a:t>
              </a: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16326" y="2573365"/>
              <a:ext cx="576064" cy="432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868454" y="2573365"/>
              <a:ext cx="576064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564198" y="2573365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292390" y="2573365"/>
              <a:ext cx="576064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988134" y="2573365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 smtClean="0">
                <a:solidFill>
                  <a:prstClr val="white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20582" y="2573365"/>
              <a:ext cx="576064" cy="432048"/>
            </a:xfrm>
            <a:prstGeom prst="rect">
              <a:avLst/>
            </a:prstGeom>
            <a:solidFill>
              <a:srgbClr val="2703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40262" y="2573365"/>
              <a:ext cx="576064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596646" y="2573365"/>
              <a:ext cx="576064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44518" y="2573365"/>
              <a:ext cx="576064" cy="432048"/>
            </a:xfrm>
            <a:prstGeom prst="rect">
              <a:avLst/>
            </a:prstGeom>
            <a:solidFill>
              <a:srgbClr val="F31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716326" y="3941517"/>
              <a:ext cx="576064" cy="12241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BAL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868454" y="3941517"/>
              <a:ext cx="576064" cy="12241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RADIO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564198" y="3941517"/>
              <a:ext cx="576064" cy="12241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ODO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292390" y="3941517"/>
              <a:ext cx="576064" cy="12241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LOOP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134" y="3941517"/>
              <a:ext cx="576064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white"/>
                  </a:solidFill>
                </a:rPr>
                <a:t>CFG</a:t>
              </a:r>
              <a:endParaRPr lang="en-GB" sz="1200" dirty="0">
                <a:solidFill>
                  <a:prstClr val="white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20582" y="3941517"/>
              <a:ext cx="576064" cy="1224136"/>
            </a:xfrm>
            <a:prstGeom prst="rect">
              <a:avLst/>
            </a:prstGeom>
            <a:solidFill>
              <a:srgbClr val="2703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DMI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40262" y="3941517"/>
              <a:ext cx="576064" cy="12241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TIU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596646" y="3941517"/>
              <a:ext cx="576064" cy="12241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JRU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444518" y="3941517"/>
              <a:ext cx="576064" cy="1224136"/>
            </a:xfrm>
            <a:prstGeom prst="rect">
              <a:avLst/>
            </a:prstGeom>
            <a:solidFill>
              <a:srgbClr val="F31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STM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988134" y="5165653"/>
              <a:ext cx="5184576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prstClr val="black"/>
                  </a:solidFill>
                </a:rPr>
                <a:t>Scenario controller</a:t>
              </a: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2" name="Cylindre 111"/>
            <p:cNvSpPr/>
            <p:nvPr/>
          </p:nvSpPr>
          <p:spPr>
            <a:xfrm>
              <a:off x="6254087" y="5584056"/>
              <a:ext cx="864096" cy="5760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prstClr val="white"/>
                  </a:solidFill>
                </a:rPr>
                <a:t>Test</a:t>
              </a:r>
            </a:p>
            <a:p>
              <a:pPr algn="ctr"/>
              <a:r>
                <a:rPr lang="en-GB" sz="1200" smtClean="0">
                  <a:solidFill>
                    <a:prstClr val="white"/>
                  </a:solidFill>
                </a:rPr>
                <a:t>results</a:t>
              </a:r>
              <a:endParaRPr lang="en-GB" sz="1200">
                <a:solidFill>
                  <a:prstClr val="white"/>
                </a:solidFill>
              </a:endParaRPr>
            </a:p>
          </p:txBody>
        </p:sp>
        <p:sp>
          <p:nvSpPr>
            <p:cNvPr id="114" name="Flèche à angle droit 113"/>
            <p:cNvSpPr/>
            <p:nvPr/>
          </p:nvSpPr>
          <p:spPr>
            <a:xfrm rot="5400000">
              <a:off x="5545406" y="5432918"/>
              <a:ext cx="374290" cy="792088"/>
            </a:xfrm>
            <a:prstGeom prst="bentUpArrow">
              <a:avLst>
                <a:gd name="adj1" fmla="val 20055"/>
                <a:gd name="adj2" fmla="val 1430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15" name="Flèche vers le haut 114"/>
            <p:cNvSpPr/>
            <p:nvPr/>
          </p:nvSpPr>
          <p:spPr>
            <a:xfrm>
              <a:off x="2797703" y="3041417"/>
              <a:ext cx="144016" cy="720000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6" name="Flèche vers le bas 115"/>
            <p:cNvSpPr/>
            <p:nvPr/>
          </p:nvSpPr>
          <p:spPr>
            <a:xfrm>
              <a:off x="6830151" y="3041417"/>
              <a:ext cx="144016" cy="72000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7" name="Double flèche verticale 116"/>
            <p:cNvSpPr/>
            <p:nvPr/>
          </p:nvSpPr>
          <p:spPr>
            <a:xfrm>
              <a:off x="2149631" y="3041417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8" name="Double flèche verticale 117"/>
            <p:cNvSpPr/>
            <p:nvPr/>
          </p:nvSpPr>
          <p:spPr>
            <a:xfrm>
              <a:off x="3373767" y="3041417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9" name="Flèche vers le haut 118"/>
            <p:cNvSpPr/>
            <p:nvPr/>
          </p:nvSpPr>
          <p:spPr>
            <a:xfrm>
              <a:off x="3949831" y="3041417"/>
              <a:ext cx="144016" cy="720000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0" name="Flèche vers le haut 119"/>
            <p:cNvSpPr/>
            <p:nvPr/>
          </p:nvSpPr>
          <p:spPr>
            <a:xfrm>
              <a:off x="4525895" y="3041417"/>
              <a:ext cx="144016" cy="720000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1" name="Double flèche verticale 120"/>
            <p:cNvSpPr/>
            <p:nvPr/>
          </p:nvSpPr>
          <p:spPr>
            <a:xfrm>
              <a:off x="5101959" y="3041417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2" name="Double flèche verticale 121"/>
            <p:cNvSpPr/>
            <p:nvPr/>
          </p:nvSpPr>
          <p:spPr>
            <a:xfrm>
              <a:off x="5678023" y="3041417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3" name="Double flèche verticale 122"/>
            <p:cNvSpPr/>
            <p:nvPr/>
          </p:nvSpPr>
          <p:spPr>
            <a:xfrm>
              <a:off x="6254087" y="3041417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05615" y="3293405"/>
              <a:ext cx="5184576" cy="21602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Logical interface (TCP / IP)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134" y="1637261"/>
              <a:ext cx="5184576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prstClr val="black"/>
                  </a:solidFill>
                </a:rPr>
                <a:t>ERSA EVC Baseline 3</a:t>
              </a:r>
            </a:p>
          </p:txBody>
        </p:sp>
      </p:grpSp>
      <p:grpSp>
        <p:nvGrpSpPr>
          <p:cNvPr id="164" name="Groupe 163"/>
          <p:cNvGrpSpPr/>
          <p:nvPr/>
        </p:nvGrpSpPr>
        <p:grpSpPr>
          <a:xfrm>
            <a:off x="188687" y="2280888"/>
            <a:ext cx="4333962" cy="2089953"/>
            <a:chOff x="1224819" y="3093672"/>
            <a:chExt cx="6109278" cy="3296117"/>
          </a:xfrm>
        </p:grpSpPr>
        <p:sp>
          <p:nvSpPr>
            <p:cNvPr id="165" name="Rectangle à coins arrondis 164"/>
            <p:cNvSpPr/>
            <p:nvPr/>
          </p:nvSpPr>
          <p:spPr>
            <a:xfrm>
              <a:off x="1224819" y="3093672"/>
              <a:ext cx="6109278" cy="3296117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PC 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716326" y="3941517"/>
              <a:ext cx="576064" cy="122413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BAL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4868454" y="3941517"/>
              <a:ext cx="576064" cy="122413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RADIO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64198" y="3941517"/>
              <a:ext cx="576064" cy="12241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ODO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292390" y="3941517"/>
              <a:ext cx="576064" cy="12241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LOOP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988134" y="3941517"/>
              <a:ext cx="576064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white"/>
                  </a:solidFill>
                </a:rPr>
                <a:t>CFG</a:t>
              </a:r>
              <a:endParaRPr lang="en-GB" sz="1200" dirty="0">
                <a:solidFill>
                  <a:prstClr val="white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020582" y="3941517"/>
              <a:ext cx="576064" cy="1224136"/>
            </a:xfrm>
            <a:prstGeom prst="rect">
              <a:avLst/>
            </a:prstGeom>
            <a:solidFill>
              <a:srgbClr val="2703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DMI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140262" y="3941517"/>
              <a:ext cx="576064" cy="12241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TIU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596646" y="3941517"/>
              <a:ext cx="576064" cy="12241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JRU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44518" y="3941517"/>
              <a:ext cx="576064" cy="1224136"/>
            </a:xfrm>
            <a:prstGeom prst="rect">
              <a:avLst/>
            </a:prstGeom>
            <a:solidFill>
              <a:srgbClr val="F31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STM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988134" y="5165653"/>
              <a:ext cx="5184576" cy="3600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prstClr val="black"/>
                  </a:solidFill>
                </a:rPr>
                <a:t>Scenario controller</a:t>
              </a: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7" name="Cylindre 186"/>
            <p:cNvSpPr/>
            <p:nvPr/>
          </p:nvSpPr>
          <p:spPr>
            <a:xfrm>
              <a:off x="2077622" y="5597702"/>
              <a:ext cx="1241846" cy="5760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white"/>
                  </a:solidFill>
                </a:rPr>
                <a:t>scenarios</a:t>
              </a:r>
              <a:endParaRPr lang="en-GB" sz="1200" dirty="0">
                <a:solidFill>
                  <a:prstClr val="white"/>
                </a:solidFill>
              </a:endParaRPr>
            </a:p>
          </p:txBody>
        </p:sp>
        <p:sp>
          <p:nvSpPr>
            <p:cNvPr id="188" name="Cylindre 187"/>
            <p:cNvSpPr/>
            <p:nvPr/>
          </p:nvSpPr>
          <p:spPr>
            <a:xfrm>
              <a:off x="6254087" y="5584056"/>
              <a:ext cx="864096" cy="57606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prstClr val="white"/>
                  </a:solidFill>
                </a:rPr>
                <a:t>Test</a:t>
              </a:r>
            </a:p>
            <a:p>
              <a:pPr algn="ctr"/>
              <a:r>
                <a:rPr lang="en-GB" sz="1200" smtClean="0">
                  <a:solidFill>
                    <a:prstClr val="white"/>
                  </a:solidFill>
                </a:rPr>
                <a:t>results</a:t>
              </a:r>
              <a:endParaRPr lang="en-GB" sz="1200">
                <a:solidFill>
                  <a:prstClr val="white"/>
                </a:solidFill>
              </a:endParaRPr>
            </a:p>
          </p:txBody>
        </p:sp>
        <p:sp>
          <p:nvSpPr>
            <p:cNvPr id="189" name="Flèche à angle droit 188"/>
            <p:cNvSpPr/>
            <p:nvPr/>
          </p:nvSpPr>
          <p:spPr>
            <a:xfrm>
              <a:off x="3428294" y="5641815"/>
              <a:ext cx="648073" cy="288032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190" name="Flèche à angle droit 189"/>
            <p:cNvSpPr/>
            <p:nvPr/>
          </p:nvSpPr>
          <p:spPr>
            <a:xfrm rot="5400000">
              <a:off x="5545406" y="5432918"/>
              <a:ext cx="374290" cy="792088"/>
            </a:xfrm>
            <a:prstGeom prst="bentUpArrow">
              <a:avLst>
                <a:gd name="adj1" fmla="val 20055"/>
                <a:gd name="adj2" fmla="val 14301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1988134" y="3372550"/>
              <a:ext cx="5184576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prstClr val="black"/>
                  </a:solidFill>
                </a:rPr>
                <a:t>ERSA EVC Baseline 3</a:t>
              </a:r>
            </a:p>
          </p:txBody>
        </p:sp>
      </p:grpSp>
      <p:sp>
        <p:nvSpPr>
          <p:cNvPr id="202" name="Virage 201"/>
          <p:cNvSpPr/>
          <p:nvPr/>
        </p:nvSpPr>
        <p:spPr>
          <a:xfrm rot="10800000" flipH="1">
            <a:off x="3386502" y="4683888"/>
            <a:ext cx="1021659" cy="696576"/>
          </a:xfrm>
          <a:prstGeom prst="ben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3" name="Cylindre 202"/>
          <p:cNvSpPr/>
          <p:nvPr/>
        </p:nvSpPr>
        <p:spPr>
          <a:xfrm>
            <a:off x="5269919" y="5682382"/>
            <a:ext cx="880974" cy="3652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prstClr val="white"/>
                </a:solidFill>
              </a:rPr>
              <a:t>scenarios</a:t>
            </a:r>
            <a:endParaRPr lang="en-GB" sz="1200" dirty="0">
              <a:solidFill>
                <a:prstClr val="white"/>
              </a:solidFill>
            </a:endParaRPr>
          </a:p>
        </p:txBody>
      </p:sp>
      <p:sp>
        <p:nvSpPr>
          <p:cNvPr id="204" name="Flèche à angle droit 203"/>
          <p:cNvSpPr/>
          <p:nvPr/>
        </p:nvSpPr>
        <p:spPr>
          <a:xfrm>
            <a:off x="6221173" y="5682382"/>
            <a:ext cx="459747" cy="18263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Environment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Can already execute some simple scenarios and is already used internally by ERSA</a:t>
            </a:r>
          </a:p>
          <a:p>
            <a:r>
              <a:rPr lang="en-GB" dirty="0" smtClean="0"/>
              <a:t>But will require some work to suit all the requirements:</a:t>
            </a:r>
          </a:p>
          <a:p>
            <a:pPr lvl="1"/>
            <a:r>
              <a:rPr lang="en-GB" dirty="0" smtClean="0"/>
              <a:t>Scenario format adaptation</a:t>
            </a:r>
          </a:p>
          <a:p>
            <a:pPr lvl="1"/>
            <a:r>
              <a:rPr lang="en-GB" dirty="0" smtClean="0"/>
              <a:t>Test result templates</a:t>
            </a:r>
          </a:p>
          <a:p>
            <a:pPr lvl="1"/>
            <a:r>
              <a:rPr lang="en-GB" dirty="0" smtClean="0"/>
              <a:t>…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T:\ITE_01\DEV\implementation\didier\TestRunner_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48880"/>
            <a:ext cx="4757270" cy="393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39" y="3268100"/>
            <a:ext cx="2892471" cy="209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4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176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 on meeting </a:t>
            </a:r>
            <a:r>
              <a:rPr lang="en-US" dirty="0"/>
              <a:t>with GE </a:t>
            </a:r>
            <a:r>
              <a:rPr lang="en-US" dirty="0" smtClean="0"/>
              <a:t>(1)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1" name="Flèche à angle droit 30"/>
          <p:cNvSpPr/>
          <p:nvPr/>
        </p:nvSpPr>
        <p:spPr>
          <a:xfrm>
            <a:off x="3228937" y="6793943"/>
            <a:ext cx="648072" cy="288032"/>
          </a:xfrm>
          <a:prstGeom prst="bentUpArrow">
            <a:avLst/>
          </a:prstGeom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32" name="Flèche à angle droit 31"/>
          <p:cNvSpPr/>
          <p:nvPr/>
        </p:nvSpPr>
        <p:spPr>
          <a:xfrm rot="5400000">
            <a:off x="5750031" y="6556164"/>
            <a:ext cx="432048" cy="792088"/>
          </a:xfrm>
          <a:prstGeom prst="bentUpArrow">
            <a:avLst>
              <a:gd name="adj1" fmla="val 20055"/>
              <a:gd name="adj2" fmla="val 14301"/>
              <a:gd name="adj3" fmla="val 25000"/>
            </a:avLst>
          </a:prstGeom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/>
          <p:cNvGrpSpPr/>
          <p:nvPr/>
        </p:nvGrpSpPr>
        <p:grpSpPr>
          <a:xfrm>
            <a:off x="945572" y="1187032"/>
            <a:ext cx="6984776" cy="3250080"/>
            <a:chOff x="611560" y="3077381"/>
            <a:chExt cx="6984776" cy="3250080"/>
          </a:xfrm>
        </p:grpSpPr>
        <p:sp>
          <p:nvSpPr>
            <p:cNvPr id="84" name="Rectangle à coins arrondis 83"/>
            <p:cNvSpPr/>
            <p:nvPr/>
          </p:nvSpPr>
          <p:spPr>
            <a:xfrm>
              <a:off x="611560" y="3077381"/>
              <a:ext cx="6984776" cy="172819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prstClr val="black"/>
                  </a:solidFill>
                </a:rPr>
                <a:t>(</a:t>
              </a:r>
              <a:r>
                <a:rPr lang="en-US" dirty="0" smtClean="0">
                  <a:solidFill>
                    <a:prstClr val="black"/>
                  </a:solidFill>
                </a:rPr>
                <a:t>NON) VITAL</a:t>
              </a:r>
            </a:p>
            <a:p>
              <a:r>
                <a:rPr lang="fr-FR" dirty="0" smtClean="0">
                  <a:solidFill>
                    <a:prstClr val="black"/>
                  </a:solidFill>
                </a:rPr>
                <a:t>PLATFORM</a:t>
              </a:r>
              <a:endParaRPr lang="fr-FR" dirty="0">
                <a:solidFill>
                  <a:prstClr val="black"/>
                </a:solidFill>
              </a:endParaRPr>
            </a:p>
            <a:p>
              <a:endParaRPr lang="fr-FR" dirty="0" smtClean="0">
                <a:solidFill>
                  <a:prstClr val="black"/>
                </a:solidFill>
              </a:endParaRPr>
            </a:p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Double flèche verticale 100"/>
            <p:cNvSpPr/>
            <p:nvPr/>
          </p:nvSpPr>
          <p:spPr>
            <a:xfrm>
              <a:off x="5093537" y="4625553"/>
              <a:ext cx="142462" cy="168506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79712" y="3797461"/>
              <a:ext cx="5184576" cy="360040"/>
            </a:xfrm>
            <a:prstGeom prst="rect">
              <a:avLst/>
            </a:prstGeom>
            <a:solidFill>
              <a:srgbClr val="FF0000"/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prstClr val="black"/>
                  </a:solidFill>
                </a:rPr>
                <a:t>API</a:t>
              </a: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707904" y="4157501"/>
              <a:ext cx="576064" cy="432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JRU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860032" y="4157501"/>
              <a:ext cx="576064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prstClr val="black"/>
                  </a:solidFill>
                </a:rPr>
                <a:t>RAD</a:t>
              </a:r>
              <a:endParaRPr lang="en-GB" sz="1200">
                <a:solidFill>
                  <a:prstClr val="black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55776" y="4157501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prstClr val="black"/>
                  </a:solidFill>
                </a:rPr>
                <a:t>ODO</a:t>
              </a:r>
              <a:endParaRPr lang="en-GB" sz="1200">
                <a:solidFill>
                  <a:prstClr val="black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283968" y="4157501"/>
              <a:ext cx="576064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STM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79712" y="4157501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white"/>
                  </a:solidFill>
                </a:rPr>
                <a:t>CTRL/</a:t>
              </a:r>
            </a:p>
            <a:p>
              <a:pPr algn="ctr"/>
              <a:r>
                <a:rPr lang="en-GB" sz="1200" dirty="0" smtClean="0">
                  <a:solidFill>
                    <a:prstClr val="white"/>
                  </a:solidFill>
                </a:rPr>
                <a:t>CFG</a:t>
              </a:r>
              <a:endParaRPr lang="en-GB" sz="1200" dirty="0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12160" y="4157501"/>
              <a:ext cx="576064" cy="432048"/>
            </a:xfrm>
            <a:prstGeom prst="rect">
              <a:avLst/>
            </a:prstGeom>
            <a:solidFill>
              <a:srgbClr val="2703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BALI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131840" y="4157501"/>
              <a:ext cx="576064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prstClr val="black"/>
                  </a:solidFill>
                </a:rPr>
                <a:t>TIU/</a:t>
              </a:r>
            </a:p>
            <a:p>
              <a:pPr algn="ctr"/>
              <a:r>
                <a:rPr lang="en-GB" sz="1200" smtClean="0">
                  <a:solidFill>
                    <a:prstClr val="black"/>
                  </a:solidFill>
                </a:rPr>
                <a:t>BIU</a:t>
              </a:r>
              <a:endParaRPr lang="en-GB" sz="1200">
                <a:solidFill>
                  <a:prstClr val="black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588224" y="4157501"/>
              <a:ext cx="576064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DMI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436096" y="4157501"/>
              <a:ext cx="576064" cy="432048"/>
            </a:xfrm>
            <a:prstGeom prst="rect">
              <a:avLst/>
            </a:prstGeom>
            <a:solidFill>
              <a:srgbClr val="F31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</a:rPr>
                <a:t>LOOP</a:t>
              </a:r>
              <a:endParaRPr lang="en-GB" sz="1200" dirty="0">
                <a:solidFill>
                  <a:prstClr val="black"/>
                </a:solidFill>
              </a:endParaRPr>
            </a:p>
          </p:txBody>
        </p:sp>
        <p:sp>
          <p:nvSpPr>
            <p:cNvPr id="95" name="Flèche vers le haut 94"/>
            <p:cNvSpPr/>
            <p:nvPr/>
          </p:nvSpPr>
          <p:spPr>
            <a:xfrm>
              <a:off x="2789281" y="4625553"/>
              <a:ext cx="144016" cy="1048362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6" name="Flèche vers le bas 95"/>
            <p:cNvSpPr/>
            <p:nvPr/>
          </p:nvSpPr>
          <p:spPr>
            <a:xfrm>
              <a:off x="6821729" y="4625553"/>
              <a:ext cx="144016" cy="168506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7" name="Double flèche verticale 96"/>
            <p:cNvSpPr/>
            <p:nvPr/>
          </p:nvSpPr>
          <p:spPr>
            <a:xfrm>
              <a:off x="2141209" y="4625552"/>
              <a:ext cx="144016" cy="1048363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8" name="Double flèche verticale 97"/>
            <p:cNvSpPr/>
            <p:nvPr/>
          </p:nvSpPr>
          <p:spPr>
            <a:xfrm>
              <a:off x="3365345" y="4625553"/>
              <a:ext cx="144000" cy="1048362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9" name="Flèche vers le haut 98"/>
            <p:cNvSpPr/>
            <p:nvPr/>
          </p:nvSpPr>
          <p:spPr>
            <a:xfrm>
              <a:off x="3941408" y="4625553"/>
              <a:ext cx="162539" cy="1048362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2" name="Double flèche verticale 101"/>
            <p:cNvSpPr/>
            <p:nvPr/>
          </p:nvSpPr>
          <p:spPr>
            <a:xfrm>
              <a:off x="5669601" y="4625553"/>
              <a:ext cx="144016" cy="168506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3" name="Double flèche verticale 102"/>
            <p:cNvSpPr/>
            <p:nvPr/>
          </p:nvSpPr>
          <p:spPr>
            <a:xfrm>
              <a:off x="6278350" y="4625553"/>
              <a:ext cx="144016" cy="168506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79712" y="3221397"/>
              <a:ext cx="3456384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prstClr val="black"/>
                  </a:solidFill>
                </a:rPr>
                <a:t>ERSA EVC Baseline 3</a:t>
              </a:r>
            </a:p>
            <a:p>
              <a:pPr algn="ctr"/>
              <a:r>
                <a:rPr lang="en-GB" dirty="0" smtClean="0">
                  <a:solidFill>
                    <a:prstClr val="black"/>
                  </a:solidFill>
                </a:rPr>
                <a:t>Non formal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36096" y="3221397"/>
              <a:ext cx="1728192" cy="5760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prstClr val="black"/>
                  </a:solidFill>
                </a:rPr>
                <a:t>Generated code</a:t>
              </a:r>
              <a:endParaRPr lang="en-GB" dirty="0">
                <a:solidFill>
                  <a:prstClr val="black"/>
                </a:solidFill>
              </a:endParaRPr>
            </a:p>
          </p:txBody>
        </p:sp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186" y="4083291"/>
              <a:ext cx="727098" cy="72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Double flèche verticale 70"/>
            <p:cNvSpPr/>
            <p:nvPr/>
          </p:nvSpPr>
          <p:spPr>
            <a:xfrm>
              <a:off x="4518250" y="4642393"/>
              <a:ext cx="142462" cy="168506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33" name="Rectangle à coins arrondis 32"/>
          <p:cNvSpPr/>
          <p:nvPr/>
        </p:nvSpPr>
        <p:spPr>
          <a:xfrm>
            <a:off x="863579" y="4420272"/>
            <a:ext cx="6984776" cy="172819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436379" y="3800407"/>
            <a:ext cx="2135621" cy="36004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28101" y="3802482"/>
            <a:ext cx="10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</a:rPr>
              <a:t>Adapter</a:t>
            </a:r>
            <a:endParaRPr lang="fr-FR" dirty="0">
              <a:solidFill>
                <a:prstClr val="black"/>
              </a:solidFill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4572000" y="44371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292080" y="44371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7027068" y="44371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2740076" y="5067326"/>
            <a:ext cx="16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/>
                </a:solidFill>
              </a:rPr>
              <a:t>Train </a:t>
            </a:r>
            <a:r>
              <a:rPr lang="fr-FR" sz="1400" dirty="0" err="1" smtClean="0">
                <a:solidFill>
                  <a:prstClr val="black"/>
                </a:solidFill>
              </a:rPr>
              <a:t>Movement</a:t>
            </a:r>
            <a:r>
              <a:rPr lang="fr-FR" sz="1400" dirty="0" smtClean="0">
                <a:solidFill>
                  <a:prstClr val="black"/>
                </a:solidFill>
              </a:rPr>
              <a:t> Simulator</a:t>
            </a:r>
            <a:endParaRPr lang="fr-FR" sz="1400" dirty="0">
              <a:solidFill>
                <a:prstClr val="black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427984" y="4959604"/>
            <a:ext cx="1023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/>
                </a:solidFill>
              </a:rPr>
              <a:t>national system </a:t>
            </a:r>
            <a:r>
              <a:rPr lang="fr-FR" sz="1400" dirty="0" err="1" smtClean="0">
                <a:solidFill>
                  <a:prstClr val="black"/>
                </a:solidFill>
              </a:rPr>
              <a:t>simul</a:t>
            </a:r>
            <a:r>
              <a:rPr lang="fr-FR" sz="1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404381" y="5067326"/>
            <a:ext cx="161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prstClr val="black"/>
                </a:solidFill>
              </a:rPr>
              <a:t>Trackside</a:t>
            </a:r>
            <a:r>
              <a:rPr lang="fr-FR" sz="1400" dirty="0" smtClean="0">
                <a:solidFill>
                  <a:prstClr val="black"/>
                </a:solidFill>
              </a:rPr>
              <a:t> ETCS</a:t>
            </a:r>
          </a:p>
          <a:p>
            <a:pPr algn="ctr"/>
            <a:r>
              <a:rPr lang="fr-FR" sz="1400" dirty="0" err="1" smtClean="0">
                <a:solidFill>
                  <a:prstClr val="black"/>
                </a:solidFill>
              </a:rPr>
              <a:t>simul</a:t>
            </a:r>
            <a:r>
              <a:rPr lang="fr-FR" sz="1400" dirty="0" smtClean="0">
                <a:solidFill>
                  <a:prstClr val="black"/>
                </a:solidFill>
              </a:rPr>
              <a:t>.</a:t>
            </a:r>
            <a:endParaRPr lang="fr-FR" sz="1400" dirty="0">
              <a:solidFill>
                <a:prstClr val="black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020272" y="5067326"/>
            <a:ext cx="80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prstClr val="black"/>
                </a:solidFill>
              </a:rPr>
              <a:t>Driver </a:t>
            </a:r>
            <a:r>
              <a:rPr lang="fr-FR" sz="1400" dirty="0" err="1" smtClean="0">
                <a:solidFill>
                  <a:prstClr val="black"/>
                </a:solidFill>
              </a:rPr>
              <a:t>simul</a:t>
            </a:r>
            <a:r>
              <a:rPr lang="fr-FR" sz="1400" dirty="0" smtClean="0">
                <a:solidFill>
                  <a:prstClr val="black"/>
                </a:solidFill>
              </a:rPr>
              <a:t>.</a:t>
            </a:r>
            <a:endParaRPr lang="fr-FR" sz="14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67744" y="2946139"/>
            <a:ext cx="5184576" cy="21602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prstClr val="black"/>
                </a:solidFill>
              </a:rPr>
              <a:t>Physical interface (FFFIS or FIS)</a:t>
            </a:r>
          </a:p>
        </p:txBody>
      </p:sp>
      <p:cxnSp>
        <p:nvCxnSpPr>
          <p:cNvPr id="73" name="Connecteur droit 72"/>
          <p:cNvCxnSpPr/>
          <p:nvPr/>
        </p:nvCxnSpPr>
        <p:spPr>
          <a:xfrm>
            <a:off x="2470603" y="44371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827584" y="4941168"/>
            <a:ext cx="1615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TEST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ENVIRONMENT</a:t>
            </a: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(SUBSET 094)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75" name="Double flèche verticale 74"/>
          <p:cNvSpPr/>
          <p:nvPr/>
        </p:nvSpPr>
        <p:spPr>
          <a:xfrm>
            <a:off x="3432379" y="4160447"/>
            <a:ext cx="131509" cy="259825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27984" y="1320906"/>
            <a:ext cx="433082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 tasks:</a:t>
            </a:r>
          </a:p>
          <a:p>
            <a:pPr lvl="1"/>
            <a:r>
              <a:rPr lang="en-US" dirty="0" smtClean="0"/>
              <a:t>provision of hardware platform and peripheral on board equipment</a:t>
            </a:r>
          </a:p>
          <a:p>
            <a:pPr lvl="1"/>
            <a:r>
              <a:rPr lang="en-US" dirty="0" smtClean="0"/>
              <a:t>provision of development </a:t>
            </a:r>
            <a:r>
              <a:rPr lang="en-US" dirty="0" smtClean="0"/>
              <a:t>environment for C language</a:t>
            </a:r>
            <a:endParaRPr lang="en-US" dirty="0" smtClean="0"/>
          </a:p>
          <a:p>
            <a:pPr lvl="1"/>
            <a:r>
              <a:rPr lang="en-US" dirty="0" smtClean="0"/>
              <a:t>provision of wrapper for EVC code integration</a:t>
            </a:r>
          </a:p>
          <a:p>
            <a:pPr lvl="1"/>
            <a:r>
              <a:rPr lang="en-US" dirty="0" smtClean="0"/>
              <a:t>technical support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ERSA tasks:</a:t>
            </a:r>
          </a:p>
          <a:p>
            <a:pPr lvl="1"/>
            <a:r>
              <a:rPr lang="en-US" dirty="0" smtClean="0"/>
              <a:t>integration of EVC code</a:t>
            </a:r>
          </a:p>
          <a:p>
            <a:pPr lvl="1"/>
            <a:r>
              <a:rPr lang="en-US" dirty="0" smtClean="0"/>
              <a:t>interaction with wrapper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idier\Downloads\ELO-1-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19"/>
            <a:ext cx="2958233" cy="19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876441515"/>
              </p:ext>
            </p:extLst>
          </p:nvPr>
        </p:nvGraphicFramePr>
        <p:xfrm>
          <a:off x="25665" y="2780928"/>
          <a:ext cx="5400600" cy="396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 on meeting with GE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tasks</a:t>
            </a:r>
            <a:r>
              <a:rPr lang="en-GB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5.2.B On Board simulator – iteration 2</a:t>
            </a:r>
          </a:p>
          <a:p>
            <a:pPr lvl="1"/>
            <a:r>
              <a:rPr lang="en-US" dirty="0" smtClean="0"/>
              <a:t>Use of </a:t>
            </a:r>
            <a:r>
              <a:rPr lang="en-US" dirty="0" smtClean="0"/>
              <a:t>generated </a:t>
            </a:r>
            <a:r>
              <a:rPr lang="en-US" dirty="0" smtClean="0"/>
              <a:t>code provided in WP3</a:t>
            </a:r>
          </a:p>
          <a:p>
            <a:pPr lvl="1"/>
            <a:r>
              <a:rPr lang="en-US" dirty="0" smtClean="0"/>
              <a:t>Proposal : </a:t>
            </a:r>
          </a:p>
          <a:p>
            <a:pPr lvl="2"/>
            <a:r>
              <a:rPr lang="en-US" dirty="0"/>
              <a:t>Define together priorities for merge of code</a:t>
            </a:r>
          </a:p>
          <a:p>
            <a:pPr lvl="2"/>
            <a:r>
              <a:rPr lang="en-US" dirty="0" smtClean="0"/>
              <a:t>Start with integration of braking curves</a:t>
            </a:r>
          </a:p>
          <a:p>
            <a:pPr lvl="2"/>
            <a:r>
              <a:rPr lang="en-US" dirty="0" err="1"/>
              <a:t>Balise</a:t>
            </a:r>
            <a:r>
              <a:rPr lang="en-US" dirty="0"/>
              <a:t> telegram management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tasks</a:t>
            </a:r>
            <a:r>
              <a:rPr lang="en-GB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5.3 Production of test environment</a:t>
            </a:r>
          </a:p>
          <a:p>
            <a:pPr lvl="1"/>
            <a:r>
              <a:rPr lang="en-US" dirty="0"/>
              <a:t>Need to have a template definition for test scenario (defined in 5.4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Proposal : </a:t>
            </a:r>
          </a:p>
          <a:p>
            <a:pPr lvl="2"/>
            <a:r>
              <a:rPr lang="en-US" dirty="0" smtClean="0"/>
              <a:t>We </a:t>
            </a:r>
            <a:r>
              <a:rPr lang="en-US" dirty="0"/>
              <a:t>can provide to </a:t>
            </a:r>
            <a:r>
              <a:rPr lang="en-US" dirty="0" smtClean="0"/>
              <a:t>the project </a:t>
            </a:r>
            <a:r>
              <a:rPr lang="en-US" dirty="0"/>
              <a:t>our current </a:t>
            </a:r>
            <a:r>
              <a:rPr lang="en-US" dirty="0" smtClean="0"/>
              <a:t>definition as a starting point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have a template definition for test </a:t>
            </a:r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Proposal : </a:t>
            </a:r>
          </a:p>
          <a:p>
            <a:pPr lvl="2"/>
            <a:r>
              <a:rPr lang="en-US" dirty="0" smtClean="0"/>
              <a:t>We can provide to the project our current definition as a starting point (log and JRU data)</a:t>
            </a:r>
          </a:p>
          <a:p>
            <a:pPr lvl="2"/>
            <a:r>
              <a:rPr lang="en-US" dirty="0" smtClean="0"/>
              <a:t>More work will be needed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6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tasks</a:t>
            </a:r>
            <a:r>
              <a:rPr lang="en-GB" dirty="0" smtClean="0"/>
              <a:t>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5.4 Data preparation (DLR leader)</a:t>
            </a:r>
          </a:p>
          <a:p>
            <a:pPr lvl="1"/>
            <a:r>
              <a:rPr lang="en-US" dirty="0" smtClean="0"/>
              <a:t>Track and train data must be provided</a:t>
            </a:r>
          </a:p>
          <a:p>
            <a:pPr lvl="1"/>
            <a:r>
              <a:rPr lang="en-US" dirty="0" smtClean="0"/>
              <a:t>Refine template of test scenario (collaboration with other partners), and test environment if needed</a:t>
            </a:r>
          </a:p>
          <a:p>
            <a:r>
              <a:rPr lang="en-US" dirty="0" smtClean="0"/>
              <a:t>5.6 Data exploitation</a:t>
            </a:r>
            <a:r>
              <a:rPr lang="en-US" dirty="0"/>
              <a:t> (DLR leader)</a:t>
            </a:r>
            <a:endParaRPr lang="en-US" dirty="0" smtClean="0"/>
          </a:p>
          <a:p>
            <a:pPr lvl="1"/>
            <a:r>
              <a:rPr lang="en-US" dirty="0"/>
              <a:t>Refine template of test </a:t>
            </a:r>
            <a:r>
              <a:rPr lang="en-US" dirty="0" smtClean="0"/>
              <a:t>report (</a:t>
            </a:r>
            <a:r>
              <a:rPr lang="en-US" dirty="0"/>
              <a:t>collaboration </a:t>
            </a:r>
            <a:r>
              <a:rPr lang="en-US" dirty="0" smtClean="0"/>
              <a:t>with other partners), </a:t>
            </a:r>
            <a:r>
              <a:rPr lang="en-US" dirty="0"/>
              <a:t>and test environment if </a:t>
            </a:r>
            <a:r>
              <a:rPr lang="en-US" dirty="0" smtClean="0"/>
              <a:t>needed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9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 consolidation for 2014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32855"/>
            <a:ext cx="8229600" cy="32403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March </a:t>
            </a:r>
            <a:r>
              <a:rPr lang="en-US" dirty="0"/>
              <a:t>2014: First iteration of OBU </a:t>
            </a:r>
            <a:r>
              <a:rPr lang="en-US" dirty="0" smtClean="0"/>
              <a:t>Simulator</a:t>
            </a:r>
          </a:p>
          <a:p>
            <a:r>
              <a:rPr lang="en-US" dirty="0" smtClean="0"/>
              <a:t>April 2014: Technical discussions with GE</a:t>
            </a:r>
          </a:p>
          <a:p>
            <a:r>
              <a:rPr lang="en-US" dirty="0" smtClean="0"/>
              <a:t>May 2014: Input scenarios</a:t>
            </a:r>
            <a:endParaRPr lang="en-US" dirty="0"/>
          </a:p>
          <a:p>
            <a:r>
              <a:rPr lang="en-US" dirty="0" smtClean="0"/>
              <a:t>July </a:t>
            </a:r>
            <a:r>
              <a:rPr lang="en-US" dirty="0"/>
              <a:t>2014: Preliminary test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December 2014: WP5 </a:t>
            </a:r>
            <a:r>
              <a:rPr lang="en-US" dirty="0"/>
              <a:t>Demonstrator </a:t>
            </a:r>
            <a:r>
              <a:rPr lang="en-US" dirty="0" smtClean="0"/>
              <a:t>ready (first version with combination of ERSA EVC code and generated code from WP3)</a:t>
            </a:r>
            <a:endParaRPr lang="en-US" dirty="0"/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240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- Thank you for </a:t>
            </a:r>
            <a:r>
              <a:rPr lang="en-US" sz="3600" dirty="0" smtClean="0"/>
              <a:t>your attention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- Questions &amp; Answers</a:t>
            </a:r>
          </a:p>
          <a:p>
            <a:endParaRPr lang="en-US" dirty="0"/>
          </a:p>
        </p:txBody>
      </p:sp>
      <p:pic>
        <p:nvPicPr>
          <p:cNvPr id="6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2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 of WP 5</a:t>
            </a:r>
          </a:p>
          <a:p>
            <a:r>
              <a:rPr lang="en-US" dirty="0" smtClean="0"/>
              <a:t>Draft proposal of the API</a:t>
            </a:r>
          </a:p>
          <a:p>
            <a:r>
              <a:rPr lang="en-US" dirty="0" smtClean="0"/>
              <a:t>Test Environment description</a:t>
            </a:r>
          </a:p>
          <a:p>
            <a:r>
              <a:rPr lang="en-US" dirty="0" smtClean="0"/>
              <a:t>Result of the meeting with GE in December 2013</a:t>
            </a:r>
          </a:p>
          <a:p>
            <a:r>
              <a:rPr lang="en-US" dirty="0" smtClean="0"/>
              <a:t>Discussion on open tasks</a:t>
            </a:r>
          </a:p>
          <a:p>
            <a:r>
              <a:rPr lang="en-US" dirty="0" smtClean="0"/>
              <a:t>Planning consolidation for 2014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objectives of the WP5 part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Demonstrator to show the results of the </a:t>
            </a:r>
            <a:r>
              <a:rPr lang="en-US" dirty="0" err="1" smtClean="0"/>
              <a:t>openETCS</a:t>
            </a:r>
            <a:r>
              <a:rPr lang="en-US" dirty="0" smtClean="0"/>
              <a:t> project (EVC code mainly)</a:t>
            </a:r>
          </a:p>
          <a:p>
            <a:r>
              <a:rPr lang="en-US" dirty="0" smtClean="0"/>
              <a:t>Provide a Test </a:t>
            </a:r>
            <a:r>
              <a:rPr lang="en-US" dirty="0"/>
              <a:t>E</a:t>
            </a:r>
            <a:r>
              <a:rPr lang="en-US" dirty="0" smtClean="0"/>
              <a:t>nvironment to prepare and run scenarios and produce test reports</a:t>
            </a:r>
          </a:p>
          <a:p>
            <a:r>
              <a:rPr lang="en-US" dirty="0" smtClean="0"/>
              <a:t>Provide a non vital Reference Unit</a:t>
            </a:r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of the main </a:t>
            </a:r>
            <a:r>
              <a:rPr lang="fr-FR" dirty="0" err="1" smtClean="0"/>
              <a:t>tasks</a:t>
            </a:r>
            <a:r>
              <a:rPr lang="en-GB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 </a:t>
            </a:r>
            <a:r>
              <a:rPr lang="en-US" dirty="0"/>
              <a:t>Functional </a:t>
            </a:r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Provided for comments in </a:t>
            </a:r>
            <a:r>
              <a:rPr lang="en-US" dirty="0"/>
              <a:t>O</a:t>
            </a:r>
            <a:r>
              <a:rPr lang="en-US" dirty="0" smtClean="0"/>
              <a:t>ctober 2013</a:t>
            </a:r>
          </a:p>
          <a:p>
            <a:pPr lvl="1"/>
            <a:r>
              <a:rPr lang="en-US" dirty="0" smtClean="0"/>
              <a:t>No comments received</a:t>
            </a:r>
          </a:p>
          <a:p>
            <a:pPr lvl="1"/>
            <a:r>
              <a:rPr lang="en-US" dirty="0" smtClean="0"/>
              <a:t>Then considered as accepted</a:t>
            </a:r>
            <a:endParaRPr lang="en-US" dirty="0"/>
          </a:p>
          <a:p>
            <a:r>
              <a:rPr lang="en-US" dirty="0" smtClean="0"/>
              <a:t>5.2.A </a:t>
            </a:r>
            <a:r>
              <a:rPr lang="en-US" dirty="0"/>
              <a:t>Production of </a:t>
            </a:r>
            <a:r>
              <a:rPr lang="en-US" dirty="0" smtClean="0"/>
              <a:t>an </a:t>
            </a:r>
            <a:r>
              <a:rPr lang="en-US" dirty="0"/>
              <a:t>ON BOARD Simulator Iteration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In progress</a:t>
            </a:r>
          </a:p>
          <a:p>
            <a:pPr lvl="1"/>
            <a:r>
              <a:rPr lang="en-US" dirty="0" smtClean="0"/>
              <a:t>Definition of our API, a draft will be presented </a:t>
            </a:r>
            <a:endParaRPr lang="en-US" dirty="0"/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of the main </a:t>
            </a:r>
            <a:r>
              <a:rPr lang="fr-FR" dirty="0" err="1" smtClean="0"/>
              <a:t>tasks</a:t>
            </a:r>
            <a:r>
              <a:rPr lang="en-GB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5.2.A </a:t>
            </a:r>
            <a:r>
              <a:rPr lang="en-US" dirty="0"/>
              <a:t>Production of </a:t>
            </a:r>
            <a:r>
              <a:rPr lang="en-US" dirty="0" smtClean="0"/>
              <a:t>an </a:t>
            </a:r>
            <a:r>
              <a:rPr lang="en-US" dirty="0"/>
              <a:t>ON BOARD Simulator Iteration </a:t>
            </a:r>
            <a:r>
              <a:rPr lang="en-US" dirty="0" smtClean="0"/>
              <a:t>1</a:t>
            </a:r>
          </a:p>
          <a:p>
            <a:endParaRPr lang="en-US" dirty="0" smtClean="0"/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1079612" y="3177052"/>
            <a:ext cx="6984776" cy="2268172"/>
            <a:chOff x="899592" y="2103063"/>
            <a:chExt cx="6984776" cy="2268172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899592" y="2103063"/>
              <a:ext cx="6984776" cy="1728192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OBU (PC)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95936" y="3183183"/>
              <a:ext cx="576064" cy="432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BAL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48064" y="3183183"/>
              <a:ext cx="576064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RAD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43808" y="3183183"/>
              <a:ext cx="576064" cy="43204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ODO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3183183"/>
              <a:ext cx="576064" cy="4320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LOOP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67744" y="3183183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CTRL/</a:t>
              </a:r>
            </a:p>
            <a:p>
              <a:pPr algn="ctr"/>
              <a:r>
                <a:rPr lang="en-GB" sz="1200" dirty="0" smtClean="0"/>
                <a:t>CFG</a:t>
              </a:r>
              <a:endParaRPr lang="en-GB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00192" y="3183183"/>
              <a:ext cx="576064" cy="432048"/>
            </a:xfrm>
            <a:prstGeom prst="rect">
              <a:avLst/>
            </a:prstGeom>
            <a:solidFill>
              <a:srgbClr val="2703F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DMI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19872" y="3183183"/>
              <a:ext cx="576064" cy="43204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TIU/</a:t>
              </a:r>
            </a:p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BIU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76256" y="3183183"/>
              <a:ext cx="576064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JRU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24128" y="3183183"/>
              <a:ext cx="576064" cy="432048"/>
            </a:xfrm>
            <a:prstGeom prst="rect">
              <a:avLst/>
            </a:prstGeom>
            <a:solidFill>
              <a:srgbClr val="F319B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STM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sp>
          <p:nvSpPr>
            <p:cNvPr id="17" name="Flèche vers le haut 16"/>
            <p:cNvSpPr/>
            <p:nvPr/>
          </p:nvSpPr>
          <p:spPr>
            <a:xfrm>
              <a:off x="3077313" y="3651235"/>
              <a:ext cx="144016" cy="720000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lèche vers le bas 17"/>
            <p:cNvSpPr/>
            <p:nvPr/>
          </p:nvSpPr>
          <p:spPr>
            <a:xfrm>
              <a:off x="7109761" y="3651235"/>
              <a:ext cx="144016" cy="72000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2429241" y="3651235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uble flèche verticale 19"/>
            <p:cNvSpPr/>
            <p:nvPr/>
          </p:nvSpPr>
          <p:spPr>
            <a:xfrm>
              <a:off x="3653377" y="3651235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lèche vers le haut 20"/>
            <p:cNvSpPr/>
            <p:nvPr/>
          </p:nvSpPr>
          <p:spPr>
            <a:xfrm>
              <a:off x="4229441" y="3651235"/>
              <a:ext cx="144016" cy="720000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lèche vers le haut 21"/>
            <p:cNvSpPr/>
            <p:nvPr/>
          </p:nvSpPr>
          <p:spPr>
            <a:xfrm>
              <a:off x="4805505" y="3651235"/>
              <a:ext cx="144016" cy="720000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5381569" y="3651235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Double flèche verticale 23"/>
            <p:cNvSpPr/>
            <p:nvPr/>
          </p:nvSpPr>
          <p:spPr>
            <a:xfrm>
              <a:off x="5957633" y="3651235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Double flèche verticale 24"/>
            <p:cNvSpPr/>
            <p:nvPr/>
          </p:nvSpPr>
          <p:spPr>
            <a:xfrm>
              <a:off x="6533697" y="3651235"/>
              <a:ext cx="144016" cy="720000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85225" y="3903223"/>
              <a:ext cx="5184576" cy="21602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Logical interface (TCP / IP)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67744" y="2247079"/>
              <a:ext cx="5184576" cy="5760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ERSA EVC Baseline 3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Non formal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67744" y="2823143"/>
              <a:ext cx="5184576" cy="360040"/>
            </a:xfrm>
            <a:prstGeom prst="rect">
              <a:avLst/>
            </a:prstGeom>
            <a:solidFill>
              <a:srgbClr val="FF0000"/>
            </a:solidFill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>
                  <a:solidFill>
                    <a:schemeClr val="tx1"/>
                  </a:solidFill>
                </a:rPr>
                <a:t>API</a:t>
              </a:r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9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 smtClean="0"/>
              <a:t> of the main </a:t>
            </a:r>
            <a:r>
              <a:rPr lang="fr-FR" dirty="0" err="1" smtClean="0"/>
              <a:t>tasks</a:t>
            </a:r>
            <a:r>
              <a:rPr lang="en-GB" dirty="0" smtClean="0"/>
              <a:t>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5.2.B Production of an ON BOARD Simulator Iteration 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Not started yet</a:t>
            </a:r>
          </a:p>
          <a:p>
            <a:r>
              <a:rPr lang="en-US" dirty="0"/>
              <a:t>5.3 Production of Test </a:t>
            </a:r>
            <a:r>
              <a:rPr lang="en-US" dirty="0" smtClean="0"/>
              <a:t>Environment</a:t>
            </a:r>
            <a:endParaRPr lang="en-US" dirty="0"/>
          </a:p>
          <a:p>
            <a:pPr lvl="1"/>
            <a:r>
              <a:rPr lang="en-US" dirty="0" smtClean="0"/>
              <a:t>Started, related to task 5.2 A</a:t>
            </a:r>
          </a:p>
          <a:p>
            <a:r>
              <a:rPr lang="en-US" dirty="0"/>
              <a:t>Tasks 5.4 to 5.9</a:t>
            </a:r>
          </a:p>
          <a:p>
            <a:pPr lvl="1"/>
            <a:r>
              <a:rPr lang="en-US" dirty="0"/>
              <a:t>Not yet </a:t>
            </a:r>
            <a:r>
              <a:rPr lang="en-US" dirty="0" smtClean="0"/>
              <a:t>started</a:t>
            </a:r>
          </a:p>
          <a:p>
            <a:pPr lvl="1"/>
            <a:r>
              <a:rPr lang="en-US" dirty="0" smtClean="0"/>
              <a:t>Tasks </a:t>
            </a:r>
            <a:r>
              <a:rPr lang="en-US" dirty="0"/>
              <a:t>5.7 to </a:t>
            </a:r>
            <a:r>
              <a:rPr lang="en-US" dirty="0" smtClean="0"/>
              <a:t>5.9 : first meeting took place</a:t>
            </a:r>
            <a:endParaRPr lang="en-US" dirty="0"/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5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Proposal</a:t>
            </a:r>
            <a:r>
              <a:rPr lang="en-GB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The API will allow EVC communicating with the outside world</a:t>
            </a:r>
          </a:p>
          <a:p>
            <a:pPr lvl="1"/>
            <a:r>
              <a:rPr lang="en-GB" dirty="0" smtClean="0"/>
              <a:t>Sending and receiving data to and from peripherals:</a:t>
            </a:r>
          </a:p>
          <a:p>
            <a:pPr lvl="2"/>
            <a:r>
              <a:rPr lang="en-GB" dirty="0" smtClean="0"/>
              <a:t>From and to (calibration) Odometer</a:t>
            </a:r>
          </a:p>
          <a:p>
            <a:pPr lvl="2"/>
            <a:r>
              <a:rPr lang="en-GB" dirty="0" smtClean="0"/>
              <a:t>From and to Train and Brake </a:t>
            </a:r>
            <a:r>
              <a:rPr lang="en-GB" dirty="0"/>
              <a:t>Interface </a:t>
            </a:r>
            <a:r>
              <a:rPr lang="en-GB" dirty="0" smtClean="0"/>
              <a:t>Unit</a:t>
            </a:r>
          </a:p>
          <a:p>
            <a:pPr lvl="2"/>
            <a:r>
              <a:rPr lang="en-GB" dirty="0" smtClean="0"/>
              <a:t>From </a:t>
            </a:r>
            <a:r>
              <a:rPr lang="en-GB" dirty="0" err="1" smtClean="0"/>
              <a:t>Balise</a:t>
            </a:r>
            <a:r>
              <a:rPr lang="en-GB" dirty="0" smtClean="0"/>
              <a:t> </a:t>
            </a:r>
            <a:r>
              <a:rPr lang="en-GB" dirty="0"/>
              <a:t>Transmission </a:t>
            </a:r>
            <a:r>
              <a:rPr lang="en-GB" dirty="0" smtClean="0"/>
              <a:t>Module</a:t>
            </a:r>
          </a:p>
          <a:p>
            <a:pPr lvl="2"/>
            <a:r>
              <a:rPr lang="en-US" dirty="0" smtClean="0"/>
              <a:t>From Loop </a:t>
            </a:r>
            <a:r>
              <a:rPr lang="en-US" dirty="0"/>
              <a:t>Transmission </a:t>
            </a:r>
            <a:r>
              <a:rPr lang="en-US" dirty="0" smtClean="0"/>
              <a:t>Module</a:t>
            </a:r>
          </a:p>
          <a:p>
            <a:pPr lvl="2"/>
            <a:r>
              <a:rPr lang="en-GB" dirty="0" smtClean="0"/>
              <a:t>From and to EURORADIO module</a:t>
            </a:r>
          </a:p>
          <a:p>
            <a:pPr lvl="2"/>
            <a:r>
              <a:rPr lang="en-US" dirty="0" smtClean="0"/>
              <a:t>From and to Specific </a:t>
            </a:r>
            <a:r>
              <a:rPr lang="en-US" dirty="0"/>
              <a:t>Transmission </a:t>
            </a:r>
            <a:r>
              <a:rPr lang="en-US" dirty="0" smtClean="0"/>
              <a:t>Module</a:t>
            </a:r>
          </a:p>
          <a:p>
            <a:pPr lvl="2"/>
            <a:r>
              <a:rPr lang="en-GB" dirty="0" smtClean="0"/>
              <a:t>From and to Driver Machine Interface</a:t>
            </a:r>
          </a:p>
          <a:p>
            <a:pPr lvl="2"/>
            <a:r>
              <a:rPr lang="en-GB" dirty="0" smtClean="0"/>
              <a:t>To Juridical </a:t>
            </a:r>
            <a:r>
              <a:rPr lang="en-GB" dirty="0"/>
              <a:t>Recording </a:t>
            </a:r>
            <a:r>
              <a:rPr lang="en-GB" dirty="0" smtClean="0"/>
              <a:t>Information</a:t>
            </a:r>
          </a:p>
          <a:p>
            <a:pPr lvl="2">
              <a:buNone/>
            </a:pPr>
            <a:endParaRPr lang="en-GB" dirty="0" smtClean="0"/>
          </a:p>
          <a:p>
            <a:pPr lvl="1"/>
            <a:r>
              <a:rPr lang="en-GB" dirty="0" smtClean="0"/>
              <a:t>Additional commands may also be needed to control the EVC (initialisation, status, …)</a:t>
            </a:r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Proposal</a:t>
            </a:r>
            <a:r>
              <a:rPr lang="en-GB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peripheral will have a simple function set</a:t>
            </a:r>
          </a:p>
          <a:p>
            <a:pPr lvl="1"/>
            <a:r>
              <a:rPr lang="en-GB" dirty="0" smtClean="0"/>
              <a:t>For reading data from peripheral</a:t>
            </a:r>
          </a:p>
          <a:p>
            <a:pPr lvl="1"/>
            <a:r>
              <a:rPr lang="en-GB" dirty="0" smtClean="0"/>
              <a:t>For writing data to peripheral</a:t>
            </a:r>
          </a:p>
          <a:p>
            <a:pPr lvl="1"/>
            <a:r>
              <a:rPr lang="en-GB" dirty="0" smtClean="0"/>
              <a:t>Additional commands to control the peripherals (initialisation, status, error reporting, …)</a:t>
            </a:r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8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details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Protocols, exchanged data formats shall exclusively rely on SRS definitions and format</a:t>
            </a:r>
          </a:p>
          <a:p>
            <a:pPr lvl="1"/>
            <a:r>
              <a:rPr lang="en-GB" dirty="0" smtClean="0"/>
              <a:t>Odometer: </a:t>
            </a:r>
            <a:r>
              <a:rPr lang="en-GB" dirty="0"/>
              <a:t>subset 35 - §</a:t>
            </a:r>
            <a:r>
              <a:rPr lang="en-GB" dirty="0" smtClean="0"/>
              <a:t>12</a:t>
            </a:r>
          </a:p>
          <a:p>
            <a:pPr lvl="1"/>
            <a:r>
              <a:rPr lang="en-GB" dirty="0" smtClean="0"/>
              <a:t>TIU and BIU: </a:t>
            </a:r>
            <a:r>
              <a:rPr lang="en-GB" dirty="0"/>
              <a:t>subset </a:t>
            </a:r>
            <a:r>
              <a:rPr lang="en-GB" dirty="0" smtClean="0"/>
              <a:t>34</a:t>
            </a:r>
          </a:p>
          <a:p>
            <a:pPr lvl="1"/>
            <a:r>
              <a:rPr lang="en-GB" dirty="0" err="1" smtClean="0"/>
              <a:t>Balise</a:t>
            </a:r>
            <a:r>
              <a:rPr lang="en-GB" dirty="0"/>
              <a:t> </a:t>
            </a:r>
            <a:r>
              <a:rPr lang="en-GB" dirty="0" smtClean="0"/>
              <a:t>and Loop: </a:t>
            </a:r>
            <a:r>
              <a:rPr lang="en-GB" dirty="0"/>
              <a:t>subset 26 - </a:t>
            </a:r>
            <a:r>
              <a:rPr lang="en-GB" dirty="0" smtClean="0"/>
              <a:t>§</a:t>
            </a:r>
            <a:r>
              <a:rPr lang="en-GB" dirty="0"/>
              <a:t>7</a:t>
            </a:r>
            <a:r>
              <a:rPr lang="en-GB" dirty="0" smtClean="0"/>
              <a:t> and §8</a:t>
            </a:r>
          </a:p>
          <a:p>
            <a:pPr lvl="1"/>
            <a:r>
              <a:rPr lang="en-GB" dirty="0" smtClean="0"/>
              <a:t>Radio: </a:t>
            </a:r>
            <a:r>
              <a:rPr lang="en-GB" dirty="0"/>
              <a:t>subset 26 - §7 and §</a:t>
            </a:r>
            <a:r>
              <a:rPr lang="en-GB" dirty="0" smtClean="0"/>
              <a:t>8, </a:t>
            </a:r>
            <a:r>
              <a:rPr lang="en-GB" dirty="0"/>
              <a:t>subset 37 - §</a:t>
            </a:r>
            <a:r>
              <a:rPr lang="en-GB" dirty="0" smtClean="0"/>
              <a:t>7</a:t>
            </a:r>
          </a:p>
          <a:p>
            <a:pPr lvl="1"/>
            <a:r>
              <a:rPr lang="en-GB" dirty="0" smtClean="0"/>
              <a:t>STM: </a:t>
            </a:r>
            <a:r>
              <a:rPr lang="en-US" dirty="0"/>
              <a:t>subset 35 - §5 and subset </a:t>
            </a:r>
            <a:r>
              <a:rPr lang="en-US" dirty="0" smtClean="0"/>
              <a:t>58</a:t>
            </a:r>
          </a:p>
          <a:p>
            <a:pPr lvl="1"/>
            <a:r>
              <a:rPr lang="en-US" dirty="0" smtClean="0"/>
              <a:t>JRU: </a:t>
            </a:r>
            <a:r>
              <a:rPr lang="en-GB" dirty="0"/>
              <a:t>subset </a:t>
            </a:r>
            <a:r>
              <a:rPr lang="en-GB" dirty="0" smtClean="0"/>
              <a:t>27 - </a:t>
            </a:r>
            <a:r>
              <a:rPr lang="en-US" dirty="0" smtClean="0"/>
              <a:t>§4</a:t>
            </a:r>
          </a:p>
          <a:p>
            <a:pPr lvl="1"/>
            <a:r>
              <a:rPr lang="en-US" dirty="0" smtClean="0"/>
              <a:t>DMI: ERSA implementation will be proposed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2" descr="U:\ecosystem.git\openETCS_LateX_templates\template\ITEA2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296"/>
            <a:ext cx="156053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U:\ecosystem.git\openETCS_LateX_templates\beamer_template\openetcs_logosm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433296"/>
            <a:ext cx="144806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944</Words>
  <Application>Microsoft Office PowerPoint</Application>
  <PresentationFormat>Affichage à l'écran (4:3)</PresentationFormat>
  <Paragraphs>208</Paragraphs>
  <Slides>19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Présentation PowerPoint</vt:lpstr>
      <vt:lpstr>Overview</vt:lpstr>
      <vt:lpstr>Main objectives of the WP5 part</vt:lpstr>
      <vt:lpstr>Current status of the main tasks (1)</vt:lpstr>
      <vt:lpstr>Current status of the main tasks (2)</vt:lpstr>
      <vt:lpstr>Current status of the main tasks (3)</vt:lpstr>
      <vt:lpstr>API Proposal (1)</vt:lpstr>
      <vt:lpstr>API Proposal (2)</vt:lpstr>
      <vt:lpstr>Technical details (1)</vt:lpstr>
      <vt:lpstr>Technical details (2)</vt:lpstr>
      <vt:lpstr>Test Environment (1)</vt:lpstr>
      <vt:lpstr>Test Environment (2)</vt:lpstr>
      <vt:lpstr>Report on meeting with GE (1) </vt:lpstr>
      <vt:lpstr>Report on meeting with GE (2)</vt:lpstr>
      <vt:lpstr>Open tasks (1)</vt:lpstr>
      <vt:lpstr>Open tasks (2)</vt:lpstr>
      <vt:lpstr>Open tasks (3)</vt:lpstr>
      <vt:lpstr>Planning consolidation for 2014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WP5 Kick off</dc:title>
  <dc:creator>Didier WECKMANN</dc:creator>
  <cp:lastModifiedBy>Patrick DEUTSCH</cp:lastModifiedBy>
  <cp:revision>258</cp:revision>
  <cp:lastPrinted>2013-10-07T08:37:47Z</cp:lastPrinted>
  <dcterms:created xsi:type="dcterms:W3CDTF">2013-09-13T07:20:30Z</dcterms:created>
  <dcterms:modified xsi:type="dcterms:W3CDTF">2014-01-16T07:21:21Z</dcterms:modified>
</cp:coreProperties>
</file>