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79" r:id="rId4"/>
    <p:sldId id="292" r:id="rId5"/>
    <p:sldId id="293" r:id="rId6"/>
    <p:sldId id="294" r:id="rId7"/>
    <p:sldId id="296" r:id="rId8"/>
    <p:sldId id="302" r:id="rId9"/>
    <p:sldId id="303" r:id="rId10"/>
    <p:sldId id="304" r:id="rId11"/>
    <p:sldId id="305" r:id="rId12"/>
    <p:sldId id="306" r:id="rId13"/>
    <p:sldId id="298" r:id="rId14"/>
    <p:sldId id="299" r:id="rId15"/>
    <p:sldId id="300" r:id="rId16"/>
    <p:sldId id="289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36C0-52AE-4150-B85A-263E9CA1CED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64674-2719-4B2E-883D-0787B0CD2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0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D643-4D57-4AD8-9274-55464806B6B9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50F0-4C1A-4826-A903-91BE6CF3105E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B1A8-3FE9-4583-8A72-F86117F9E3B7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93FE-0EC4-4294-A678-E7E72ADA1775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C0CD-3A26-43B7-A5FD-8508CB9F878E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F7A4-DFA1-4255-909A-B43FF3D4D350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85A-3C1C-4532-ADDE-C19A1D5ADE97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A94-5F37-48F3-A89C-7120DCFB33C2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CFED-6579-480F-BFFA-617F9E63B58B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866-0C23-4B5D-8373-3A4C7C69E06B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9804-DDF7-4CD7-B46E-D3B89523D2C9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F448-9DC8-4C28-A100-D00F278F421E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20A154-84A7-E04F-256A-F395BC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FB134-DDA5-9447-B782-C4B6302D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537-E7E7-FFB1-393F-9637196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4B212543-1F4E-24FC-2982-F1A14181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900A6-A27D-E899-C86C-F7ED7287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98" y="4170898"/>
            <a:ext cx="6927286" cy="38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284B2-12F6-5874-2F11-8AF19D05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622" y="1322528"/>
            <a:ext cx="5145448" cy="2578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0F82A-7BD9-22AF-CA0B-00BA9836D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087" y="4663534"/>
            <a:ext cx="7435835" cy="55220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9CDDF1-84A3-E609-41BB-A987F230E49D}"/>
              </a:ext>
            </a:extLst>
          </p:cNvPr>
          <p:cNvSpPr/>
          <p:nvPr/>
        </p:nvSpPr>
        <p:spPr>
          <a:xfrm>
            <a:off x="1343984" y="3142099"/>
            <a:ext cx="2479312" cy="1417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519059-C17C-8E64-F039-C3F90D546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087" y="6428979"/>
            <a:ext cx="5686290" cy="3391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42618E-01EF-FB76-EBCA-BEB647A6D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41" y="5280277"/>
            <a:ext cx="6423029" cy="7034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A9101B-72CB-3C92-C11F-86A2DF3AAE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1540" y="6284602"/>
            <a:ext cx="306096" cy="3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EDB1CC-3998-8570-3009-9D668B011F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088" y="6068211"/>
            <a:ext cx="6071862" cy="35199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3E6AFB-7D86-786E-1240-0BB48E20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146BB-E11C-D494-4DE3-8B72D40C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23D5-019D-14CA-C418-A2B818CF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DF8B1-31C1-91B8-395D-D3737331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72" y="2452287"/>
            <a:ext cx="10030547" cy="313230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8093AB-CCE7-9BBC-937B-FD6B1C68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3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3BEE9-5734-C57D-B981-1CD51F3CB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8423-F409-603F-E3FF-E703CF9A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FEBD-9456-33CE-3E41-6D9E4613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netlist is obtained by running synthesis with </a:t>
            </a:r>
            <a:r>
              <a:rPr lang="en-US" altLang="zh-TW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Yosys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[19].</a:t>
            </a:r>
          </a:p>
          <a:p>
            <a:pPr algn="l"/>
            <a:endParaRPr lang="en-US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conduct extensive experiments and select seven benchmark designs from published literature or newly released test suites </a:t>
            </a:r>
            <a:r>
              <a:rPr lang="en-US" altLang="zh-TW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OpenROAD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[18], [20].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752D64-C427-39FD-B47F-51B79905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AACB75-6E8C-73F7-D6F4-9276A2EE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8" y="2550700"/>
            <a:ext cx="11952083" cy="195275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495031-C4C6-7D85-62FE-F58C0A5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18E0EB-6887-DBD2-7C8F-71AD25F5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1" y="1854824"/>
            <a:ext cx="11313118" cy="348095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AE267A-4FB1-2298-F8E6-BD46B15A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4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1C9276D-536C-F6FB-B293-04640BA0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3" y="2088554"/>
            <a:ext cx="11159344" cy="337973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0DE1C0-C05A-4571-4F7A-0595E0A7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4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B45515-E4AD-CAEE-A4DC-6FDB30D6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9"/>
          <a:stretch/>
        </p:blipFill>
        <p:spPr>
          <a:xfrm>
            <a:off x="1759350" y="496742"/>
            <a:ext cx="8213413" cy="33419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50E188-FAAA-5C58-D2FC-CC698809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39" y="4108007"/>
            <a:ext cx="8441322" cy="243764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B82C36-8E30-667A-45D2-5348DDD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F79DB8D-037D-619E-3A89-FA9009F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74" y="1817861"/>
            <a:ext cx="10231730" cy="4280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8DB5F-048E-832D-C0CC-AC07955F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“Push Boundary” 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06EB05-AE06-8D83-C772-D8807B7E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defines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moving of data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the macros and standard cells and influences the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timing and power consumption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the circuit.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 minimizing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movement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the placement of macros can reduce the overall design cost, as it reduces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 process complexity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required interconnects number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eventually.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71690-8C96-3D39-BAC4-E504D47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7" y="4167861"/>
            <a:ext cx="6286232" cy="257618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898C3A-92FE-ED5E-28BB-30B05983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8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ataflow-aware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macro placers [5]–[10], where the dataflow is analyzed and used as constraints for further placement of the macros.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4AEDC-EECD-0757-183B-F249B0F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[5], optimized data path layout was generated by utilizing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information directly extracted from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 graphs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approach in [7] considered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utilized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corner stitching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data structure to address the problem of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preplaced macros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which cannot be handled by simulated annealing (SA).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recently released macro placer, RTL-MP [8],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Hier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-RTLMP[10] considered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macro-to-macro dataflow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proved that such dataflow is helpful in getting a human-quality layout.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203C64-CB39-8F31-6A31-936E0D1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Although the macro placers have been equipped with some forms of dataflow analysis capability, they mainly expose and utilize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macro-macro connections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an important fact is that standard cells are usually placed in clusters based on their hierarchy.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the cluster is large enough, it can be modeled as a “macro”.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 placement of standard cell clusters can in turn impact how macros are placed.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E9EE2CD4-2E7B-B42D-562B-35F1B18B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7" y="4404089"/>
            <a:ext cx="6827126" cy="2246281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4080E2-8D5B-A2B9-24E3-757D91A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methodology to comprehensively extract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direct and indirect dataflow connections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clusters and cell clusters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use them as an important guidance for macro placement.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A7EBD7-4ED5-E5B6-D4CC-C8C5B38D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4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F205BF3-E4DF-68ED-8A8C-E7ACC85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657453">
            <a:off x="7428700" y="2633275"/>
            <a:ext cx="746396" cy="2607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8866D2-DC15-229D-4227-45C30C67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34041">
            <a:off x="8938711" y="2607352"/>
            <a:ext cx="746396" cy="26072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6414"/>
          <a:stretch/>
        </p:blipFill>
        <p:spPr>
          <a:xfrm>
            <a:off x="93144" y="1334751"/>
            <a:ext cx="6090543" cy="5336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ECBDB1-0DCF-4FA0-D1B3-9208C0C5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92" y="5250607"/>
            <a:ext cx="5242482" cy="1344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B1A65-E952-FEEE-B6B3-0FBD010AFB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543"/>
          <a:stretch/>
        </p:blipFill>
        <p:spPr>
          <a:xfrm>
            <a:off x="9799460" y="3733728"/>
            <a:ext cx="194407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AE0F0D-2ACA-99DB-F740-D6F49C70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569" y="813518"/>
            <a:ext cx="905260" cy="3162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239BC8-7C37-C217-501B-2AB578319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337" y="605483"/>
            <a:ext cx="924292" cy="684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26C28-A0CB-9235-822F-58806B9C8888}"/>
              </a:ext>
            </a:extLst>
          </p:cNvPr>
          <p:cNvSpPr txBox="1"/>
          <p:nvPr/>
        </p:nvSpPr>
        <p:spPr>
          <a:xfrm>
            <a:off x="6294452" y="459584"/>
            <a:ext cx="39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262330-B599-4F27-3D0B-A217E1539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829" y="605444"/>
            <a:ext cx="924292" cy="684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E95288-5109-5664-AE60-91C0B47CDBD0}"/>
              </a:ext>
            </a:extLst>
          </p:cNvPr>
          <p:cNvSpPr txBox="1"/>
          <p:nvPr/>
        </p:nvSpPr>
        <p:spPr>
          <a:xfrm>
            <a:off x="511992" y="3429000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1.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9AA8F-2E18-8400-4DB8-34E149B87E97}"/>
              </a:ext>
            </a:extLst>
          </p:cNvPr>
          <p:cNvSpPr txBox="1"/>
          <p:nvPr/>
        </p:nvSpPr>
        <p:spPr>
          <a:xfrm>
            <a:off x="511992" y="4034427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E36D8-41F9-5546-22A1-A51C7306C9EA}"/>
              </a:ext>
            </a:extLst>
          </p:cNvPr>
          <p:cNvSpPr txBox="1"/>
          <p:nvPr/>
        </p:nvSpPr>
        <p:spPr>
          <a:xfrm>
            <a:off x="3621373" y="3980701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3.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EC0DDF-72B3-506B-67F4-092C10F73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810" y="1785146"/>
            <a:ext cx="924292" cy="684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B5AD5A-440C-B927-9D93-1ACB41D8B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829" y="1777274"/>
            <a:ext cx="924292" cy="6842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6D0CFF-9874-15FE-C51B-F259A38F7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904" y="2680295"/>
            <a:ext cx="924267" cy="8334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D8D32-A121-8A92-70D6-E2060175F90E}"/>
              </a:ext>
            </a:extLst>
          </p:cNvPr>
          <p:cNvSpPr txBox="1"/>
          <p:nvPr/>
        </p:nvSpPr>
        <p:spPr>
          <a:xfrm>
            <a:off x="6294452" y="1777274"/>
            <a:ext cx="56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76E20D5-1B06-E1B3-8756-0078A2E75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710" y="2015238"/>
            <a:ext cx="766977" cy="2476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1D37150-A4F1-FEBB-4AD3-676BD806541D}"/>
              </a:ext>
            </a:extLst>
          </p:cNvPr>
          <p:cNvSpPr txBox="1"/>
          <p:nvPr/>
        </p:nvSpPr>
        <p:spPr>
          <a:xfrm>
            <a:off x="6258394" y="3932917"/>
            <a:ext cx="56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50CD3D-0225-404D-746A-E6DFF8A2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7127A-FC0F-C8C9-57CA-8F3DB52B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AFB4-A2C2-9DFC-355E-D657E8A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686F71C9-1E23-E6FE-0681-34A5BF5D9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pic>
        <p:nvPicPr>
          <p:cNvPr id="5" name="圖片 6">
            <a:extLst>
              <a:ext uri="{FF2B5EF4-FFF2-40B4-BE49-F238E27FC236}">
                <a16:creationId xmlns:a16="http://schemas.microsoft.com/office/drawing/2014/main" id="{749C9B87-35D8-3D0D-D7B1-0323572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73" y="1636856"/>
            <a:ext cx="6210221" cy="2309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B0600-95E5-475A-2E21-F93F158A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76" y="4633590"/>
            <a:ext cx="7017382" cy="11683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192BA7-B125-1345-E423-22FC7B7D5E07}"/>
              </a:ext>
            </a:extLst>
          </p:cNvPr>
          <p:cNvSpPr/>
          <p:nvPr/>
        </p:nvSpPr>
        <p:spPr>
          <a:xfrm>
            <a:off x="159560" y="3148236"/>
            <a:ext cx="2417943" cy="8959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74B5E2-9ED7-1236-5D71-7BEBD35D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5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7D31-5D6E-3E5C-F609-A06129F0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F34-2598-00BD-BF5B-8B81BDE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0ECB0-C75A-DE8F-781B-C9BDF1E7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93" y="1690688"/>
            <a:ext cx="6212753" cy="2549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938BB-364D-1840-7D6A-EA565E62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83" y="4823608"/>
            <a:ext cx="7407571" cy="1246133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E33FF0C-F15D-7789-B918-EFC1912F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0CC553-3838-6336-A486-9E3045B7A7B4}"/>
              </a:ext>
            </a:extLst>
          </p:cNvPr>
          <p:cNvSpPr/>
          <p:nvPr/>
        </p:nvSpPr>
        <p:spPr>
          <a:xfrm>
            <a:off x="227068" y="4031952"/>
            <a:ext cx="1037136" cy="4664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427481-4297-3545-5518-A8D0A7D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1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17053</TotalTime>
  <Words>429</Words>
  <Application>Microsoft Office PowerPoint</Application>
  <PresentationFormat>寬螢幕</PresentationFormat>
  <Paragraphs>64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Standard Cells Do Matter: Uncovering Hidden Connections for High-Quality Macro Placement</vt:lpstr>
      <vt:lpstr>Introduction</vt:lpstr>
      <vt:lpstr>Introduction</vt:lpstr>
      <vt:lpstr>Introduction</vt:lpstr>
      <vt:lpstr>Introduction</vt:lpstr>
      <vt:lpstr>Introduction</vt:lpstr>
      <vt:lpstr>Methodology</vt:lpstr>
      <vt:lpstr>Dataflow Connection Extraction</vt:lpstr>
      <vt:lpstr>Dataflow Connection Extraction</vt:lpstr>
      <vt:lpstr>Dataflow Connection Extraction</vt:lpstr>
      <vt:lpstr>Dataflow Connection Extraction</vt:lpstr>
      <vt:lpstr>Experiment Results</vt:lpstr>
      <vt:lpstr>Experiment Results</vt:lpstr>
      <vt:lpstr>PowerPoint 簡報</vt:lpstr>
      <vt:lpstr>PowerPoint 簡報</vt:lpstr>
      <vt:lpstr>PowerPoint 簡報</vt:lpstr>
      <vt:lpstr>The Impact of “Push Boundary”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Ceg</cp:lastModifiedBy>
  <cp:revision>140</cp:revision>
  <dcterms:created xsi:type="dcterms:W3CDTF">2024-11-06T12:18:39Z</dcterms:created>
  <dcterms:modified xsi:type="dcterms:W3CDTF">2025-02-24T09:03:35Z</dcterms:modified>
</cp:coreProperties>
</file>