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1" r:id="rId2"/>
    <p:sldId id="260" r:id="rId3"/>
    <p:sldId id="300" r:id="rId4"/>
    <p:sldId id="292" r:id="rId5"/>
    <p:sldId id="299" r:id="rId6"/>
    <p:sldId id="293" r:id="rId7"/>
    <p:sldId id="295" r:id="rId8"/>
    <p:sldId id="294" r:id="rId9"/>
    <p:sldId id="30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E171F-C645-412C-8DDA-7A8F3E07DB62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E1C63-4EC7-4984-A6D7-E98DA2DF8B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04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d467761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4d467761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4d42aa0c5d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4d42aa0c5d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E1C63-4EC7-4984-A6D7-E98DA2DF8BC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75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23DD-C624-7880-FB79-3E084759E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B9FCB-AF6C-D1F5-CD2A-9B49704FD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AB64C-C983-EF27-BE22-E2492BAA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593B-F878-4877-A5E8-AC7DD7512D12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2A6B-76EA-D238-6990-6291AA25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AA78E-8EAC-D6F1-4DB3-742DF032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A874-A09F-4F57-8D21-3E9C032DC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90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35B5-0597-C6AC-E96A-C2468FD6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44822-1940-8DC5-B92F-BC10CDFE1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4FBFD-4DCC-280E-790E-3AE1BA20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593B-F878-4877-A5E8-AC7DD7512D12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02F9A-89AB-6DB6-0992-56E078F2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17539-6189-1258-A588-5B2440A2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A874-A09F-4F57-8D21-3E9C032DC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04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487FF-106A-31D7-B2DF-A04BB6A5F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0A4C5-EC97-B4FD-B542-AB7E1B073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591EF-D88A-62F8-3C37-959A288E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593B-F878-4877-A5E8-AC7DD7512D12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860A0-6E57-5BE4-3122-7BB7210B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CD5F7-98BB-5E25-37E6-97909140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A874-A09F-4F57-8D21-3E9C032DC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055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7978594">
            <a:off x="1295754" y="623763"/>
            <a:ext cx="921228" cy="419996"/>
          </a:xfrm>
          <a:prstGeom prst="roundRect">
            <a:avLst>
              <a:gd name="adj" fmla="val 29099"/>
            </a:avLst>
          </a:prstGeom>
          <a:solidFill>
            <a:srgbClr val="17BFFE">
              <a:alpha val="13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 rot="7978995">
            <a:off x="-1039702" y="1158501"/>
            <a:ext cx="2724615" cy="419996"/>
          </a:xfrm>
          <a:prstGeom prst="roundRect">
            <a:avLst>
              <a:gd name="adj" fmla="val 29099"/>
            </a:avLst>
          </a:prstGeom>
          <a:solidFill>
            <a:srgbClr val="17BFFE">
              <a:alpha val="303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rot="7978995">
            <a:off x="-512536" y="163634"/>
            <a:ext cx="2724615" cy="419996"/>
          </a:xfrm>
          <a:prstGeom prst="roundRect">
            <a:avLst>
              <a:gd name="adj" fmla="val 29099"/>
            </a:avLst>
          </a:prstGeom>
          <a:solidFill>
            <a:srgbClr val="2C70B3">
              <a:alpha val="49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 rot="7978995">
            <a:off x="671065" y="713534"/>
            <a:ext cx="2724615" cy="419996"/>
          </a:xfrm>
          <a:prstGeom prst="roundRect">
            <a:avLst>
              <a:gd name="adj" fmla="val 29099"/>
            </a:avLst>
          </a:prstGeom>
          <a:solidFill>
            <a:srgbClr val="2C70B3">
              <a:alpha val="49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 rot="7978594">
            <a:off x="-504413" y="344930"/>
            <a:ext cx="921228" cy="419996"/>
          </a:xfrm>
          <a:prstGeom prst="roundRect">
            <a:avLst>
              <a:gd name="adj" fmla="val 29099"/>
            </a:avLst>
          </a:prstGeom>
          <a:solidFill>
            <a:srgbClr val="17BFFE">
              <a:alpha val="303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 rot="7979261">
            <a:off x="-733239" y="2105334"/>
            <a:ext cx="2360081" cy="419996"/>
          </a:xfrm>
          <a:prstGeom prst="roundRect">
            <a:avLst>
              <a:gd name="adj" fmla="val 29099"/>
            </a:avLst>
          </a:prstGeom>
          <a:solidFill>
            <a:srgbClr val="17BFFE">
              <a:alpha val="13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 rot="7978594">
            <a:off x="-673413" y="2016297"/>
            <a:ext cx="921228" cy="419996"/>
          </a:xfrm>
          <a:prstGeom prst="roundRect">
            <a:avLst>
              <a:gd name="adj" fmla="val 29099"/>
            </a:avLst>
          </a:prstGeom>
          <a:solidFill>
            <a:srgbClr val="2C70B3">
              <a:alpha val="297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 rot="-2821406">
            <a:off x="10131262" y="6270005"/>
            <a:ext cx="921228" cy="419996"/>
          </a:xfrm>
          <a:prstGeom prst="roundRect">
            <a:avLst>
              <a:gd name="adj" fmla="val 29099"/>
            </a:avLst>
          </a:prstGeom>
          <a:solidFill>
            <a:srgbClr val="17BFFE">
              <a:alpha val="13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 rot="-2821005">
            <a:off x="10663331" y="5735267"/>
            <a:ext cx="2724615" cy="419996"/>
          </a:xfrm>
          <a:prstGeom prst="roundRect">
            <a:avLst>
              <a:gd name="adj" fmla="val 29099"/>
            </a:avLst>
          </a:prstGeom>
          <a:solidFill>
            <a:srgbClr val="17BFFE">
              <a:alpha val="303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 rot="-2821005">
            <a:off x="10136165" y="6730134"/>
            <a:ext cx="2724615" cy="419996"/>
          </a:xfrm>
          <a:prstGeom prst="roundRect">
            <a:avLst>
              <a:gd name="adj" fmla="val 29099"/>
            </a:avLst>
          </a:prstGeom>
          <a:solidFill>
            <a:srgbClr val="2C70B3">
              <a:alpha val="49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 rot="-2821005">
            <a:off x="8482531" y="6650001"/>
            <a:ext cx="2724615" cy="419996"/>
          </a:xfrm>
          <a:prstGeom prst="roundRect">
            <a:avLst>
              <a:gd name="adj" fmla="val 29099"/>
            </a:avLst>
          </a:prstGeom>
          <a:solidFill>
            <a:srgbClr val="2C70B3">
              <a:alpha val="49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 rot="-2821406">
            <a:off x="11931429" y="6548838"/>
            <a:ext cx="921228" cy="419996"/>
          </a:xfrm>
          <a:prstGeom prst="roundRect">
            <a:avLst>
              <a:gd name="adj" fmla="val 29099"/>
            </a:avLst>
          </a:prstGeom>
          <a:solidFill>
            <a:srgbClr val="17BFFE">
              <a:alpha val="303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 rot="-2820739">
            <a:off x="11032902" y="3973734"/>
            <a:ext cx="2360081" cy="419996"/>
          </a:xfrm>
          <a:prstGeom prst="roundRect">
            <a:avLst>
              <a:gd name="adj" fmla="val 29099"/>
            </a:avLst>
          </a:prstGeom>
          <a:solidFill>
            <a:srgbClr val="17BFFE">
              <a:alpha val="13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 rot="-2821406">
            <a:off x="12100429" y="4877471"/>
            <a:ext cx="921228" cy="419996"/>
          </a:xfrm>
          <a:prstGeom prst="roundRect">
            <a:avLst>
              <a:gd name="adj" fmla="val 29099"/>
            </a:avLst>
          </a:prstGeom>
          <a:solidFill>
            <a:srgbClr val="2C70B3">
              <a:alpha val="297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 rot="-2821406">
            <a:off x="10782529" y="4685771"/>
            <a:ext cx="921228" cy="419996"/>
          </a:xfrm>
          <a:prstGeom prst="roundRect">
            <a:avLst>
              <a:gd name="adj" fmla="val 29099"/>
            </a:avLst>
          </a:prstGeom>
          <a:solidFill>
            <a:srgbClr val="2C70B3">
              <a:alpha val="297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1591667" y="1677633"/>
            <a:ext cx="9008800" cy="3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036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/>
          <p:nvPr/>
        </p:nvSpPr>
        <p:spPr>
          <a:xfrm rot="7978594">
            <a:off x="11255070" y="5023630"/>
            <a:ext cx="921228" cy="419996"/>
          </a:xfrm>
          <a:prstGeom prst="roundRect">
            <a:avLst>
              <a:gd name="adj" fmla="val 29099"/>
            </a:avLst>
          </a:prstGeom>
          <a:solidFill>
            <a:srgbClr val="17BFFE">
              <a:alpha val="13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13"/>
          <p:cNvSpPr/>
          <p:nvPr/>
        </p:nvSpPr>
        <p:spPr>
          <a:xfrm rot="7978995">
            <a:off x="10630381" y="5113401"/>
            <a:ext cx="2724615" cy="419996"/>
          </a:xfrm>
          <a:prstGeom prst="roundRect">
            <a:avLst>
              <a:gd name="adj" fmla="val 29099"/>
            </a:avLst>
          </a:prstGeom>
          <a:solidFill>
            <a:srgbClr val="2C70B3">
              <a:alpha val="49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13"/>
          <p:cNvSpPr/>
          <p:nvPr/>
        </p:nvSpPr>
        <p:spPr>
          <a:xfrm rot="7978134">
            <a:off x="11248520" y="6790131"/>
            <a:ext cx="1292837" cy="419996"/>
          </a:xfrm>
          <a:prstGeom prst="roundRect">
            <a:avLst>
              <a:gd name="adj" fmla="val 29099"/>
            </a:avLst>
          </a:prstGeom>
          <a:solidFill>
            <a:srgbClr val="17BFFE">
              <a:alpha val="303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13"/>
          <p:cNvSpPr/>
          <p:nvPr/>
        </p:nvSpPr>
        <p:spPr>
          <a:xfrm rot="7979261">
            <a:off x="9226077" y="6505201"/>
            <a:ext cx="2360081" cy="419996"/>
          </a:xfrm>
          <a:prstGeom prst="roundRect">
            <a:avLst>
              <a:gd name="adj" fmla="val 29099"/>
            </a:avLst>
          </a:prstGeom>
          <a:solidFill>
            <a:srgbClr val="17BFFE">
              <a:alpha val="132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13"/>
          <p:cNvSpPr/>
          <p:nvPr/>
        </p:nvSpPr>
        <p:spPr>
          <a:xfrm rot="7978594">
            <a:off x="10436070" y="6790130"/>
            <a:ext cx="921228" cy="419996"/>
          </a:xfrm>
          <a:prstGeom prst="roundRect">
            <a:avLst>
              <a:gd name="adj" fmla="val 29099"/>
            </a:avLst>
          </a:prstGeom>
          <a:solidFill>
            <a:srgbClr val="17BFFE">
              <a:alpha val="3037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13"/>
          <p:cNvSpPr/>
          <p:nvPr/>
        </p:nvSpPr>
        <p:spPr>
          <a:xfrm rot="7979095">
            <a:off x="11408232" y="6130403"/>
            <a:ext cx="1335277" cy="419996"/>
          </a:xfrm>
          <a:prstGeom prst="roundRect">
            <a:avLst>
              <a:gd name="adj" fmla="val 29099"/>
            </a:avLst>
          </a:prstGeom>
          <a:solidFill>
            <a:srgbClr val="2C70B3">
              <a:alpha val="49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0622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82F4-3657-A205-E4B6-9182B75D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8212-8A61-4A17-DC08-71777D6BB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528BB-A6A5-1F9E-4698-D1C6AE29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593B-F878-4877-A5E8-AC7DD7512D12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A40D-F221-789C-B982-77EC0FC6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4C8B5-0566-CBDC-43A4-28F93159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A874-A09F-4F57-8D21-3E9C032DC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28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AB8A-1F53-55D6-AA67-79598998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512-79F2-5ED5-C2B5-5B1CD463C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2991E-32DF-52B4-EB41-397BBBB5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593B-F878-4877-A5E8-AC7DD7512D12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74BE6-16BE-372D-0C58-F6601204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0949B-D64B-4A44-F165-AE8FCC30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A874-A09F-4F57-8D21-3E9C032DC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43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C0FE-A378-253E-7F33-B6D83033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A33D-5ADB-CCB9-D552-A60CC63E0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E023D-483A-6F65-482F-65FD37335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D3142-F54C-0E03-2F2F-E43796C5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593B-F878-4877-A5E8-AC7DD7512D12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03E5F-5608-2A02-E360-087E3BD7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36582-8567-DFA1-A90B-749F11C5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A874-A09F-4F57-8D21-3E9C032DC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9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373A-3B9E-F647-770D-17E7F0C6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E8462-A89D-6699-E249-6F35A0538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1161D-B47E-0847-1911-7193F5BDE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3019C-76DA-CB32-881C-9020155EA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816DF-1C08-3895-8A09-71234067D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61CCB-1C9E-59F1-3CCE-DEF0A26E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593B-F878-4877-A5E8-AC7DD7512D12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443DC-DFEF-F7C7-9C43-24B83C24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DA7C5-3FE0-7B92-7159-E597B64A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A874-A09F-4F57-8D21-3E9C032DC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74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E6C3-0ACE-5F48-16E1-7E3F224C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F15A7-80DA-3883-5A25-B38A2E66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593B-F878-4877-A5E8-AC7DD7512D12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5C2B7-4EF5-197A-2C46-51C01D8D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4B34D-F809-0B96-DDA2-BCBEE388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A874-A09F-4F57-8D21-3E9C032DC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21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6B737-847C-FB15-B4E5-1F2FA654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593B-F878-4877-A5E8-AC7DD7512D12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D6B08-734B-65AB-C3BD-FE015CFB2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BFE2C-FC3A-BF01-C7F6-7A80BB72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A874-A09F-4F57-8D21-3E9C032DC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58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F035-CB5C-D57B-C756-271DB936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93D09-C47F-BD1D-A2AA-3A12F702D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F8C07-AC09-D90E-AD33-137FC8FEA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EB650-F422-A03D-84ED-418E7007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593B-F878-4877-A5E8-AC7DD7512D12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EB863-27F1-A998-8640-C25F65C5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C34E4-8FBB-7739-0003-4AACF00C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A874-A09F-4F57-8D21-3E9C032DC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83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0D22-3150-B3BC-D9F8-977CFD38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44231-FA5D-8D77-85E8-1E9C8274B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E9DF0-9A33-F317-B3D6-80EF8CC48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03D09-B8CC-DAFA-5CC9-640C7364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593B-F878-4877-A5E8-AC7DD7512D12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B9C1B-03FF-5738-7A74-A7AD5E50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748E6-0BFE-643F-284E-9288B193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A874-A09F-4F57-8D21-3E9C032DC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58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CF82B0-AAB6-074F-3595-25F5ABBE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85016-4509-3C03-8C94-68BB98045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EA520-1CCE-34EA-3C9C-64FCB85CA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E593B-F878-4877-A5E8-AC7DD7512D12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97EC8-AA6C-9E41-9A57-FE08558C0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77BEA-608B-F8C2-D649-F332DBA23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CA874-A09F-4F57-8D21-3E9C032DC0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43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EECF727-015D-5DB6-55F7-30186D8CA501}"/>
              </a:ext>
            </a:extLst>
          </p:cNvPr>
          <p:cNvSpPr txBox="1">
            <a:spLocks/>
          </p:cNvSpPr>
          <p:nvPr/>
        </p:nvSpPr>
        <p:spPr>
          <a:xfrm>
            <a:off x="2802451" y="967735"/>
            <a:ext cx="7497171" cy="5784824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None/>
              <a:defRPr sz="3200" b="1" kern="120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pPr defTabSz="1219170">
              <a:spcAft>
                <a:spcPts val="1600"/>
              </a:spcAft>
            </a:pPr>
            <a:r>
              <a:rPr lang="en-US" altLang="zh-TW" sz="42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Mediatek</a:t>
            </a:r>
            <a:r>
              <a:rPr lang="en-US" altLang="zh-TW" sz="4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Interview</a:t>
            </a:r>
            <a:r>
              <a:rPr lang="zh-TW" altLang="en-US" sz="4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zh-TW" sz="4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Background</a:t>
            </a:r>
            <a:r>
              <a:rPr lang="zh-TW" altLang="en-US" sz="4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Self-Intro</a:t>
            </a:r>
            <a:r>
              <a:rPr lang="en-US" altLang="zh-TW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duc</a:t>
            </a:r>
            <a:r>
              <a:rPr lang="en-US" altLang="zh-TW" sz="4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  <a:br>
              <a:rPr lang="en-US" altLang="zh-TW" sz="4267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sz="4267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: </a:t>
            </a:r>
            <a:r>
              <a:rPr lang="en-US" altLang="zh-TW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TW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TW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(Wed.)</a:t>
            </a:r>
            <a:br>
              <a:rPr lang="en-US" altLang="zh-TW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</a:t>
            </a: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徐義鈞  </a:t>
            </a:r>
            <a:r>
              <a:rPr lang="en-US" altLang="zh-TW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Andy Hsu</a:t>
            </a:r>
            <a:br>
              <a:rPr lang="en-US" altLang="zh-TW" sz="2667" b="0" dirty="0">
                <a:solidFill>
                  <a:srgbClr val="8A00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sz="2667" dirty="0">
                <a:solidFill>
                  <a:srgbClr val="8A0045"/>
                </a:solidFill>
              </a:rPr>
            </a:br>
            <a:br>
              <a:rPr lang="en-US" altLang="zh-TW" sz="2667" dirty="0">
                <a:solidFill>
                  <a:srgbClr val="8A0045"/>
                </a:solidFill>
              </a:rPr>
            </a:br>
            <a:endParaRPr lang="zh-TW" altLang="en-US" sz="2667" dirty="0">
              <a:solidFill>
                <a:srgbClr val="8A004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32686C-8598-C343-212E-A4B30D11C494}"/>
              </a:ext>
            </a:extLst>
          </p:cNvPr>
          <p:cNvSpPr txBox="1">
            <a:spLocks/>
          </p:cNvSpPr>
          <p:nvPr/>
        </p:nvSpPr>
        <p:spPr>
          <a:xfrm>
            <a:off x="4603585" y="1005570"/>
            <a:ext cx="7333720" cy="497134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zh-TW" dirty="0">
                <a:latin typeface="New Roman 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  <a:p>
            <a:pPr lvl="1">
              <a:lnSpc>
                <a:spcPct val="17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Tsing Hua University</a:t>
            </a:r>
            <a:r>
              <a:rPr lang="en-US" altLang="zh-TW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Sep 2024 – Jul 2026 (expected)</a:t>
            </a: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M.S. in Computer Science - PDA LAB</a:t>
            </a:r>
          </a:p>
          <a:p>
            <a:pPr lvl="1">
              <a:lnSpc>
                <a:spcPct val="17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Taipei University          </a:t>
            </a:r>
            <a:r>
              <a:rPr lang="en-US" altLang="zh-TW" sz="19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 2019 – Jun 2023</a:t>
            </a: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B.S. in Computer Science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8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Course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TSRI’s Cell-Based IC Physical Design and Verification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VLSI Physical Design Automation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VLSI Design for Manufacturability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429DBCAC-48DA-0E32-320F-5ADC912B7604}"/>
              </a:ext>
            </a:extLst>
          </p:cNvPr>
          <p:cNvSpPr txBox="1">
            <a:spLocks/>
          </p:cNvSpPr>
          <p:nvPr/>
        </p:nvSpPr>
        <p:spPr>
          <a:xfrm>
            <a:off x="-314886" y="4646313"/>
            <a:ext cx="5391415" cy="1124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徐義鈞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Andy Hsu</a:t>
            </a:r>
          </a:p>
          <a:p>
            <a:pPr marL="0" indent="0" algn="ctr"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Computer Science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69DF4604-5DA7-3859-DE60-8E82D7E60C75}"/>
              </a:ext>
            </a:extLst>
          </p:cNvPr>
          <p:cNvSpPr txBox="1">
            <a:spLocks/>
          </p:cNvSpPr>
          <p:nvPr/>
        </p:nvSpPr>
        <p:spPr>
          <a:xfrm>
            <a:off x="-838407" y="1005570"/>
            <a:ext cx="4633793" cy="535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n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CA11A8-6C87-6DDD-AB11-9ECCF5A9F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0" t="9447" r="15965" b="31518"/>
          <a:stretch/>
        </p:blipFill>
        <p:spPr>
          <a:xfrm>
            <a:off x="1478489" y="1925969"/>
            <a:ext cx="1919822" cy="2447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852EF-FC1B-7F69-B3D8-0C96354D7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C908-07CD-0ABA-298D-271E2DA5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 from </a:t>
            </a:r>
            <a:b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Cell-Based IC Physical Design and Verification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67BE1-66E6-45A1-9125-E8F9F3505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32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05FFF2-99DD-F9CB-26AB-1319CCAA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3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0F313D-6DAF-3822-3D31-B2C609E5BC2D}"/>
              </a:ext>
            </a:extLst>
          </p:cNvPr>
          <p:cNvSpPr/>
          <p:nvPr/>
        </p:nvSpPr>
        <p:spPr>
          <a:xfrm>
            <a:off x="4582736" y="2106544"/>
            <a:ext cx="3377861" cy="3191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Synthesis</a:t>
            </a:r>
            <a:endParaRPr lang="zh-TW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C96A78-CB32-E805-9479-96A25829645F}"/>
              </a:ext>
            </a:extLst>
          </p:cNvPr>
          <p:cNvSpPr/>
          <p:nvPr/>
        </p:nvSpPr>
        <p:spPr>
          <a:xfrm>
            <a:off x="4582738" y="2934343"/>
            <a:ext cx="3370189" cy="36719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Design Setup</a:t>
            </a:r>
            <a:endParaRPr lang="zh-TW" alt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C860C40-0CCC-1991-C2F8-93A80875116C}"/>
              </a:ext>
            </a:extLst>
          </p:cNvPr>
          <p:cNvSpPr/>
          <p:nvPr/>
        </p:nvSpPr>
        <p:spPr>
          <a:xfrm>
            <a:off x="6173732" y="2490235"/>
            <a:ext cx="202519" cy="367192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74A4A-2EF3-B310-D47E-6BF40D5B6513}"/>
              </a:ext>
            </a:extLst>
          </p:cNvPr>
          <p:cNvSpPr/>
          <p:nvPr/>
        </p:nvSpPr>
        <p:spPr>
          <a:xfrm>
            <a:off x="4582736" y="3600043"/>
            <a:ext cx="3377349" cy="36719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Design Planning</a:t>
            </a:r>
            <a:endParaRPr lang="zh-TW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E86FC-E93B-071B-D32B-BB5BC5D6214A}"/>
              </a:ext>
            </a:extLst>
          </p:cNvPr>
          <p:cNvSpPr/>
          <p:nvPr/>
        </p:nvSpPr>
        <p:spPr>
          <a:xfrm>
            <a:off x="4589898" y="4242636"/>
            <a:ext cx="3370188" cy="36719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Placement</a:t>
            </a:r>
            <a:endParaRPr lang="zh-TW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9B2CA9-60BA-FDEC-61A5-AFB03AF233A8}"/>
              </a:ext>
            </a:extLst>
          </p:cNvPr>
          <p:cNvSpPr/>
          <p:nvPr/>
        </p:nvSpPr>
        <p:spPr>
          <a:xfrm>
            <a:off x="4589898" y="4868125"/>
            <a:ext cx="3370189" cy="36719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CTS</a:t>
            </a:r>
            <a:endParaRPr lang="zh-TW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1B134-F531-CE12-BFCF-F4316FB4EBF7}"/>
              </a:ext>
            </a:extLst>
          </p:cNvPr>
          <p:cNvSpPr/>
          <p:nvPr/>
        </p:nvSpPr>
        <p:spPr>
          <a:xfrm>
            <a:off x="4582737" y="5466283"/>
            <a:ext cx="3370189" cy="36719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Routing</a:t>
            </a:r>
            <a:endParaRPr lang="zh-TW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10C07A-3F92-78F3-1C27-D8A122E132F6}"/>
              </a:ext>
            </a:extLst>
          </p:cNvPr>
          <p:cNvSpPr/>
          <p:nvPr/>
        </p:nvSpPr>
        <p:spPr>
          <a:xfrm>
            <a:off x="4589898" y="6096011"/>
            <a:ext cx="3370189" cy="36719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Chip Finishing</a:t>
            </a:r>
            <a:endParaRPr lang="zh-TW" altLang="en-US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4C5FE8C-2A45-306E-FAD8-65E30A9B0F6F}"/>
              </a:ext>
            </a:extLst>
          </p:cNvPr>
          <p:cNvSpPr/>
          <p:nvPr/>
        </p:nvSpPr>
        <p:spPr>
          <a:xfrm>
            <a:off x="6183192" y="3350929"/>
            <a:ext cx="169278" cy="219019"/>
          </a:xfrm>
          <a:prstGeom prst="downArrow">
            <a:avLst>
              <a:gd name="adj1" fmla="val 50000"/>
              <a:gd name="adj2" fmla="val 53625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311E125-0E97-DCB0-8B07-75773F9A40BB}"/>
              </a:ext>
            </a:extLst>
          </p:cNvPr>
          <p:cNvSpPr/>
          <p:nvPr/>
        </p:nvSpPr>
        <p:spPr>
          <a:xfrm>
            <a:off x="6183192" y="3986526"/>
            <a:ext cx="169278" cy="219019"/>
          </a:xfrm>
          <a:prstGeom prst="downArrow">
            <a:avLst>
              <a:gd name="adj1" fmla="val 50000"/>
              <a:gd name="adj2" fmla="val 53625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37CF5D9-F17E-8D60-E377-0AF4E9B36D2B}"/>
              </a:ext>
            </a:extLst>
          </p:cNvPr>
          <p:cNvSpPr/>
          <p:nvPr/>
        </p:nvSpPr>
        <p:spPr>
          <a:xfrm>
            <a:off x="6190353" y="4635254"/>
            <a:ext cx="169278" cy="219019"/>
          </a:xfrm>
          <a:prstGeom prst="downArrow">
            <a:avLst>
              <a:gd name="adj1" fmla="val 50000"/>
              <a:gd name="adj2" fmla="val 53625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50C0CF15-A1CF-C4B8-A2EC-EBE956BA7D1A}"/>
              </a:ext>
            </a:extLst>
          </p:cNvPr>
          <p:cNvSpPr/>
          <p:nvPr/>
        </p:nvSpPr>
        <p:spPr>
          <a:xfrm>
            <a:off x="6199815" y="5257075"/>
            <a:ext cx="169278" cy="219019"/>
          </a:xfrm>
          <a:prstGeom prst="downArrow">
            <a:avLst>
              <a:gd name="adj1" fmla="val 50000"/>
              <a:gd name="adj2" fmla="val 53625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C4A3C156-5F8F-B449-0787-36BAD5AE5F90}"/>
              </a:ext>
            </a:extLst>
          </p:cNvPr>
          <p:cNvSpPr/>
          <p:nvPr/>
        </p:nvSpPr>
        <p:spPr>
          <a:xfrm>
            <a:off x="6199815" y="5858901"/>
            <a:ext cx="169278" cy="219019"/>
          </a:xfrm>
          <a:prstGeom prst="downArrow">
            <a:avLst>
              <a:gd name="adj1" fmla="val 50000"/>
              <a:gd name="adj2" fmla="val 53625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8ECD9C-4BE4-FEAB-F6B0-DBD1895D99F9}"/>
              </a:ext>
            </a:extLst>
          </p:cNvPr>
          <p:cNvSpPr txBox="1"/>
          <p:nvPr/>
        </p:nvSpPr>
        <p:spPr>
          <a:xfrm>
            <a:off x="791661" y="1902443"/>
            <a:ext cx="3320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 Compiler Flow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3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 from</a:t>
            </a:r>
            <a:b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VLSI Physical Design </a:t>
            </a:r>
            <a:r>
              <a:rPr lang="en-US" altLang="zh-TW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Automationon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203C64-CB39-8F31-6A31-936E0D1E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4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AutoShape 2" descr="Physical design (electronics) - Wikipedia">
            <a:extLst>
              <a:ext uri="{FF2B5EF4-FFF2-40B4-BE49-F238E27FC236}">
                <a16:creationId xmlns:a16="http://schemas.microsoft.com/office/drawing/2014/main" id="{36255695-DB57-3A8E-360E-DE8F40B376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8" name="Picture 4" descr="Physical design (electronics) - Wikipedia">
            <a:extLst>
              <a:ext uri="{FF2B5EF4-FFF2-40B4-BE49-F238E27FC236}">
                <a16:creationId xmlns:a16="http://schemas.microsoft.com/office/drawing/2014/main" id="{FB63C8F3-7468-DE11-8862-EA4D6B38D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818" y="1843773"/>
            <a:ext cx="5140782" cy="487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51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3A7D8-8991-213E-D663-AE7708306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B66A34-2E28-0A89-AF19-112755EB1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6" y="2690502"/>
            <a:ext cx="2992038" cy="17486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063B0D-896D-B06C-B745-BA0EC159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Project on</a:t>
            </a:r>
            <a:b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VLSI Physical Design </a:t>
            </a:r>
            <a:r>
              <a:rPr lang="en-US" altLang="zh-TW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Automationon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39B73-14F5-C8FB-70FA-699A48BDE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321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n"/>
            </a:pP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Corner Stitching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Use corner stitching as data structure to implement point-finding and tile creation.</a:t>
            </a:r>
          </a:p>
          <a:p>
            <a:pPr lvl="1">
              <a:lnSpc>
                <a:spcPct val="150000"/>
              </a:lnSpc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3010D1-12D8-110E-ED01-1686A8C7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5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E6A80C-B293-02EF-B6FE-887CC7778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27" y="4439182"/>
            <a:ext cx="2917108" cy="2286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58648B-3758-495E-3879-AD0003A85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463" y="3201584"/>
            <a:ext cx="4074793" cy="30543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BE0C59-A662-91F8-5AF4-7372CA8AC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7849" y="3279352"/>
            <a:ext cx="4661625" cy="300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2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92EDC-D6A9-13D5-7D2F-73D7C8D7A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7049-1662-7937-89ED-9AD3CE9B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Project on </a:t>
            </a:r>
            <a:b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VLSI Physical Design Automation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252C-CD48-7EAE-0D8D-4DA3DA1DC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321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n"/>
            </a:pP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Fixed Outline </a:t>
            </a:r>
            <a:r>
              <a:rPr lang="en-US" altLang="zh-TW" sz="24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Floorplanning</a:t>
            </a:r>
            <a:endParaRPr lang="en-US" altLang="zh-TW" sz="24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fixed-outline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floorplanner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handle hard macros.</a:t>
            </a:r>
          </a:p>
          <a:p>
            <a:pPr lvl="1">
              <a:lnSpc>
                <a:spcPct val="150000"/>
              </a:lnSpc>
            </a:pPr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B* Tree as data structure and SA(simulated annealing) algorithm to solve.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8A4674-CF7E-09BA-2E9C-EF4A407B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6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2EB4DB-65FF-839B-50C7-4A1F5F0DFF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187" t="-1" r="2187" b="44483"/>
          <a:stretch/>
        </p:blipFill>
        <p:spPr>
          <a:xfrm>
            <a:off x="3759883" y="3501275"/>
            <a:ext cx="4893676" cy="314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3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58550-A10C-B221-7A80-B7EE9E9FC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76E470-E1EB-DB1B-6711-3EAEEC280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335" y="3601427"/>
            <a:ext cx="4982239" cy="3186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A40564-EE61-B6A5-4D7F-255F8FD65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26" y="3798038"/>
            <a:ext cx="5699135" cy="28789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DEA34D-B6D5-97D2-8197-70CA26DC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Project on </a:t>
            </a:r>
            <a:b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VLSI Physical Design Automation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8350-6AE4-3D92-730D-147AFAD2B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321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n"/>
            </a:pP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Optimizer and Legalizer Co-optimization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local legalizer that legalizes the cells into placement one by one.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Legalization Algorithm for Multiple-Row Height Standard Cell Design.</a:t>
            </a:r>
          </a:p>
          <a:p>
            <a:pPr algn="l">
              <a:lnSpc>
                <a:spcPct val="150000"/>
              </a:lnSpc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BF43D8-02E7-5AF3-D5F3-C570BBA2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7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9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78569-F5A2-1EE2-CA41-7C0B48989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042A-FF6F-29C2-B911-3302B883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Project on </a:t>
            </a:r>
            <a:b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VLSI Physical Design Automation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10C3-0390-644E-8D31-3300CC42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321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n"/>
            </a:pP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Die-to-Die Global Routing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complete a die-to-die global routing using the A*-search algorithm</a:t>
            </a:r>
          </a:p>
          <a:p>
            <a:pPr marL="0" indent="0" algn="l"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(i.e. to find a minimum-cost path between each pair of bumps).</a:t>
            </a:r>
          </a:p>
          <a:p>
            <a:pPr algn="l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7E8950-01D1-BFC5-4F64-DDABB362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8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7C302E-0707-4AF0-87B1-A449E5AC0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690" y="3172457"/>
            <a:ext cx="5832626" cy="354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8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852EF-FC1B-7F69-B3D8-0C96354D7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C908-07CD-0ABA-298D-271E2DA5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 from </a:t>
            </a:r>
            <a:b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VLSI Design for</a:t>
            </a:r>
            <a:r>
              <a: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Manufacturability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67BE1-66E6-45A1-9125-E8F9F3505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32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05FFF2-99DD-F9CB-26AB-1319CCAA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9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8ECD9C-4BE4-FEAB-F6B0-DBD1895D99F9}"/>
              </a:ext>
            </a:extLst>
          </p:cNvPr>
          <p:cNvSpPr txBox="1"/>
          <p:nvPr/>
        </p:nvSpPr>
        <p:spPr>
          <a:xfrm>
            <a:off x="791661" y="1902443"/>
            <a:ext cx="11113646" cy="4562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under Nanometer Design Rules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Via Insertion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Dummy Fill Insertion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Placement Refinement for Complex</a:t>
            </a:r>
            <a:r>
              <a:rPr lang="zh-TW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Constraints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Lithography Hotspot Detection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303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4450</TotalTime>
  <Words>310</Words>
  <Application>Microsoft Office PowerPoint</Application>
  <PresentationFormat>寬螢幕</PresentationFormat>
  <Paragraphs>59</Paragraphs>
  <Slides>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New Roman </vt:lpstr>
      <vt:lpstr>Arial</vt:lpstr>
      <vt:lpstr>Calibri</vt:lpstr>
      <vt:lpstr>Calibri Light</vt:lpstr>
      <vt:lpstr>Times New Roman</vt:lpstr>
      <vt:lpstr>Wingdings</vt:lpstr>
      <vt:lpstr>Office Theme</vt:lpstr>
      <vt:lpstr>PowerPoint 簡報</vt:lpstr>
      <vt:lpstr>PowerPoint 簡報</vt:lpstr>
      <vt:lpstr>Lessons Learned from  Cell-Based IC Physical Design and Verification</vt:lpstr>
      <vt:lpstr>Lessons Learned from VLSI Physical Design Automationon </vt:lpstr>
      <vt:lpstr>Course Project on VLSI Physical Design Automationon </vt:lpstr>
      <vt:lpstr>Course Project on  VLSI Physical Design Automation</vt:lpstr>
      <vt:lpstr>Course Project on  VLSI Physical Design Automation</vt:lpstr>
      <vt:lpstr>Course Project on  VLSI Physical Design Automation</vt:lpstr>
      <vt:lpstr>Lessons Learned from  VLSI Design for Manufacturability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54 徐義鈞</dc:creator>
  <cp:lastModifiedBy>Ceg</cp:lastModifiedBy>
  <cp:revision>18</cp:revision>
  <dcterms:created xsi:type="dcterms:W3CDTF">2025-03-14T12:40:45Z</dcterms:created>
  <dcterms:modified xsi:type="dcterms:W3CDTF">2025-04-01T11:39:50Z</dcterms:modified>
</cp:coreProperties>
</file>