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81" r:id="rId4"/>
    <p:sldId id="282" r:id="rId5"/>
    <p:sldId id="286" r:id="rId6"/>
    <p:sldId id="285" r:id="rId7"/>
    <p:sldId id="288" r:id="rId8"/>
    <p:sldId id="291" r:id="rId9"/>
    <p:sldId id="290" r:id="rId10"/>
    <p:sldId id="29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6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A09C3-C6C9-CD82-7557-CF5EA8BC0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129E7-C9F3-845D-5E67-B5F1DBE2A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1BE6CC-344B-CD9A-16B4-DEA86CE8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54408-3123-F1C8-81A1-CCC68A8E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46F922-09F1-DC32-1CBE-21391E81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06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7988C1-2FC2-5946-31F3-D9FC2C94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332B0F-8115-534A-6E05-7A4EC2C13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0015A-ABBB-5AFC-0B76-6008CBE2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FD644E-CC5B-C509-D552-5CF931F66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D55F7-3380-747B-9EFD-805F4740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03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C3027E1-2DF3-97F7-5475-8AAB89EA6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39B3BC-2CE8-887E-A4C8-818A60FD3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F86C51-F7F7-A504-1319-9244874B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75496-FAF7-1F26-C667-D8548821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992FA8-F030-D6B4-A45E-1CFE0F6D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BEE05-529F-E78C-38CE-3C6A171A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EB0393-0F9C-2E6E-39D7-22967C84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8F1FF3-C269-6E0C-0E12-164D8AEB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4FA664-AC64-7D9B-2870-26F6E86D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BCAFF0-64EF-473A-039B-2327BECB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57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A287D-1A69-CDB0-6EF3-4835CB50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91168A-AD80-36FB-28D3-E93EBA8B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1404C-F92E-0BC0-34D3-54757003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81CAB5-1653-5EEB-27F7-68D6150A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760A25-9D99-E7AC-486B-45EC91AF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22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2D50A-EC2E-C7A9-CB96-9B914085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28A99-7DD7-5839-D77D-CA5A21F8B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73FFFC-EA30-D59C-BDA1-4B5D8220D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56CD06-38F7-D81C-7815-BC7214B4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812DF-37E4-A045-D8E6-6F7179713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ED5322-C190-33B8-FE9D-4E02B100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00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C8703-5786-467A-DA0A-44577DF5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AB0DD1-2CAA-0AE5-322A-4E1AB313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D29DB4D-289A-E4E3-A78A-7327D250D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3E45471-4799-42EB-9497-F3C661BEF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5F09A-FE0C-1A67-BAEB-C8719026F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DE3D22-628B-CFD8-686A-79DBD88C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4494C0-8656-6440-0663-3AD43D3A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F8F529-DE72-D9D1-EDCD-9CABA7EF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73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18D36-2A58-4E7C-0AFD-3729319C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F1B466-B204-D052-ECA3-69031A3D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D24B1A-F3C1-DF94-E506-5DD3EAA0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1BBFC2-EDD9-D950-3558-2D65539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90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A9CDDD-0C18-05D0-437F-BB0453FB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809564-8FFF-A41A-77DF-4897452F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668D9B-6BA6-345A-8CB8-47E83D2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05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0BCAB1-918B-E75A-1773-672CBFAA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60C23E-C3F3-16FF-4A7E-FE050B792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625B43-31C8-73F3-9F36-1BA7E679C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93B6A8-BA37-A97F-6041-FB9D0806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3C8124-7824-5153-B549-DC60F224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DC881E-902B-68FA-C787-167498C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85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EA6F6-F741-4952-2A31-67CF7383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2F7C66D-1B07-C060-FAFB-E11D6EAE7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5BF1CC-DB0B-FAAD-2913-6791E8FC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2328C9-DFB8-6BC1-D401-EBED2BFE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632A-AFFA-4C79-87CA-C619F2C3B321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B0D05B-FEAB-51C8-F072-13941BD0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C66F76-F806-8BE8-C2BE-07589927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E7173D-30DA-1B69-6439-6C7E3FEA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A90B4B-E253-13E9-BB7E-6C3A3B2F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93D82F-27CF-3708-DBBB-36B7E99B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C632A-AFFA-4C79-87CA-C619F2C3B321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B11099-C057-5A7A-9302-5D88B923B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84E5E4-9DF0-1C5E-79C0-481E10D8D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7A957-9075-44DA-94B1-9351028FD8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9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Timing Optimization 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Multibit Flip-Flop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ICCAD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B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20A154-84A7-E04F-256A-F395BC96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48B766-021A-ED7E-02D3-22FA25447D6B}"/>
              </a:ext>
            </a:extLst>
          </p:cNvPr>
          <p:cNvSpPr/>
          <p:nvPr/>
        </p:nvSpPr>
        <p:spPr>
          <a:xfrm>
            <a:off x="5966078" y="597315"/>
            <a:ext cx="1188720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E81D3-36FF-DBC6-1CEA-D9A461340924}"/>
              </a:ext>
            </a:extLst>
          </p:cNvPr>
          <p:cNvSpPr/>
          <p:nvPr/>
        </p:nvSpPr>
        <p:spPr>
          <a:xfrm>
            <a:off x="5738812" y="1362193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Debanking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D8AC32-774B-30C1-9C9F-38F72DBD4E3C}"/>
              </a:ext>
            </a:extLst>
          </p:cNvPr>
          <p:cNvSpPr/>
          <p:nvPr/>
        </p:nvSpPr>
        <p:spPr>
          <a:xfrm>
            <a:off x="5750050" y="3630032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9BA5CB-D384-20F7-F2C5-C3122D8D3077}"/>
              </a:ext>
            </a:extLst>
          </p:cNvPr>
          <p:cNvSpPr/>
          <p:nvPr/>
        </p:nvSpPr>
        <p:spPr>
          <a:xfrm>
            <a:off x="5750050" y="5170118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93917-B89F-4855-3BAE-C303805CE1B6}"/>
              </a:ext>
            </a:extLst>
          </p:cNvPr>
          <p:cNvSpPr/>
          <p:nvPr/>
        </p:nvSpPr>
        <p:spPr>
          <a:xfrm>
            <a:off x="5634796" y="5926212"/>
            <a:ext cx="1879473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DetailPlacement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E962B1-B113-1B55-44A3-28B9D5BBC5DB}"/>
              </a:ext>
            </a:extLst>
          </p:cNvPr>
          <p:cNvSpPr/>
          <p:nvPr/>
        </p:nvSpPr>
        <p:spPr>
          <a:xfrm>
            <a:off x="5339236" y="2127071"/>
            <a:ext cx="2431162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GlobalPlacement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5E87560-24CB-261C-C9CB-01D454EDC08D}"/>
              </a:ext>
            </a:extLst>
          </p:cNvPr>
          <p:cNvSpPr/>
          <p:nvPr/>
        </p:nvSpPr>
        <p:spPr>
          <a:xfrm>
            <a:off x="5750050" y="2873938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95DF91-EB18-4FDC-DA54-4236BD447E9B}"/>
              </a:ext>
            </a:extLst>
          </p:cNvPr>
          <p:cNvSpPr/>
          <p:nvPr/>
        </p:nvSpPr>
        <p:spPr>
          <a:xfrm>
            <a:off x="5331331" y="4390785"/>
            <a:ext cx="2431162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</a:t>
            </a:r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GlobalPlacement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EC5AF965-083E-DE5A-06BA-16C74185B166}"/>
              </a:ext>
            </a:extLst>
          </p:cNvPr>
          <p:cNvCxnSpPr>
            <a:stCxn id="14" idx="2"/>
          </p:cNvCxnSpPr>
          <p:nvPr/>
        </p:nvCxnSpPr>
        <p:spPr>
          <a:xfrm>
            <a:off x="6560437" y="3362508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F5E73A9-CD2A-C166-242F-6644E2A85576}"/>
              </a:ext>
            </a:extLst>
          </p:cNvPr>
          <p:cNvCxnSpPr/>
          <p:nvPr/>
        </p:nvCxnSpPr>
        <p:spPr>
          <a:xfrm>
            <a:off x="6546912" y="1085885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6524D85-A529-167D-11E3-61ACC35DB612}"/>
              </a:ext>
            </a:extLst>
          </p:cNvPr>
          <p:cNvCxnSpPr/>
          <p:nvPr/>
        </p:nvCxnSpPr>
        <p:spPr>
          <a:xfrm>
            <a:off x="6554817" y="1850763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FD89687-1545-9F89-DEE5-BB2B1A0255FC}"/>
              </a:ext>
            </a:extLst>
          </p:cNvPr>
          <p:cNvCxnSpPr/>
          <p:nvPr/>
        </p:nvCxnSpPr>
        <p:spPr>
          <a:xfrm>
            <a:off x="6554817" y="2615641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E759BAE-54DB-6E9B-9B96-E82ECB39D976}"/>
              </a:ext>
            </a:extLst>
          </p:cNvPr>
          <p:cNvCxnSpPr/>
          <p:nvPr/>
        </p:nvCxnSpPr>
        <p:spPr>
          <a:xfrm>
            <a:off x="6554817" y="4118602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E35E9AF-D2DA-E025-B7B0-86DF8C2BD379}"/>
              </a:ext>
            </a:extLst>
          </p:cNvPr>
          <p:cNvCxnSpPr/>
          <p:nvPr/>
        </p:nvCxnSpPr>
        <p:spPr>
          <a:xfrm>
            <a:off x="6554817" y="4879355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9D9115E-9A9E-8189-A0F8-377AF8D75145}"/>
              </a:ext>
            </a:extLst>
          </p:cNvPr>
          <p:cNvCxnSpPr/>
          <p:nvPr/>
        </p:nvCxnSpPr>
        <p:spPr>
          <a:xfrm>
            <a:off x="6574533" y="5658688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Calibri" panose="020F0502020204030204" pitchFamily="34" charset="0"/>
              </a:rPr>
              <a:t>To d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evelop a </a:t>
            </a:r>
            <a:r>
              <a:rPr lang="en-US" altLang="zh-TW" sz="2400" b="0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banking and debanking algorithm 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that produces a placement result optimized for </a:t>
            </a:r>
            <a:r>
              <a:rPr lang="en-US" altLang="zh-TW" sz="2400" b="0" i="0" u="none" strike="noStrike" baseline="0" dirty="0">
                <a:solidFill>
                  <a:srgbClr val="0070C0"/>
                </a:solidFill>
                <a:latin typeface="Calibri" panose="020F0502020204030204" pitchFamily="34" charset="0"/>
              </a:rPr>
              <a:t>timing, power, and area</a:t>
            </a:r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A4AEDC-EECD-0757-183B-F249B0F3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60B309-EDE7-B7EF-5728-60482EDA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87"/>
          <a:stretch/>
        </p:blipFill>
        <p:spPr>
          <a:xfrm>
            <a:off x="317157" y="3612225"/>
            <a:ext cx="5941070" cy="2220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23D34A-79C9-45E5-D710-30D092FE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6" r="6770"/>
          <a:stretch/>
        </p:blipFill>
        <p:spPr>
          <a:xfrm>
            <a:off x="6444830" y="3590474"/>
            <a:ext cx="5571336" cy="224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FE16-AEA2-C51A-8504-6ED341FC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 Objective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13FCEC-1D84-FEFE-BC7B-0437AEA91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52" y="1514165"/>
            <a:ext cx="5993603" cy="940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C1F12-F860-63FB-B333-E5B3FCA7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570" y="2644860"/>
            <a:ext cx="6067744" cy="78414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2025:</a:t>
            </a:r>
          </a:p>
          <a:p>
            <a:pPr marL="0" indent="0" algn="l">
              <a:buNone/>
            </a:pP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2024: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B1B881-27BE-49B5-A6E2-7E2522FAA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32" y="3618784"/>
            <a:ext cx="5181468" cy="30726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04F9B0-CDD5-8BDF-740C-275DAC370652}"/>
              </a:ext>
            </a:extLst>
          </p:cNvPr>
          <p:cNvSpPr/>
          <p:nvPr/>
        </p:nvSpPr>
        <p:spPr>
          <a:xfrm>
            <a:off x="7364627" y="2860589"/>
            <a:ext cx="562232" cy="308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C0ACDC-787B-B205-59F5-B8C23EDFC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3693" y="5642628"/>
            <a:ext cx="6520448" cy="57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0C352C-2877-8C9C-81C6-6296B760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813"/>
          </a:xfrm>
        </p:spPr>
        <p:txBody>
          <a:bodyPr>
            <a:noAutofit/>
          </a:bodyPr>
          <a:lstStyle/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instances must be placed on-site and within the die region. </a:t>
            </a:r>
          </a:p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overlap</a:t>
            </a:r>
          </a:p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satisfy utilization rate of each bin </a:t>
            </a:r>
            <a:endParaRPr lang="en-US" altLang="zh-TW" sz="20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 / Debanking Criteria :</a:t>
            </a:r>
          </a:p>
          <a:p>
            <a:pPr lvl="1"/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 </a:t>
            </a:r>
            <a:r>
              <a:rPr lang="en-US" altLang="zh-TW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pin and Q pin connections need to remain functionally equivalent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banking /</a:t>
            </a:r>
            <a:r>
              <a:rPr lang="zh-TW" alt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debanking, and all </a:t>
            </a:r>
            <a:r>
              <a:rPr lang="en-US" altLang="zh-TW" sz="20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 pins need to remain connected to the same clock net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any </a:t>
            </a:r>
            <a:r>
              <a:rPr lang="en-US" altLang="zh-TW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for testability (DFT) scan chain connection 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scan-input (SI) or scan-output (SO) pins of the lower / higher-bit flip-flops, the banking / debanking process should </a:t>
            </a:r>
            <a:r>
              <a:rPr lang="en-US" altLang="zh-TW" sz="20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honor the scan chain connection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EF7FA-435C-6977-8678-F0C04CAA7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36" b="16549"/>
          <a:stretch/>
        </p:blipFill>
        <p:spPr>
          <a:xfrm>
            <a:off x="5248502" y="4640449"/>
            <a:ext cx="4495839" cy="21699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DC1D95-AEED-B034-673F-6A76DB775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050" y="182563"/>
            <a:ext cx="4200207" cy="24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4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FE16-AEA2-C51A-8504-6ED341FC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and Input/Output Format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02"/>
            <a:ext cx="11191157" cy="4419728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Given: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1.Weight factors for cost metrics  (i.e. 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𝛼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𝛽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and 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𝛾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2.Timing slack and delay information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3.Power information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4.Area information</a:t>
            </a:r>
          </a:p>
          <a:p>
            <a:pPr marL="457200" lvl="1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</a:t>
            </a:r>
            <a:endParaRPr lang="en-US" altLang="zh-TW" sz="18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5. Flip-Flop Library Cells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6.Cell placement result with flip-flop cells (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LEF/DEF format </a:t>
            </a:r>
            <a:r>
              <a:rPr lang="en-US" altLang="zh-TW" sz="20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altLang="zh-TW" sz="200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194CCA9-B697-AE1E-876E-C6568251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26" r="11687" b="6826"/>
          <a:stretch/>
        </p:blipFill>
        <p:spPr>
          <a:xfrm>
            <a:off x="1771582" y="3709107"/>
            <a:ext cx="2737241" cy="128491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FF83D4F1-0011-06B8-C1C5-1965F34A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59" r="8961" b="11245"/>
          <a:stretch/>
        </p:blipFill>
        <p:spPr>
          <a:xfrm>
            <a:off x="4785145" y="3709107"/>
            <a:ext cx="2228874" cy="119231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4303C05F-1189-98DA-5B6B-BE83E0B159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09" r="14511" b="14906"/>
          <a:stretch/>
        </p:blipFill>
        <p:spPr>
          <a:xfrm>
            <a:off x="7090233" y="3658313"/>
            <a:ext cx="2093010" cy="12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8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FE16-AEA2-C51A-8504-6ED341FC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 and Input/Output Format 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9728"/>
          </a:xfrm>
        </p:spPr>
        <p:txBody>
          <a:bodyPr>
            <a:noAutofit/>
          </a:bodyPr>
          <a:lstStyle/>
          <a:p>
            <a:r>
              <a:rPr lang="en-US" altLang="zh-TW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pPr lvl="1"/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 of pin mapping between each input flip-flop pins and the output flip-flop pins</a:t>
            </a:r>
          </a:p>
          <a:p>
            <a:pPr lvl="1"/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flip-flop placement solution (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LEF/DEF format )</a:t>
            </a:r>
            <a:endParaRPr lang="en-US" altLang="zh-TW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901B86-7897-5D23-1B3F-20E0AD741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333" y="3031020"/>
            <a:ext cx="4110228" cy="382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1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8B13-D4CB-F617-86FD-35C842C6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50DA91A-59A3-59D3-F533-C6D8E409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4" y="872048"/>
            <a:ext cx="4895851" cy="582536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268D59-70F5-151D-B6B7-FF87191E8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54" y="987552"/>
            <a:ext cx="5032668" cy="562892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E35A4C-8A58-CA83-D05D-6B027BA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7F5335A-D809-87C0-0081-734CBA2DC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46" y="417448"/>
            <a:ext cx="11191157" cy="4419728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input:				Sample output:</a:t>
            </a: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i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77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6D9857-6C9F-F5B1-4D0D-2E1E9D871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722" r="2496" b="8127"/>
          <a:stretch/>
        </p:blipFill>
        <p:spPr>
          <a:xfrm>
            <a:off x="584461" y="1311509"/>
            <a:ext cx="5317698" cy="180454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89A423F-A427-AE0C-FB31-7F3B6BB4A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51" y="3110587"/>
            <a:ext cx="6042582" cy="48160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3869764-F30D-515D-B1BB-BF537A04F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61" y="6264096"/>
            <a:ext cx="10752991" cy="49939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592BBC6-59AE-3143-AF45-6B373EC03F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648"/>
          <a:stretch/>
        </p:blipFill>
        <p:spPr>
          <a:xfrm>
            <a:off x="584461" y="3747413"/>
            <a:ext cx="4813955" cy="251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2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Function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8F180BC7-8878-35A0-4413-D1BE0CAFB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6"/>
            <a:ext cx="11163300" cy="5648324"/>
          </a:xfrm>
        </p:spPr>
        <p:txBody>
          <a:bodyPr>
            <a:normAutofit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4EE7530-4A26-EF33-3A1B-397A50B1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66543"/>
            <a:ext cx="7929083" cy="60068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AF3A006-441B-EB5D-425D-C98A90FB0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51" y="2223082"/>
            <a:ext cx="6477904" cy="695422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24D27AB5-C91A-57E1-5546-9BDF1D694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7" y="3023122"/>
            <a:ext cx="6963747" cy="43821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664FE6F9-2C67-48FE-3A4F-A90F20BC83A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75" b="11981"/>
          <a:stretch/>
        </p:blipFill>
        <p:spPr>
          <a:xfrm>
            <a:off x="781051" y="3565951"/>
            <a:ext cx="6359294" cy="5869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E6C7-98A1-0AFE-52F9-99AFC8CDEB1D}"/>
              </a:ext>
            </a:extLst>
          </p:cNvPr>
          <p:cNvSpPr txBox="1">
            <a:spLocks/>
          </p:cNvSpPr>
          <p:nvPr/>
        </p:nvSpPr>
        <p:spPr>
          <a:xfrm>
            <a:off x="500421" y="4257368"/>
            <a:ext cx="11191157" cy="4419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TNS,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Power,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are reported using the command </a:t>
            </a:r>
            <a:r>
              <a:rPr lang="en-US" altLang="zh-TW" sz="22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report_qor</a:t>
            </a:r>
            <a:r>
              <a:rPr lang="en-US" altLang="zh-TW" sz="2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2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report_power</a:t>
            </a:r>
            <a:r>
              <a:rPr lang="en-US" altLang="zh-TW" sz="2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sz="2200" b="1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report_qor</a:t>
            </a:r>
            <a:r>
              <a:rPr lang="en-US" altLang="zh-TW" sz="2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22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TW" sz="22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Fusion Compiler.</a:t>
            </a:r>
            <a:endParaRPr lang="zh-TW" altLang="en-US" sz="2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Cores: You have 8 CPU cores available for your program. </a:t>
            </a:r>
          </a:p>
          <a:p>
            <a:r>
              <a:rPr lang="en-US" altLang="zh-TW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Limit: The evaluation machine is limited to 60 minutes for each test case. The hidden cases will be in the same scale as public cases. </a:t>
            </a:r>
          </a:p>
          <a:p>
            <a:pPr lvl="1"/>
            <a:endParaRPr lang="en-US" altLang="zh-TW" sz="2000" dirty="0">
              <a:solidFill>
                <a:srgbClr val="333333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7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339</Words>
  <Application>Microsoft Office PowerPoint</Application>
  <PresentationFormat>寬螢幕</PresentationFormat>
  <Paragraphs>71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Times New Roman</vt:lpstr>
      <vt:lpstr>Office 佈景主題</vt:lpstr>
      <vt:lpstr>Power and Timing Optimization  Using Multibit Flip-Flop</vt:lpstr>
      <vt:lpstr>Introduction</vt:lpstr>
      <vt:lpstr>Contest Objective</vt:lpstr>
      <vt:lpstr>Constraints</vt:lpstr>
      <vt:lpstr>Problem Formulation and Input/Output Format </vt:lpstr>
      <vt:lpstr>Problem Formulation and Input/Output Format </vt:lpstr>
      <vt:lpstr>PowerPoint 簡報</vt:lpstr>
      <vt:lpstr>Slack</vt:lpstr>
      <vt:lpstr>Score Function</vt:lpstr>
      <vt:lpstr>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Ceg</cp:lastModifiedBy>
  <cp:revision>25</cp:revision>
  <dcterms:created xsi:type="dcterms:W3CDTF">2025-03-20T06:18:53Z</dcterms:created>
  <dcterms:modified xsi:type="dcterms:W3CDTF">2025-03-27T04:56:55Z</dcterms:modified>
</cp:coreProperties>
</file>