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0" r:id="rId2"/>
    <p:sldId id="560" r:id="rId3"/>
    <p:sldId id="551" r:id="rId4"/>
    <p:sldId id="561" r:id="rId5"/>
    <p:sldId id="580" r:id="rId6"/>
    <p:sldId id="579" r:id="rId7"/>
    <p:sldId id="581" r:id="rId8"/>
    <p:sldId id="582" r:id="rId9"/>
    <p:sldId id="585" r:id="rId10"/>
    <p:sldId id="584" r:id="rId11"/>
    <p:sldId id="583" r:id="rId12"/>
    <p:sldId id="586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605" r:id="rId32"/>
    <p:sldId id="606" r:id="rId33"/>
    <p:sldId id="607" r:id="rId34"/>
    <p:sldId id="608" r:id="rId35"/>
    <p:sldId id="578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10930011" initials="b" lastIdx="0" clrIdx="0">
    <p:extLst>
      <p:ext uri="{19B8F6BF-5375-455C-9EA6-DF929625EA0E}">
        <p15:presenceInfo xmlns:p15="http://schemas.microsoft.com/office/powerpoint/2012/main" userId="S-1-5-21-316335965-1485613383-326976878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F4B4B"/>
    <a:srgbClr val="000000"/>
    <a:srgbClr val="89898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81324" autoAdjust="0"/>
  </p:normalViewPr>
  <p:slideViewPr>
    <p:cSldViewPr snapToGrid="0">
      <p:cViewPr varScale="1">
        <p:scale>
          <a:sx n="80" d="100"/>
          <a:sy n="80" d="100"/>
        </p:scale>
        <p:origin x="6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1D407-E802-41A3-B8C2-095E516B09AD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2B26C-237D-4D86-AF41-C3D6BD86C5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55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2B26C-237D-4D86-AF41-C3D6BD86C55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478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902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Radius </a:t>
            </a:r>
            <a:r>
              <a:rPr lang="zh-TW" altLang="en-US" dirty="0"/>
              <a:t>是由</a:t>
            </a:r>
            <a:r>
              <a:rPr lang="en-US" altLang="zh-TW" dirty="0"/>
              <a:t>Fan-in/fan-out pin</a:t>
            </a:r>
            <a:r>
              <a:rPr lang="zh-TW" altLang="en-US" dirty="0"/>
              <a:t>跟</a:t>
            </a:r>
            <a:r>
              <a:rPr lang="en-US" altLang="zh-TW" dirty="0"/>
              <a:t>FF</a:t>
            </a:r>
            <a:r>
              <a:rPr lang="zh-TW" altLang="en-US" dirty="0"/>
              <a:t>的</a:t>
            </a:r>
            <a:r>
              <a:rPr lang="en-US" altLang="zh-TW" dirty="0"/>
              <a:t>time slack</a:t>
            </a:r>
            <a:r>
              <a:rPr lang="zh-TW" altLang="en-US" dirty="0"/>
              <a:t>下去計算的</a:t>
            </a:r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feasible region </a:t>
            </a:r>
            <a:r>
              <a:rPr lang="zh-TW" altLang="en-US" dirty="0"/>
              <a:t>是依照</a:t>
            </a:r>
            <a:r>
              <a:rPr lang="en-US" altLang="zh-TW" dirty="0"/>
              <a:t>timing </a:t>
            </a:r>
            <a:r>
              <a:rPr lang="zh-TW" altLang="en-US" dirty="0"/>
              <a:t>去算的，所以</a:t>
            </a:r>
            <a:r>
              <a:rPr lang="en-US" altLang="zh-TW" dirty="0"/>
              <a:t>FF</a:t>
            </a:r>
            <a:r>
              <a:rPr lang="zh-TW" altLang="en-US" dirty="0"/>
              <a:t>被擺在</a:t>
            </a:r>
            <a:r>
              <a:rPr lang="en-US" altLang="zh-TW" dirty="0"/>
              <a:t>region</a:t>
            </a:r>
            <a:r>
              <a:rPr lang="zh-TW" altLang="en-US" dirty="0"/>
              <a:t>裡面不會</a:t>
            </a:r>
            <a:r>
              <a:rPr lang="en-US" altLang="zh-TW" dirty="0"/>
              <a:t>violate timing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847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647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004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箭頭是</a:t>
            </a:r>
            <a:r>
              <a:rPr lang="en-US" altLang="zh-TW" dirty="0"/>
              <a:t>Strip</a:t>
            </a:r>
            <a:r>
              <a:rPr lang="zh-TW" altLang="en-US" dirty="0"/>
              <a:t>，同個</a:t>
            </a:r>
            <a:r>
              <a:rPr lang="en-US" altLang="zh-TW" dirty="0"/>
              <a:t>strip</a:t>
            </a:r>
            <a:r>
              <a:rPr lang="zh-TW" altLang="en-US" dirty="0"/>
              <a:t>下可能有多個</a:t>
            </a:r>
            <a:r>
              <a:rPr lang="en-US" altLang="zh-TW" dirty="0"/>
              <a:t>max clique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742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bound </a:t>
            </a:r>
            <a:r>
              <a:rPr lang="zh-TW" altLang="en-US" dirty="0"/>
              <a:t>在這篇</a:t>
            </a:r>
            <a:r>
              <a:rPr lang="en-US" altLang="zh-TW" dirty="0"/>
              <a:t>paper</a:t>
            </a:r>
            <a:r>
              <a:rPr lang="zh-TW" altLang="en-US" dirty="0"/>
              <a:t>是</a:t>
            </a:r>
            <a:r>
              <a:rPr lang="en-US" altLang="zh-TW" dirty="0"/>
              <a:t>50</a:t>
            </a:r>
            <a:r>
              <a:rPr lang="zh-TW" altLang="en-US" dirty="0"/>
              <a:t>，可以</a:t>
            </a:r>
            <a:r>
              <a:rPr lang="en-US" altLang="zh-TW" dirty="0"/>
              <a:t>user defined</a:t>
            </a:r>
          </a:p>
          <a:p>
            <a:r>
              <a:rPr lang="en-US" dirty="0"/>
              <a:t>Max bit </a:t>
            </a:r>
            <a:r>
              <a:rPr lang="zh-TW" altLang="en-US" dirty="0"/>
              <a:t>是</a:t>
            </a:r>
            <a:r>
              <a:rPr lang="en-US" altLang="zh-TW" dirty="0"/>
              <a:t>library </a:t>
            </a:r>
            <a:r>
              <a:rPr lang="zh-TW" altLang="en-US" dirty="0"/>
              <a:t>中</a:t>
            </a:r>
            <a:r>
              <a:rPr lang="en-US" altLang="zh-TW" dirty="0"/>
              <a:t>bit size </a:t>
            </a:r>
            <a:r>
              <a:rPr lang="zh-TW" altLang="en-US" dirty="0"/>
              <a:t>最大的</a:t>
            </a:r>
            <a:r>
              <a:rPr lang="en-US" altLang="zh-TW" dirty="0"/>
              <a:t>ff</a:t>
            </a:r>
            <a:r>
              <a:rPr lang="zh-TW" altLang="en-US" dirty="0"/>
              <a:t>的</a:t>
            </a:r>
            <a:r>
              <a:rPr lang="en-US" altLang="zh-TW" dirty="0"/>
              <a:t>bit size</a:t>
            </a:r>
          </a:p>
          <a:p>
            <a:r>
              <a:rPr lang="en-US" altLang="zh-TW" dirty="0"/>
              <a:t>Cost </a:t>
            </a:r>
            <a:r>
              <a:rPr lang="zh-TW" altLang="en-US" dirty="0"/>
              <a:t>接下來會說</a:t>
            </a:r>
            <a:endParaRPr lang="en-US" altLang="zh-TW" dirty="0"/>
          </a:p>
          <a:p>
            <a:r>
              <a:rPr lang="zh-TW" altLang="en-US" dirty="0"/>
              <a:t>假設</a:t>
            </a:r>
            <a:r>
              <a:rPr lang="en-US" altLang="zh-TW" dirty="0"/>
              <a:t>C size </a:t>
            </a:r>
            <a:r>
              <a:rPr lang="zh-TW" altLang="en-US" dirty="0"/>
              <a:t>是</a:t>
            </a:r>
            <a:r>
              <a:rPr lang="en-US" altLang="zh-TW" dirty="0"/>
              <a:t>7</a:t>
            </a:r>
            <a:r>
              <a:rPr lang="zh-TW" altLang="en-US" dirty="0"/>
              <a:t>，則可以產生</a:t>
            </a:r>
            <a:r>
              <a:rPr lang="en-US" altLang="zh-TW" dirty="0"/>
              <a:t>2~7 size </a:t>
            </a:r>
            <a:r>
              <a:rPr lang="zh-TW" altLang="en-US" dirty="0"/>
              <a:t>的</a:t>
            </a:r>
            <a:r>
              <a:rPr lang="en-US" altLang="zh-TW" dirty="0" err="1"/>
              <a:t>MBFFcandidate</a:t>
            </a:r>
            <a:r>
              <a:rPr lang="zh-TW" altLang="en-US" dirty="0"/>
              <a:t>，且</a:t>
            </a:r>
            <a:r>
              <a:rPr lang="en-US" altLang="zh-TW" dirty="0"/>
              <a:t>5/6/7size</a:t>
            </a:r>
            <a:r>
              <a:rPr lang="zh-TW" altLang="en-US" dirty="0"/>
              <a:t>的都是會被</a:t>
            </a:r>
            <a:r>
              <a:rPr lang="en-US" altLang="zh-TW" dirty="0"/>
              <a:t>merge</a:t>
            </a:r>
            <a:r>
              <a:rPr lang="zh-TW" altLang="en-US" dirty="0"/>
              <a:t>成</a:t>
            </a:r>
            <a:r>
              <a:rPr lang="en-US" altLang="zh-TW" dirty="0"/>
              <a:t>8 bit</a:t>
            </a:r>
            <a:r>
              <a:rPr lang="zh-TW" altLang="en-US" dirty="0"/>
              <a:t>的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718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D()</a:t>
            </a:r>
            <a:r>
              <a:rPr lang="zh-TW" altLang="en-US" dirty="0"/>
              <a:t>中若有</a:t>
            </a:r>
            <a:r>
              <a:rPr lang="en-US" altLang="zh-TW" dirty="0"/>
              <a:t>empty bit </a:t>
            </a:r>
            <a:r>
              <a:rPr lang="zh-TW" altLang="en-US" dirty="0"/>
              <a:t>則</a:t>
            </a:r>
            <a:r>
              <a:rPr lang="en-US" altLang="zh-TW" dirty="0"/>
              <a:t>empty </a:t>
            </a:r>
            <a:r>
              <a:rPr lang="zh-TW" altLang="en-US" dirty="0"/>
              <a:t>不會算入平均</a:t>
            </a:r>
            <a:r>
              <a:rPr lang="en-US" altLang="zh-TW" dirty="0"/>
              <a:t>(ex. </a:t>
            </a:r>
            <a:r>
              <a:rPr lang="zh-TW" altLang="en-US" dirty="0"/>
              <a:t>只有三個的話會除以</a:t>
            </a:r>
            <a:r>
              <a:rPr lang="en-US" altLang="zh-TW" dirty="0"/>
              <a:t>3)</a:t>
            </a:r>
            <a:br>
              <a:rPr lang="de-DE" dirty="0"/>
            </a:br>
            <a:r>
              <a:rPr lang="de-DE" dirty="0"/>
              <a:t>B()</a:t>
            </a:r>
            <a:r>
              <a:rPr lang="zh-TW" altLang="en-US" dirty="0"/>
              <a:t>的意思是假設有一個 </a:t>
            </a:r>
            <a:r>
              <a:rPr lang="en-US" altLang="zh-TW" dirty="0"/>
              <a:t>3 bit </a:t>
            </a:r>
            <a:r>
              <a:rPr lang="zh-TW" altLang="en-US" dirty="0"/>
              <a:t>的要合成</a:t>
            </a:r>
            <a:r>
              <a:rPr lang="en-US" altLang="zh-TW" dirty="0"/>
              <a:t>4bit </a:t>
            </a:r>
            <a:r>
              <a:rPr lang="zh-TW" altLang="en-US" dirty="0"/>
              <a:t>的，則</a:t>
            </a:r>
            <a:r>
              <a:rPr lang="en-US" altLang="zh-TW" dirty="0"/>
              <a:t>B</a:t>
            </a:r>
            <a:r>
              <a:rPr lang="zh-TW" altLang="en-US" dirty="0"/>
              <a:t>是</a:t>
            </a:r>
            <a:r>
              <a:rPr lang="en-US" altLang="zh-TW" dirty="0"/>
              <a:t>3</a:t>
            </a:r>
          </a:p>
          <a:p>
            <a:r>
              <a:rPr lang="zh-TW" altLang="en-US" dirty="0"/>
              <a:t>考慮爛打</a:t>
            </a:r>
            <a:r>
              <a:rPr lang="en-US" altLang="zh-TW" dirty="0"/>
              <a:t>one</a:t>
            </a:r>
            <a:r>
              <a:rPr lang="zh-TW" altLang="en-US" dirty="0"/>
              <a:t>這項的原因是</a:t>
            </a:r>
            <a:r>
              <a:rPr lang="en-US" altLang="zh-TW" dirty="0"/>
              <a:t>bit</a:t>
            </a:r>
            <a:r>
              <a:rPr lang="zh-TW" altLang="en-US" dirty="0"/>
              <a:t>使用率越高的</a:t>
            </a:r>
            <a:r>
              <a:rPr lang="en-US" altLang="zh-TW" dirty="0"/>
              <a:t>MBFF</a:t>
            </a:r>
            <a:r>
              <a:rPr lang="zh-TW" altLang="en-US" dirty="0"/>
              <a:t>有更高的</a:t>
            </a:r>
            <a:r>
              <a:rPr lang="en-US" altLang="zh-TW" dirty="0"/>
              <a:t>priority</a:t>
            </a:r>
            <a:r>
              <a:rPr lang="zh-TW" altLang="en-US" dirty="0"/>
              <a:t> ，</a:t>
            </a:r>
            <a:r>
              <a:rPr lang="en-US" altLang="zh-TW" dirty="0"/>
              <a:t>merging flexibility</a:t>
            </a:r>
            <a:r>
              <a:rPr lang="zh-TW" altLang="en-US" dirty="0"/>
              <a:t>越低的</a:t>
            </a:r>
            <a:r>
              <a:rPr lang="en-US" altLang="zh-TW" dirty="0"/>
              <a:t>MBFF</a:t>
            </a:r>
            <a:r>
              <a:rPr lang="zh-TW" altLang="en-US" dirty="0"/>
              <a:t>也會有更高的</a:t>
            </a:r>
            <a:r>
              <a:rPr lang="en-US" altLang="zh-TW" dirty="0"/>
              <a:t>priority</a:t>
            </a:r>
          </a:p>
          <a:p>
            <a:r>
              <a:rPr lang="en-US" altLang="zh-TW" dirty="0"/>
              <a:t>Power </a:t>
            </a:r>
            <a:r>
              <a:rPr lang="zh-TW" altLang="en-US" dirty="0"/>
              <a:t>此處的</a:t>
            </a:r>
            <a:r>
              <a:rPr lang="en-US" altLang="zh-TW" dirty="0"/>
              <a:t>MBFF</a:t>
            </a:r>
            <a:r>
              <a:rPr lang="zh-TW" altLang="en-US" dirty="0"/>
              <a:t>指的是可能會被此</a:t>
            </a:r>
            <a:r>
              <a:rPr lang="en-US" altLang="zh-TW" dirty="0"/>
              <a:t>set</a:t>
            </a:r>
            <a:r>
              <a:rPr lang="zh-TW" altLang="en-US" dirty="0"/>
              <a:t>合成的</a:t>
            </a:r>
            <a:r>
              <a:rPr lang="en-US" altLang="zh-TW" dirty="0"/>
              <a:t>MBFF(</a:t>
            </a:r>
            <a:r>
              <a:rPr lang="zh-TW" altLang="en-US" dirty="0"/>
              <a:t>注意這邊還沒</a:t>
            </a:r>
            <a:r>
              <a:rPr lang="en-US" altLang="zh-TW" dirty="0"/>
              <a:t>merge)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430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EstWL</a:t>
            </a:r>
            <a:r>
              <a:rPr lang="zh-TW" altLang="en-US" dirty="0"/>
              <a:t>這邊的</a:t>
            </a:r>
            <a:r>
              <a:rPr lang="en-US" altLang="zh-TW" dirty="0"/>
              <a:t>estimated location </a:t>
            </a:r>
            <a:r>
              <a:rPr lang="zh-TW" altLang="en-US" dirty="0"/>
              <a:t>是以所有與此</a:t>
            </a:r>
            <a:r>
              <a:rPr lang="en-US" altLang="zh-TW" dirty="0"/>
              <a:t>MBFF</a:t>
            </a:r>
            <a:r>
              <a:rPr lang="zh-TW" altLang="en-US" dirty="0"/>
              <a:t>有</a:t>
            </a:r>
            <a:r>
              <a:rPr lang="en-US" altLang="zh-TW" dirty="0"/>
              <a:t>connect</a:t>
            </a:r>
            <a:r>
              <a:rPr lang="zh-TW" altLang="en-US" dirty="0"/>
              <a:t>的</a:t>
            </a:r>
            <a:r>
              <a:rPr lang="en-US" altLang="zh-TW" dirty="0"/>
              <a:t>cell</a:t>
            </a:r>
            <a:r>
              <a:rPr lang="zh-TW" altLang="en-US" dirty="0"/>
              <a:t>的</a:t>
            </a:r>
            <a:r>
              <a:rPr lang="en-US" altLang="zh-TW" dirty="0" err="1"/>
              <a:t>x,y</a:t>
            </a:r>
            <a:r>
              <a:rPr lang="zh-TW" altLang="en-US" dirty="0"/>
              <a:t>位置的加權中位數</a:t>
            </a:r>
            <a:endParaRPr lang="en-US" altLang="zh-TW" dirty="0"/>
          </a:p>
          <a:p>
            <a:r>
              <a:rPr lang="zh-TW" altLang="en-US" dirty="0"/>
              <a:t>最後爛打三這項是希望</a:t>
            </a:r>
            <a:r>
              <a:rPr lang="en-US" altLang="zh-TW" dirty="0"/>
              <a:t>WL</a:t>
            </a:r>
            <a:r>
              <a:rPr lang="zh-TW" altLang="en-US" dirty="0"/>
              <a:t>減少得越多越好</a:t>
            </a:r>
            <a:endParaRPr lang="en-US" altLang="zh-TW" dirty="0"/>
          </a:p>
          <a:p>
            <a:endParaRPr lang="en-US" altLang="zh-TW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501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r>
              <a:rPr lang="zh-TW" altLang="en-US" dirty="0"/>
              <a:t>是一個</a:t>
            </a:r>
            <a:r>
              <a:rPr lang="en-US" altLang="zh-TW" dirty="0"/>
              <a:t>element</a:t>
            </a:r>
            <a:r>
              <a:rPr lang="zh-TW" altLang="en-US" dirty="0"/>
              <a:t>是</a:t>
            </a:r>
            <a:r>
              <a:rPr lang="en-US" altLang="zh-TW" dirty="0"/>
              <a:t>maximal cliques</a:t>
            </a:r>
            <a:r>
              <a:rPr lang="zh-TW" altLang="en-US" dirty="0"/>
              <a:t>的</a:t>
            </a:r>
            <a:r>
              <a:rPr lang="en-US" altLang="zh-TW" dirty="0"/>
              <a:t>set</a:t>
            </a:r>
          </a:p>
          <a:p>
            <a:r>
              <a:rPr lang="en-US" dirty="0"/>
              <a:t>Output</a:t>
            </a:r>
            <a:r>
              <a:rPr lang="zh-TW" altLang="en-US" dirty="0"/>
              <a:t>一個</a:t>
            </a:r>
            <a:r>
              <a:rPr lang="en-US" altLang="zh-TW" dirty="0"/>
              <a:t>element</a:t>
            </a:r>
            <a:r>
              <a:rPr lang="zh-TW" altLang="en-US" dirty="0"/>
              <a:t>是互相不衝突的</a:t>
            </a:r>
            <a:r>
              <a:rPr lang="en-US" altLang="zh-TW" dirty="0"/>
              <a:t>MBFF</a:t>
            </a:r>
            <a:r>
              <a:rPr lang="zh-TW" altLang="en-US" dirty="0"/>
              <a:t>，也就是</a:t>
            </a:r>
            <a:r>
              <a:rPr lang="en-US" altLang="zh-TW" dirty="0"/>
              <a:t>[</a:t>
            </a:r>
            <a:r>
              <a:rPr lang="zh-TW" altLang="en-US" dirty="0"/>
              <a:t>舉例</a:t>
            </a:r>
            <a:r>
              <a:rPr lang="en-US" altLang="zh-TW" dirty="0"/>
              <a:t>]</a:t>
            </a:r>
          </a:p>
          <a:p>
            <a:r>
              <a:rPr lang="zh-TW" altLang="en-US" dirty="0"/>
              <a:t>先用前面提到的</a:t>
            </a:r>
            <a:r>
              <a:rPr lang="en-US" altLang="zh-TW" dirty="0" err="1"/>
              <a:t>MBFF_candidate</a:t>
            </a:r>
            <a:r>
              <a:rPr lang="en-US" altLang="zh-TW" dirty="0"/>
              <a:t>()</a:t>
            </a:r>
            <a:r>
              <a:rPr lang="zh-TW" altLang="en-US" dirty="0"/>
              <a:t>將每個</a:t>
            </a:r>
            <a:r>
              <a:rPr lang="en-US" altLang="zh-TW" dirty="0"/>
              <a:t>clique</a:t>
            </a:r>
            <a:r>
              <a:rPr lang="zh-TW" altLang="en-US" dirty="0"/>
              <a:t>的</a:t>
            </a:r>
            <a:r>
              <a:rPr lang="en-US" altLang="zh-TW" dirty="0"/>
              <a:t>candidate</a:t>
            </a:r>
            <a:r>
              <a:rPr lang="zh-TW" altLang="en-US" dirty="0"/>
              <a:t>選出來，並且從</a:t>
            </a:r>
            <a:r>
              <a:rPr lang="en-US" altLang="zh-TW" dirty="0"/>
              <a:t>cost</a:t>
            </a:r>
            <a:r>
              <a:rPr lang="zh-TW" altLang="en-US" dirty="0"/>
              <a:t>最小的開始一個一個取出，與前面沒有衝突就合成，有衝突的話就把衝突的那幾個去掉，剩下來的如果還有超過兩個</a:t>
            </a:r>
            <a:r>
              <a:rPr lang="en-US" altLang="zh-TW" dirty="0"/>
              <a:t>FF</a:t>
            </a:r>
            <a:r>
              <a:rPr lang="zh-TW" altLang="en-US" dirty="0"/>
              <a:t>就再</a:t>
            </a:r>
            <a:r>
              <a:rPr lang="en-US" altLang="zh-TW" dirty="0"/>
              <a:t>push</a:t>
            </a:r>
            <a:r>
              <a:rPr lang="zh-TW" altLang="en-US" dirty="0"/>
              <a:t>回去</a:t>
            </a:r>
            <a:r>
              <a:rPr lang="en-US" altLang="zh-TW" dirty="0"/>
              <a:t>priority queue.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527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這個部分所產生的</a:t>
            </a:r>
            <a:r>
              <a:rPr lang="en-US" altLang="zh-TW" dirty="0"/>
              <a:t>MBFF</a:t>
            </a:r>
            <a:r>
              <a:rPr lang="zh-TW" altLang="en-US" dirty="0"/>
              <a:t>都還是</a:t>
            </a:r>
            <a:r>
              <a:rPr lang="en-US" altLang="zh-TW" dirty="0"/>
              <a:t>uniform driving</a:t>
            </a:r>
            <a:r>
              <a:rPr lang="zh-TW" altLang="en-US" dirty="0"/>
              <a:t>的，後面會再形成</a:t>
            </a:r>
            <a:r>
              <a:rPr lang="en-US" altLang="zh-TW" dirty="0"/>
              <a:t>mixed driving</a:t>
            </a:r>
            <a:r>
              <a:rPr lang="zh-TW" altLang="en-US" dirty="0"/>
              <a:t>的</a:t>
            </a:r>
            <a:r>
              <a:rPr lang="en-US" altLang="zh-TW" dirty="0"/>
              <a:t>MBFF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285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887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597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970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559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由於</a:t>
            </a:r>
            <a:r>
              <a:rPr lang="en-US" altLang="zh-TW" dirty="0"/>
              <a:t>U21</a:t>
            </a:r>
            <a:r>
              <a:rPr lang="zh-TW" altLang="en-US" dirty="0"/>
              <a:t>的</a:t>
            </a:r>
            <a:r>
              <a:rPr lang="en-US" altLang="zh-TW" dirty="0"/>
              <a:t>size</a:t>
            </a:r>
            <a:r>
              <a:rPr lang="zh-TW" altLang="en-US" dirty="0"/>
              <a:t>沒有大於等於</a:t>
            </a:r>
            <a:r>
              <a:rPr lang="en-US" altLang="zh-TW" dirty="0"/>
              <a:t>2</a:t>
            </a:r>
            <a:r>
              <a:rPr lang="zh-TW" altLang="en-US" dirty="0"/>
              <a:t>，所以不用</a:t>
            </a:r>
            <a:r>
              <a:rPr lang="en-US" altLang="zh-TW" dirty="0"/>
              <a:t>push</a:t>
            </a:r>
            <a:r>
              <a:rPr lang="zh-TW" altLang="en-US" dirty="0"/>
              <a:t>新的</a:t>
            </a:r>
            <a:r>
              <a:rPr lang="en-US" altLang="zh-TW" dirty="0"/>
              <a:t>candidate</a:t>
            </a:r>
            <a:r>
              <a:rPr lang="zh-TW" altLang="en-US" dirty="0"/>
              <a:t>進入</a:t>
            </a:r>
            <a:r>
              <a:rPr lang="en-US" altLang="zh-TW" dirty="0"/>
              <a:t>priority queue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89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剩下的皆</a:t>
            </a:r>
            <a:r>
              <a:rPr lang="en-US" altLang="zh-TW" dirty="0"/>
              <a:t>marked</a:t>
            </a:r>
            <a:r>
              <a:rPr lang="zh-TW" altLang="en-US" dirty="0"/>
              <a:t>過，因此會依序被</a:t>
            </a:r>
            <a:r>
              <a:rPr lang="en-US" altLang="zh-TW" dirty="0"/>
              <a:t>Discard</a:t>
            </a:r>
            <a:r>
              <a:rPr lang="zh-TW" altLang="en-US" dirty="0"/>
              <a:t>掉 並</a:t>
            </a:r>
            <a:r>
              <a:rPr lang="en-US" altLang="zh-TW" dirty="0" err="1"/>
              <a:t>retrun</a:t>
            </a:r>
            <a:r>
              <a:rPr lang="en-US" altLang="zh-TW" dirty="0"/>
              <a:t> Nm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726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可以注意到的是如果不能使用</a:t>
            </a:r>
            <a:r>
              <a:rPr lang="en-US" altLang="zh-TW" dirty="0"/>
              <a:t>empty bit</a:t>
            </a:r>
            <a:r>
              <a:rPr lang="zh-TW" altLang="en-US" dirty="0"/>
              <a:t>的話，</a:t>
            </a:r>
            <a:r>
              <a:rPr lang="en-US" altLang="zh-TW" dirty="0"/>
              <a:t>U1,2</a:t>
            </a:r>
            <a:r>
              <a:rPr lang="zh-TW" altLang="en-US" dirty="0"/>
              <a:t>會不能被</a:t>
            </a:r>
            <a:r>
              <a:rPr lang="en-US" altLang="zh-TW" dirty="0"/>
              <a:t>merge</a:t>
            </a:r>
            <a:r>
              <a:rPr lang="zh-TW" altLang="en-US" dirty="0"/>
              <a:t>，就會因此多一個</a:t>
            </a:r>
            <a:r>
              <a:rPr lang="en-US" altLang="zh-TW" dirty="0" err="1"/>
              <a:t>clk</a:t>
            </a:r>
            <a:r>
              <a:rPr lang="en-US" altLang="zh-TW" dirty="0"/>
              <a:t> sink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767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為了有</a:t>
            </a:r>
            <a:r>
              <a:rPr lang="en-US" altLang="zh-TW" dirty="0"/>
              <a:t>minimal overlap</a:t>
            </a:r>
            <a:r>
              <a:rPr lang="zh-TW" altLang="en-US" dirty="0"/>
              <a:t>，且讓</a:t>
            </a:r>
            <a:r>
              <a:rPr lang="en-US" altLang="zh-TW" dirty="0"/>
              <a:t>commercial tool </a:t>
            </a:r>
            <a:r>
              <a:rPr lang="zh-TW" altLang="en-US" dirty="0"/>
              <a:t>可以解決</a:t>
            </a:r>
            <a:r>
              <a:rPr lang="en-US" altLang="zh-TW" dirty="0"/>
              <a:t>overlap</a:t>
            </a:r>
            <a:r>
              <a:rPr lang="zh-TW" altLang="en-US" dirty="0"/>
              <a:t>，</a:t>
            </a:r>
            <a:r>
              <a:rPr lang="en-US" altLang="zh-TW" dirty="0"/>
              <a:t>Vacant slot </a:t>
            </a:r>
            <a:r>
              <a:rPr lang="zh-TW" altLang="en-US" dirty="0"/>
              <a:t>在這邊被設為一個</a:t>
            </a:r>
            <a:r>
              <a:rPr lang="en-US" altLang="zh-TW" dirty="0"/>
              <a:t>2x driving 2-bit MBFF</a:t>
            </a:r>
            <a:r>
              <a:rPr lang="zh-TW" altLang="en-US" dirty="0"/>
              <a:t>的大小</a:t>
            </a:r>
            <a:endParaRPr lang="en-US" altLang="zh-TW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860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對所有的</a:t>
            </a:r>
            <a:r>
              <a:rPr lang="en-US" altLang="zh-TW" dirty="0"/>
              <a:t>high driving strength MBFF</a:t>
            </a:r>
            <a:r>
              <a:rPr lang="zh-TW" altLang="en-US" dirty="0"/>
              <a:t>都做</a:t>
            </a:r>
            <a:r>
              <a:rPr lang="en-US" altLang="zh-TW" dirty="0"/>
              <a:t>algorithm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439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073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調整</a:t>
            </a:r>
            <a:r>
              <a:rPr lang="en-US" altLang="zh-TW" dirty="0"/>
              <a:t> </a:t>
            </a:r>
            <a:r>
              <a:rPr lang="zh-TW" altLang="en-US" dirty="0"/>
              <a:t>爛打 來達到不同的</a:t>
            </a:r>
            <a:r>
              <a:rPr lang="en-US" altLang="zh-TW" dirty="0"/>
              <a:t>objective</a:t>
            </a:r>
          </a:p>
          <a:p>
            <a:endParaRPr lang="en-US" altLang="zh-TW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29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[19]</a:t>
            </a:r>
            <a:r>
              <a:rPr lang="zh-TW" altLang="en-US" dirty="0"/>
              <a:t> </a:t>
            </a:r>
            <a:r>
              <a:rPr lang="en-US" altLang="zh-TW" dirty="0"/>
              <a:t>FF</a:t>
            </a:r>
            <a:r>
              <a:rPr lang="zh-TW" altLang="en-US" dirty="0"/>
              <a:t> 當成電子來結合</a:t>
            </a:r>
            <a:endParaRPr lang="en-US" altLang="zh-TW" dirty="0"/>
          </a:p>
          <a:p>
            <a:r>
              <a:rPr lang="en-US" altLang="zh-TW" dirty="0"/>
              <a:t>[14]</a:t>
            </a:r>
            <a:r>
              <a:rPr lang="zh-TW" altLang="en-US" dirty="0"/>
              <a:t>只</a:t>
            </a:r>
            <a:r>
              <a:rPr lang="en-US" altLang="zh-TW" dirty="0"/>
              <a:t>consider</a:t>
            </a:r>
            <a:r>
              <a:rPr lang="zh-TW" altLang="en-US" dirty="0"/>
              <a:t> </a:t>
            </a:r>
            <a:r>
              <a:rPr lang="en-US" altLang="zh-TW" dirty="0"/>
              <a:t>pair of FF</a:t>
            </a:r>
            <a:r>
              <a:rPr lang="zh-TW" altLang="en-US" dirty="0"/>
              <a:t>，</a:t>
            </a:r>
            <a:r>
              <a:rPr lang="en-US" altLang="zh-TW" dirty="0"/>
              <a:t>(</a:t>
            </a:r>
            <a:r>
              <a:rPr lang="zh-TW" altLang="en-US" dirty="0"/>
              <a:t>圖上找</a:t>
            </a:r>
            <a:r>
              <a:rPr lang="en-US" altLang="zh-TW" dirty="0"/>
              <a:t>pair</a:t>
            </a:r>
            <a:r>
              <a:rPr lang="zh-TW" altLang="en-US" dirty="0"/>
              <a:t>，越小</a:t>
            </a:r>
            <a:r>
              <a:rPr lang="en-US" altLang="zh-TW" dirty="0"/>
              <a:t>cost</a:t>
            </a:r>
            <a:r>
              <a:rPr lang="zh-TW" altLang="en-US" dirty="0"/>
              <a:t>的</a:t>
            </a:r>
            <a:r>
              <a:rPr lang="en-US" altLang="zh-TW" dirty="0"/>
              <a:t>edge</a:t>
            </a:r>
            <a:r>
              <a:rPr lang="zh-TW" altLang="en-US" dirty="0"/>
              <a:t>越好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0054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2888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20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[20]</a:t>
            </a:r>
            <a:r>
              <a:rPr lang="zh-TW" altLang="en-US" dirty="0"/>
              <a:t>跟這篇</a:t>
            </a:r>
            <a:r>
              <a:rPr lang="en-US" altLang="zh-TW" dirty="0"/>
              <a:t>paper</a:t>
            </a:r>
            <a:r>
              <a:rPr lang="zh-TW" altLang="en-US" dirty="0"/>
              <a:t>的</a:t>
            </a:r>
            <a:r>
              <a:rPr lang="zh-TW" altLang="en-US"/>
              <a:t>方法差不多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96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Reference 5 </a:t>
            </a:r>
            <a:r>
              <a:rPr lang="zh-TW" altLang="en-US" dirty="0"/>
              <a:t>是一篇</a:t>
            </a:r>
            <a:r>
              <a:rPr lang="en-US" altLang="zh-TW" dirty="0"/>
              <a:t>mixed-driving MBFF</a:t>
            </a:r>
            <a:r>
              <a:rPr lang="zh-TW" altLang="en-US" dirty="0"/>
              <a:t>的專利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11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897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02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2B26C-237D-4D86-AF41-C3D6BD86C55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036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Did Not mentioned if the decomposed FF is legal or not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15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276B8-08FB-4AC0-9163-1EDD75B16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8C9EA6-6D3F-4F75-84C9-3DC4D022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FDDABF-534C-44F6-8779-95634DEF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45C0-F3D5-47C4-8C4C-7CC17099B93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3B33D2-24A1-4DD0-A764-09FC09AB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963741-2857-4FB9-A02A-B8DFCAC9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42CA-CF00-4A32-B0C0-1CA8EAF255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72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E7904E-AD50-4395-BFD6-59839BF9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3200A8-0DE0-4E5C-9E16-8E9E246E1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9FA23D-239B-4C8F-9597-4AD2233F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45C0-F3D5-47C4-8C4C-7CC17099B93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A1AEE5-CC46-4216-A43D-996E9FFF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C4FE3A-D53D-4051-ACC7-F064CFCC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42CA-CF00-4A32-B0C0-1CA8EAF255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3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0EA948-8B70-49CE-A80A-D2A7F0238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578AE8-52E0-41E9-8F18-D5728F1C5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5570D9-E14F-4407-BF74-8A06D6A2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45C0-F3D5-47C4-8C4C-7CC17099B93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A42CEB-71A3-4E5B-A458-57ACE2BE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0B4810-AA58-4EA3-8B6E-40BDB151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42CA-CF00-4A32-B0C0-1CA8EAF255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752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368711"/>
            <a:ext cx="693355" cy="4044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6" name="TextBox 9"/>
          <p:cNvSpPr txBox="1"/>
          <p:nvPr userDrawn="1"/>
        </p:nvSpPr>
        <p:spPr>
          <a:xfrm>
            <a:off x="198106" y="446765"/>
            <a:ext cx="356151" cy="26159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100" b="1" smtClean="0">
                <a:solidFill>
                  <a:schemeClr val="bg1"/>
                </a:solidFill>
                <a:latin typeface="Helvetica" panose="020B0500000000000000" pitchFamily="34" charset="0"/>
                <a:cs typeface="Calibri Light"/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  <a:latin typeface="Helvetica" panose="020B0500000000000000" pitchFamily="34" charset="0"/>
              <a:cs typeface="Calibri Light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817481" y="484920"/>
            <a:ext cx="2645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www.businesstemplates.com</a:t>
            </a:r>
          </a:p>
        </p:txBody>
      </p:sp>
    </p:spTree>
    <p:extLst>
      <p:ext uri="{BB962C8B-B14F-4D97-AF65-F5344CB8AC3E}">
        <p14:creationId xmlns:p14="http://schemas.microsoft.com/office/powerpoint/2010/main" val="3609121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913512-9E69-4C07-A427-803BEE494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035552"/>
          </a:xfr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75400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F66752-5059-46AB-9CB9-F21A11D2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25701D-9BB7-4FD4-9393-3A5C3C057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7DC299-46F5-491C-A864-A998C1A4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45C0-F3D5-47C4-8C4C-7CC17099B93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0A9BC1-083E-44EF-A4DD-BCEADD1C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F4AA3B-79DE-4390-BDC1-EFA53EA9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42CA-CF00-4A32-B0C0-1CA8EAF255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86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A48BA-1D05-46E3-8C18-67BB8BE2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656B57-D590-4373-A4BA-E18422173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B095BC-4E5E-4355-9B7C-227EFB0A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45C0-F3D5-47C4-8C4C-7CC17099B93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C72CD9-40B5-4AE6-B459-C63A0392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D789D3-4640-4022-BB7E-CCDC5219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42CA-CF00-4A32-B0C0-1CA8EAF255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51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6B0A7D-68A3-4737-900A-3AEE06AC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C453D0-CD98-4B64-9B54-F5181E990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120616-2260-4316-BC4C-847D97409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01B01F-DE78-455B-A963-B3E6BA42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45C0-F3D5-47C4-8C4C-7CC17099B93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F69679-7047-4FA6-9E0C-307342C2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11DB69-CE35-4956-B203-15DD963C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42CA-CF00-4A32-B0C0-1CA8EAF255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39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F9391-D123-46E4-B089-422B2391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71A089-DA4C-499B-A44D-8703DF3E9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4FA467-FF38-4BCD-83E4-AAB37A4A5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BF43CB-F870-4FA7-8FB6-D638A801B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07E0EE-AB08-4AB5-844B-AD209B262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5A7C93-6515-452C-8B23-2D9A1A4C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45C0-F3D5-47C4-8C4C-7CC17099B93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6591B8-B4E4-4CE9-A91A-137D3777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76BB5E-7B95-436A-8720-88EC474D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42CA-CF00-4A32-B0C0-1CA8EAF255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07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46DDA-3ED1-484B-AC3E-B82A48B9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D536D4-4886-4F1C-96CA-2C70C638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45C0-F3D5-47C4-8C4C-7CC17099B93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E0C00A2-3141-4D59-834B-AEF7D0B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CE63FF-BFD5-4B2A-B7A2-800A63B9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42CA-CF00-4A32-B0C0-1CA8EAF255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17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38F5D1-BFC5-45FC-995C-D319EB8C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45C0-F3D5-47C4-8C4C-7CC17099B93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AB2F78-8B89-44A8-AAB4-80EC405F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36D128-F1FC-4997-8B67-90A178F5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42CA-CF00-4A32-B0C0-1CA8EAF255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55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D40AD-8367-43B8-8320-38D137E1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96FB1C-36DB-4CCC-8028-D870D719D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49EE08-FE3B-4247-9044-7EF25DA6F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F52553-5B78-43AC-AC16-962452D8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45C0-F3D5-47C4-8C4C-7CC17099B93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196A94-37D9-4B11-964F-684B9969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9D496C-5B04-4679-B4E4-92DF2344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42CA-CF00-4A32-B0C0-1CA8EAF255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46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50ABC-8769-4CB5-B0A4-C2D39599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0DFA3A-FDD4-46DF-806A-2E893E824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BF66D0-5CE2-4043-8697-11ED02CA0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A1FD58-D8DB-46EA-B35F-0883114C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45C0-F3D5-47C4-8C4C-7CC17099B93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4A91C6-B02F-4114-98E2-6BCB2DD2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858276-7EAA-47BF-8711-292096E4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42CA-CF00-4A32-B0C0-1CA8EAF255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77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A7AFF8-4FA7-4F45-8A1A-4D7C965F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35C589-08B2-4550-90FA-D55930293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743879-BF3A-4CA9-9052-C34C3B045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45C0-F3D5-47C4-8C4C-7CC17099B93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79DF00-BBA2-41EF-85A7-3E606CF7E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D6D9A5-BAC2-4EF4-8781-E71F8B95E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42CA-CF00-4A32-B0C0-1CA8EAF255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22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5.jp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78680F-9697-4200-8B49-B754240EF151}"/>
              </a:ext>
            </a:extLst>
          </p:cNvPr>
          <p:cNvSpPr/>
          <p:nvPr/>
        </p:nvSpPr>
        <p:spPr>
          <a:xfrm>
            <a:off x="-5" y="0"/>
            <a:ext cx="12192000" cy="5694218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C4C-EDBA-45E1-83CA-87F187347A71}"/>
              </a:ext>
            </a:extLst>
          </p:cNvPr>
          <p:cNvSpPr txBox="1"/>
          <p:nvPr/>
        </p:nvSpPr>
        <p:spPr>
          <a:xfrm>
            <a:off x="1179085" y="1863418"/>
            <a:ext cx="983382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Generation of Mixed-Driving Multi-Bit Flip-Flops</a:t>
            </a:r>
          </a:p>
          <a:p>
            <a:pPr algn="ctr"/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for Power Optimization</a:t>
            </a:r>
            <a:endParaRPr 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D6D10F2-8A76-4173-982A-E2AE2DD2555F}"/>
              </a:ext>
            </a:extLst>
          </p:cNvPr>
          <p:cNvSpPr txBox="1"/>
          <p:nvPr/>
        </p:nvSpPr>
        <p:spPr>
          <a:xfrm>
            <a:off x="2289684" y="3126423"/>
            <a:ext cx="7612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Meng-Yun Liu, Yu-Cheng Lai, Wai-Kei </a:t>
            </a:r>
            <a:r>
              <a:rPr lang="en-US" altLang="zh-TW" sz="20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and Ting-Chi Wang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D653E95-00F6-4E74-BF6E-22B6AC3F8A91}"/>
              </a:ext>
            </a:extLst>
          </p:cNvPr>
          <p:cNvSpPr txBox="1"/>
          <p:nvPr/>
        </p:nvSpPr>
        <p:spPr>
          <a:xfrm>
            <a:off x="4741007" y="3758951"/>
            <a:ext cx="296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Proceedings of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ICCAD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22’</a:t>
            </a:r>
          </a:p>
        </p:txBody>
      </p:sp>
    </p:spTree>
    <p:extLst>
      <p:ext uri="{BB962C8B-B14F-4D97-AF65-F5344CB8AC3E}">
        <p14:creationId xmlns:p14="http://schemas.microsoft.com/office/powerpoint/2010/main" val="155197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954107"/>
            <a:chOff x="6517260" y="460741"/>
            <a:chExt cx="5664134" cy="954107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Problem Formulation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BCBF1F2-FA11-4600-9DD9-ECEF017600E3}"/>
              </a:ext>
            </a:extLst>
          </p:cNvPr>
          <p:cNvSpPr txBox="1"/>
          <p:nvPr/>
        </p:nvSpPr>
        <p:spPr>
          <a:xfrm>
            <a:off x="609116" y="963262"/>
            <a:ext cx="11258419" cy="4921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FF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 : containing uniform &amp; mixed-driving MBFFs. Strength from 1x to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nx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# bits from 2 to 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A netlist and an associated </a:t>
            </a:r>
            <a:r>
              <a:rPr lang="en-US" altLang="zh-TW" sz="2000" b="1" dirty="0">
                <a:solidFill>
                  <a:srgbClr val="C55A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legal placement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Uniform-driving MBFFs will be </a:t>
            </a:r>
            <a:r>
              <a:rPr lang="en-US" altLang="zh-TW" sz="2000" b="1" dirty="0">
                <a:solidFill>
                  <a:srgbClr val="C55A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pre-decomposed to single-bit FFs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A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refined netlist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containing mixed-driving MBFFs, a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refined placement without timing violations.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Objective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minimize the total power consumption and the amount of oversized MBFFs for power optimization.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405B07-1C83-4298-9C77-7FAE9164F582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10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326398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1B26FC9-2455-4A46-A51A-E269E319235E}"/>
              </a:ext>
            </a:extLst>
          </p:cNvPr>
          <p:cNvSpPr txBox="1"/>
          <p:nvPr/>
        </p:nvSpPr>
        <p:spPr>
          <a:xfrm>
            <a:off x="1127563" y="523553"/>
            <a:ext cx="226857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4000" b="1" dirty="0">
                <a:solidFill>
                  <a:srgbClr val="333333"/>
                </a:solidFill>
                <a:latin typeface="Raleway" panose="020B0503030101060003"/>
                <a:ea typeface="微軟正黑體" panose="020B0604030504040204" pitchFamily="34" charset="-120"/>
                <a:cs typeface="Open Sans" panose="020B0606030504020204" pitchFamily="34" charset="0"/>
              </a:rPr>
              <a:t>OUTLINE</a:t>
            </a:r>
            <a:endParaRPr lang="en-US" sz="4000" b="1" dirty="0">
              <a:solidFill>
                <a:srgbClr val="333333"/>
              </a:solidFill>
              <a:latin typeface="Raleway" panose="020B0503030101060003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536C992F-ADAA-4B30-8265-9A8DEB864DA4}"/>
              </a:ext>
            </a:extLst>
          </p:cNvPr>
          <p:cNvSpPr/>
          <p:nvPr/>
        </p:nvSpPr>
        <p:spPr>
          <a:xfrm>
            <a:off x="-40706" y="0"/>
            <a:ext cx="727592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88F598F-9991-4A0F-BBE2-4A610114D409}"/>
              </a:ext>
            </a:extLst>
          </p:cNvPr>
          <p:cNvGrpSpPr/>
          <p:nvPr/>
        </p:nvGrpSpPr>
        <p:grpSpPr>
          <a:xfrm>
            <a:off x="3274015" y="1839570"/>
            <a:ext cx="5283336" cy="2964401"/>
            <a:chOff x="3274015" y="1378395"/>
            <a:chExt cx="5283336" cy="296440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277C839-D43C-40F8-ADF1-4E5661A21A40}"/>
                </a:ext>
              </a:extLst>
            </p:cNvPr>
            <p:cNvGrpSpPr/>
            <p:nvPr/>
          </p:nvGrpSpPr>
          <p:grpSpPr>
            <a:xfrm>
              <a:off x="3274015" y="1378395"/>
              <a:ext cx="3892692" cy="523220"/>
              <a:chOff x="3274015" y="1378395"/>
              <a:chExt cx="3892692" cy="523220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2D7FC07D-F5A1-4461-9127-5735B9AD1C4B}"/>
                  </a:ext>
                </a:extLst>
              </p:cNvPr>
              <p:cNvGrpSpPr/>
              <p:nvPr/>
            </p:nvGrpSpPr>
            <p:grpSpPr>
              <a:xfrm>
                <a:off x="4045048" y="1443065"/>
                <a:ext cx="3121659" cy="400110"/>
                <a:chOff x="6163570" y="1787028"/>
                <a:chExt cx="3121659" cy="400110"/>
              </a:xfrm>
            </p:grpSpPr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2B0C2489-4647-4945-AFF3-C626F657DFD5}"/>
                    </a:ext>
                  </a:extLst>
                </p:cNvPr>
                <p:cNvSpPr txBox="1"/>
                <p:nvPr/>
              </p:nvSpPr>
              <p:spPr>
                <a:xfrm>
                  <a:off x="6685932" y="1787028"/>
                  <a:ext cx="25992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b="1" dirty="0">
                      <a:solidFill>
                        <a:srgbClr val="000000"/>
                      </a:solidFill>
                      <a:latin typeface="Raleway" panose="020B0503030101060003"/>
                      <a:ea typeface="微軟正黑體" panose="020B0604030504040204" pitchFamily="34" charset="-120"/>
                    </a:rPr>
                    <a:t>Introduction</a:t>
                  </a:r>
                  <a:endParaRPr lang="zh-TW" altLang="en-US" sz="2000" b="1" dirty="0">
                    <a:solidFill>
                      <a:srgbClr val="000000"/>
                    </a:solidFill>
                    <a:latin typeface="Raleway" panose="020B0503030101060003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" name="Rechteck 35">
                  <a:extLst>
                    <a:ext uri="{FF2B5EF4-FFF2-40B4-BE49-F238E27FC236}">
                      <a16:creationId xmlns:a16="http://schemas.microsoft.com/office/drawing/2014/main" id="{47FB4BDF-CE70-4B01-9830-80273F1EC83F}"/>
                    </a:ext>
                  </a:extLst>
                </p:cNvPr>
                <p:cNvSpPr/>
                <p:nvPr/>
              </p:nvSpPr>
              <p:spPr>
                <a:xfrm>
                  <a:off x="6163570" y="1961110"/>
                  <a:ext cx="405517" cy="45719"/>
                </a:xfrm>
                <a:prstGeom prst="rect">
                  <a:avLst/>
                </a:prstGeom>
                <a:solidFill>
                  <a:srgbClr val="333333"/>
                </a:solidFill>
                <a:ln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A572B096-BD83-4F55-9143-5049FA0B8DB8}"/>
                  </a:ext>
                </a:extLst>
              </p:cNvPr>
              <p:cNvSpPr txBox="1"/>
              <p:nvPr/>
            </p:nvSpPr>
            <p:spPr>
              <a:xfrm>
                <a:off x="3274015" y="1378395"/>
                <a:ext cx="6541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333333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aleway" panose="020B0503030101060003"/>
                  </a:rPr>
                  <a:t>03</a:t>
                </a:r>
                <a:endParaRPr lang="zh-TW" altLang="en-US" sz="2800" b="1" dirty="0">
                  <a:solidFill>
                    <a:srgbClr val="3333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/>
                </a:endParaRPr>
              </a:p>
            </p:txBody>
          </p:sp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29022291-F827-4D6C-9E89-0C8C537816D9}"/>
                </a:ext>
              </a:extLst>
            </p:cNvPr>
            <p:cNvGrpSpPr/>
            <p:nvPr/>
          </p:nvGrpSpPr>
          <p:grpSpPr>
            <a:xfrm>
              <a:off x="3274015" y="3005849"/>
              <a:ext cx="4518378" cy="523220"/>
              <a:chOff x="3274015" y="3598231"/>
              <a:chExt cx="4518378" cy="523220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17848E2A-405A-4B74-B187-9037A91223BB}"/>
                  </a:ext>
                </a:extLst>
              </p:cNvPr>
              <p:cNvGrpSpPr/>
              <p:nvPr/>
            </p:nvGrpSpPr>
            <p:grpSpPr>
              <a:xfrm>
                <a:off x="4045048" y="3627795"/>
                <a:ext cx="3747345" cy="461665"/>
                <a:chOff x="6163569" y="2918887"/>
                <a:chExt cx="3747345" cy="461665"/>
              </a:xfrm>
            </p:grpSpPr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D2927AA2-4149-4ADE-AB78-0B784CB6B9C1}"/>
                    </a:ext>
                  </a:extLst>
                </p:cNvPr>
                <p:cNvSpPr txBox="1"/>
                <p:nvPr/>
              </p:nvSpPr>
              <p:spPr>
                <a:xfrm>
                  <a:off x="6685931" y="2918887"/>
                  <a:ext cx="32249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b="1" dirty="0">
                      <a:solidFill>
                        <a:srgbClr val="C55A11"/>
                      </a:solidFill>
                      <a:latin typeface="Raleway" panose="020B0503030101060003"/>
                      <a:ea typeface="微軟正黑體" panose="020B0604030504040204" pitchFamily="34" charset="-120"/>
                    </a:rPr>
                    <a:t>Proposed Approach</a:t>
                  </a:r>
                  <a:endParaRPr lang="zh-TW" altLang="en-US" sz="2400" b="1" dirty="0">
                    <a:solidFill>
                      <a:srgbClr val="C55A11"/>
                    </a:solidFill>
                    <a:latin typeface="Raleway" panose="020B0503030101060003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5" name="Rechteck 35">
                  <a:extLst>
                    <a:ext uri="{FF2B5EF4-FFF2-40B4-BE49-F238E27FC236}">
                      <a16:creationId xmlns:a16="http://schemas.microsoft.com/office/drawing/2014/main" id="{E50F7124-BEF4-42F5-B78F-2D55EB3B1E66}"/>
                    </a:ext>
                  </a:extLst>
                </p:cNvPr>
                <p:cNvSpPr/>
                <p:nvPr/>
              </p:nvSpPr>
              <p:spPr>
                <a:xfrm>
                  <a:off x="6163569" y="3128074"/>
                  <a:ext cx="405517" cy="45719"/>
                </a:xfrm>
                <a:prstGeom prst="rect">
                  <a:avLst/>
                </a:prstGeom>
                <a:solidFill>
                  <a:srgbClr val="C55A11"/>
                </a:solidFill>
                <a:ln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FA8F505-C4C5-4264-BE96-6276476D2586}"/>
                  </a:ext>
                </a:extLst>
              </p:cNvPr>
              <p:cNvSpPr txBox="1"/>
              <p:nvPr/>
            </p:nvSpPr>
            <p:spPr>
              <a:xfrm>
                <a:off x="3274015" y="3598231"/>
                <a:ext cx="6541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C55A1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aleway" panose="020B0503030101060003"/>
                  </a:rPr>
                  <a:t>12</a:t>
                </a:r>
                <a:endParaRPr lang="zh-TW" altLang="en-US" sz="2800" b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/>
                </a:endParaRPr>
              </a:p>
            </p:txBody>
          </p:sp>
        </p:grp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9706C07D-6E8D-4195-BF8B-7C74275DB972}"/>
                </a:ext>
              </a:extLst>
            </p:cNvPr>
            <p:cNvGrpSpPr/>
            <p:nvPr/>
          </p:nvGrpSpPr>
          <p:grpSpPr>
            <a:xfrm>
              <a:off x="3274015" y="3819576"/>
              <a:ext cx="5283336" cy="523220"/>
              <a:chOff x="3274015" y="4306762"/>
              <a:chExt cx="5283336" cy="523220"/>
            </a:xfrm>
          </p:grpSpPr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87B1007F-89B7-41BE-9688-F87B68664704}"/>
                  </a:ext>
                </a:extLst>
              </p:cNvPr>
              <p:cNvGrpSpPr/>
              <p:nvPr/>
            </p:nvGrpSpPr>
            <p:grpSpPr>
              <a:xfrm>
                <a:off x="4045048" y="4368317"/>
                <a:ext cx="4512303" cy="400110"/>
                <a:chOff x="6163569" y="3548802"/>
                <a:chExt cx="4512303" cy="400110"/>
              </a:xfrm>
            </p:grpSpPr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D3DD2B1F-9CEB-4581-8750-76807EE0F2CF}"/>
                    </a:ext>
                  </a:extLst>
                </p:cNvPr>
                <p:cNvSpPr txBox="1"/>
                <p:nvPr/>
              </p:nvSpPr>
              <p:spPr>
                <a:xfrm>
                  <a:off x="6685932" y="3548802"/>
                  <a:ext cx="39899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b="1" dirty="0">
                      <a:latin typeface="Raleway" panose="020B0503030101060003"/>
                      <a:ea typeface="微軟正黑體" panose="020B0604030504040204" pitchFamily="34" charset="-120"/>
                    </a:rPr>
                    <a:t>Experimental Results</a:t>
                  </a:r>
                  <a:endParaRPr lang="zh-TW" altLang="en-US" sz="2000" b="1" dirty="0">
                    <a:latin typeface="Raleway" panose="020B0503030101060003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9" name="Rechteck 35">
                  <a:extLst>
                    <a:ext uri="{FF2B5EF4-FFF2-40B4-BE49-F238E27FC236}">
                      <a16:creationId xmlns:a16="http://schemas.microsoft.com/office/drawing/2014/main" id="{F95DF4D0-68EA-4AF5-B58E-488CFD650E01}"/>
                    </a:ext>
                  </a:extLst>
                </p:cNvPr>
                <p:cNvSpPr/>
                <p:nvPr/>
              </p:nvSpPr>
              <p:spPr>
                <a:xfrm>
                  <a:off x="6163569" y="3725999"/>
                  <a:ext cx="405517" cy="45719"/>
                </a:xfrm>
                <a:prstGeom prst="rect">
                  <a:avLst/>
                </a:prstGeom>
                <a:solidFill>
                  <a:srgbClr val="333333"/>
                </a:solidFill>
                <a:ln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2A9AEBA8-31E2-424D-8266-316A2B99AA74}"/>
                  </a:ext>
                </a:extLst>
              </p:cNvPr>
              <p:cNvSpPr txBox="1"/>
              <p:nvPr/>
            </p:nvSpPr>
            <p:spPr>
              <a:xfrm>
                <a:off x="3274015" y="4306762"/>
                <a:ext cx="6541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333333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aleway" panose="020B0503030101060003"/>
                  </a:rPr>
                  <a:t>31</a:t>
                </a:r>
                <a:endParaRPr lang="zh-TW" altLang="en-US" sz="2800" b="1" dirty="0">
                  <a:solidFill>
                    <a:srgbClr val="3333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/>
                </a:endParaRPr>
              </a:p>
            </p:txBody>
          </p:sp>
        </p:grp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F838D18-0DBD-4B4A-85FB-1FFA46882D28}"/>
              </a:ext>
            </a:extLst>
          </p:cNvPr>
          <p:cNvSpPr txBox="1"/>
          <p:nvPr/>
        </p:nvSpPr>
        <p:spPr>
          <a:xfrm>
            <a:off x="4567411" y="2712426"/>
            <a:ext cx="2837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Raleway" panose="020B0503030101060003"/>
                <a:ea typeface="微軟正黑體" panose="020B0604030504040204" pitchFamily="34" charset="-120"/>
              </a:rPr>
              <a:t>Problem Formulation</a:t>
            </a:r>
            <a:endParaRPr lang="zh-TW" altLang="en-US" sz="2000" b="1" dirty="0">
              <a:latin typeface="Raleway" panose="020B0503030101060003"/>
              <a:ea typeface="微軟正黑體" panose="020B0604030504040204" pitchFamily="34" charset="-120"/>
            </a:endParaRPr>
          </a:p>
        </p:txBody>
      </p:sp>
      <p:sp>
        <p:nvSpPr>
          <p:cNvPr id="31" name="Rechteck 35">
            <a:extLst>
              <a:ext uri="{FF2B5EF4-FFF2-40B4-BE49-F238E27FC236}">
                <a16:creationId xmlns:a16="http://schemas.microsoft.com/office/drawing/2014/main" id="{66646536-82BB-407C-A427-E0C988D3F0EF}"/>
              </a:ext>
            </a:extLst>
          </p:cNvPr>
          <p:cNvSpPr/>
          <p:nvPr/>
        </p:nvSpPr>
        <p:spPr>
          <a:xfrm>
            <a:off x="4045048" y="2892048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982D49-9E4F-40D1-889D-FE77779FF6B0}"/>
              </a:ext>
            </a:extLst>
          </p:cNvPr>
          <p:cNvSpPr txBox="1"/>
          <p:nvPr/>
        </p:nvSpPr>
        <p:spPr>
          <a:xfrm>
            <a:off x="3274015" y="2653297"/>
            <a:ext cx="65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/>
              </a:rPr>
              <a:t>10</a:t>
            </a:r>
            <a:endParaRPr lang="zh-TW" altLang="en-US" sz="28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CD4EF7D-FAF4-4709-9CA1-A810A11C8183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11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85157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Proposed Approach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8CEA91B-C0C6-4890-BF6B-B87BD6A33F36}"/>
              </a:ext>
            </a:extLst>
          </p:cNvPr>
          <p:cNvGrpSpPr/>
          <p:nvPr/>
        </p:nvGrpSpPr>
        <p:grpSpPr>
          <a:xfrm>
            <a:off x="2324256" y="445462"/>
            <a:ext cx="6226619" cy="5967076"/>
            <a:chOff x="948537" y="445462"/>
            <a:chExt cx="6226619" cy="5967076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535F3969-2CC5-4D33-807E-433ACC73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537" y="445462"/>
              <a:ext cx="4814604" cy="5967076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5D22B316-7DF2-4A73-8938-7081500FE03B}"/>
                </a:ext>
              </a:extLst>
            </p:cNvPr>
            <p:cNvSpPr txBox="1"/>
            <p:nvPr/>
          </p:nvSpPr>
          <p:spPr>
            <a:xfrm>
              <a:off x="5853079" y="2471352"/>
              <a:ext cx="1322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FF sets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DF1E60D-5E3E-4005-A1A9-B6B9F61ABEA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746789" y="2636109"/>
            <a:ext cx="482009" cy="19909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F38E71B-5CA8-48AA-8563-D1B65BB49563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12</a:t>
            </a:r>
            <a:endParaRPr lang="zh-TW" altLang="en-US" sz="2800" dirty="0">
              <a:latin typeface="Raleway" panose="020B0503030101060003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4469E9-0AE3-4B79-ACBB-59E50934711D}"/>
              </a:ext>
            </a:extLst>
          </p:cNvPr>
          <p:cNvSpPr/>
          <p:nvPr/>
        </p:nvSpPr>
        <p:spPr>
          <a:xfrm>
            <a:off x="3762375" y="5305425"/>
            <a:ext cx="1933575" cy="523875"/>
          </a:xfrm>
          <a:prstGeom prst="rect">
            <a:avLst/>
          </a:prstGeom>
          <a:noFill/>
          <a:ln w="19050">
            <a:solidFill>
              <a:srgbClr val="FF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36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Proposed Approach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14" name="Textfeld 32">
            <a:extLst>
              <a:ext uri="{FF2B5EF4-FFF2-40B4-BE49-F238E27FC236}">
                <a16:creationId xmlns:a16="http://schemas.microsoft.com/office/drawing/2014/main" id="{9F3F8A09-B92D-4A7F-ABA4-7071D267DB8B}"/>
              </a:ext>
            </a:extLst>
          </p:cNvPr>
          <p:cNvSpPr txBox="1"/>
          <p:nvPr/>
        </p:nvSpPr>
        <p:spPr>
          <a:xfrm>
            <a:off x="609115" y="422208"/>
            <a:ext cx="484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Compute Feasible Regions of Flip-Flop</a:t>
            </a:r>
            <a:endParaRPr lang="de-DE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7043D45-8ABA-4212-B1F6-9DE30B9D62D1}"/>
              </a:ext>
            </a:extLst>
          </p:cNvPr>
          <p:cNvSpPr txBox="1"/>
          <p:nvPr/>
        </p:nvSpPr>
        <p:spPr>
          <a:xfrm>
            <a:off x="609116" y="963262"/>
            <a:ext cx="11258419" cy="184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Timing feasible Region is the </a:t>
            </a:r>
            <a:r>
              <a:rPr lang="en-US" altLang="zh-TW" sz="2000" b="1" dirty="0">
                <a:solidFill>
                  <a:srgbClr val="C55A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intersection area of Manhattan circles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 each fan-in/fan-out pin of a FF.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Radius is determined by </a:t>
            </a:r>
            <a:r>
              <a:rPr lang="en-US" altLang="zh-TW" sz="2000" b="1" dirty="0">
                <a:solidFill>
                  <a:srgbClr val="C55A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timing slack between the fan-in/fan-out pin and the FF.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E6CEDC7-6896-4803-AC23-79838289E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90" y="3124534"/>
            <a:ext cx="6137432" cy="336641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FCA5124-BDD6-422A-B8E5-23C93CBB24F4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13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379222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Proposed Approach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14" name="Textfeld 32">
            <a:extLst>
              <a:ext uri="{FF2B5EF4-FFF2-40B4-BE49-F238E27FC236}">
                <a16:creationId xmlns:a16="http://schemas.microsoft.com/office/drawing/2014/main" id="{9F3F8A09-B92D-4A7F-ABA4-7071D267DB8B}"/>
              </a:ext>
            </a:extLst>
          </p:cNvPr>
          <p:cNvSpPr txBox="1"/>
          <p:nvPr/>
        </p:nvSpPr>
        <p:spPr>
          <a:xfrm>
            <a:off x="609115" y="422208"/>
            <a:ext cx="484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Compute Feasible Regions of Flip-Flop</a:t>
            </a:r>
            <a:endParaRPr lang="de-DE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7043D45-8ABA-4212-B1F6-9DE30B9D62D1}"/>
                  </a:ext>
                </a:extLst>
              </p:cNvPr>
              <p:cNvSpPr txBox="1"/>
              <p:nvPr/>
            </p:nvSpPr>
            <p:spPr>
              <a:xfrm>
                <a:off x="609116" y="963262"/>
                <a:ext cx="11258419" cy="1843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Only feasible Regions of 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≥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original given driving strength are compute, because the 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feasible region of a FF is </a:t>
                </a:r>
                <a:r>
                  <a:rPr lang="en-US" altLang="zh-TW" sz="2000" b="1" dirty="0">
                    <a:solidFill>
                      <a:srgbClr val="C55A1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usually larger when upsized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Feasible region of different driving strength are </a:t>
                </a:r>
                <a:r>
                  <a:rPr lang="en-US" altLang="zh-TW" sz="2000" b="1" dirty="0">
                    <a:solidFill>
                      <a:srgbClr val="C55A1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store separately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 </a:t>
                </a: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7043D45-8ABA-4212-B1F6-9DE30B9D6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16" y="963262"/>
                <a:ext cx="11258419" cy="1843966"/>
              </a:xfrm>
              <a:prstGeom prst="rect">
                <a:avLst/>
              </a:prstGeom>
              <a:blipFill>
                <a:blip r:embed="rId3"/>
                <a:stretch>
                  <a:fillRect l="-487" b="-49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1222B8C8-4668-4FD6-943E-B7101A882832}"/>
              </a:ext>
            </a:extLst>
          </p:cNvPr>
          <p:cNvGrpSpPr/>
          <p:nvPr/>
        </p:nvGrpSpPr>
        <p:grpSpPr>
          <a:xfrm>
            <a:off x="1050349" y="3284501"/>
            <a:ext cx="9422224" cy="2903365"/>
            <a:chOff x="1116252" y="3284501"/>
            <a:chExt cx="9422224" cy="2903365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E90AE2E9-F1D6-4B03-8805-A388548E8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8173" y="3284501"/>
              <a:ext cx="8600303" cy="2903365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F5EA65F-14B6-47A4-9BF1-D29EA8D6F186}"/>
                </a:ext>
              </a:extLst>
            </p:cNvPr>
            <p:cNvSpPr txBox="1"/>
            <p:nvPr/>
          </p:nvSpPr>
          <p:spPr>
            <a:xfrm>
              <a:off x="1116252" y="3814200"/>
              <a:ext cx="926732" cy="1843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 : 2x</a:t>
              </a:r>
            </a:p>
            <a:p>
              <a:pPr>
                <a:lnSpc>
                  <a:spcPct val="200000"/>
                </a:lnSpc>
              </a:pP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 : 1x</a:t>
              </a:r>
            </a:p>
            <a:p>
              <a:pPr>
                <a:lnSpc>
                  <a:spcPct val="200000"/>
                </a:lnSpc>
              </a:pP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Z : 3x</a:t>
              </a:r>
              <a:endPara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7B259736-957C-4DD9-AE07-ADD0833BD790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14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382612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Proposed Approach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14" name="Textfeld 32">
            <a:extLst>
              <a:ext uri="{FF2B5EF4-FFF2-40B4-BE49-F238E27FC236}">
                <a16:creationId xmlns:a16="http://schemas.microsoft.com/office/drawing/2014/main" id="{9F3F8A09-B92D-4A7F-ABA4-7071D267DB8B}"/>
              </a:ext>
            </a:extLst>
          </p:cNvPr>
          <p:cNvSpPr txBox="1"/>
          <p:nvPr/>
        </p:nvSpPr>
        <p:spPr>
          <a:xfrm>
            <a:off x="609116" y="316191"/>
            <a:ext cx="4844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Find all Maximal Cliques in Multiple Rectangle Intersection Graphs</a:t>
            </a:r>
            <a:endParaRPr lang="de-DE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7043D45-8ABA-4212-B1F6-9DE30B9D62D1}"/>
                  </a:ext>
                </a:extLst>
              </p:cNvPr>
              <p:cNvSpPr txBox="1"/>
              <p:nvPr/>
            </p:nvSpPr>
            <p:spPr>
              <a:xfrm>
                <a:off x="609116" y="963262"/>
                <a:ext cx="11258419" cy="3075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Find maximal cliques with sizes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≥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2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Can be found </a:t>
                </a:r>
                <a:r>
                  <a:rPr lang="en-US" altLang="zh-TW" sz="2000" b="1" dirty="0">
                    <a:solidFill>
                      <a:srgbClr val="C55A1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without constructing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intersection graphs.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Rotate feasible region 45</a:t>
                </a:r>
                <a:r>
                  <a:rPr lang="en-US" altLang="zh-TW" sz="2000" dirty="0">
                    <a:latin typeface="Walbaum Display SemiBold" panose="02070703090703020303" pitchFamily="18" charset="0"/>
                    <a:ea typeface="微軟正黑體" panose="020B0604030504040204" pitchFamily="34" charset="-120"/>
                  </a:rPr>
                  <a:t>°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→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plane is divided into vertical strips</a:t>
                </a:r>
                <a:r>
                  <a:rPr lang="en-US" altLang="zh-TW" sz="2000" dirty="0">
                    <a:latin typeface="Walbaum Display SemiBold" panose="02070703090703020303" pitchFamily="18" charset="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→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b="1" dirty="0">
                    <a:solidFill>
                      <a:srgbClr val="C55A1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sweep each strip from top to bottom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[17]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→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find maximal cliques</a:t>
                </a:r>
                <a:r>
                  <a:rPr lang="en-US" altLang="zh-TW" sz="2000" dirty="0"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→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Any of maximal cliques which is</a:t>
                </a:r>
                <a:r>
                  <a:rPr lang="en-US" altLang="zh-TW" sz="20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 </a:t>
                </a:r>
                <a:r>
                  <a:rPr lang="en-US" altLang="zh-TW" sz="2000" b="1" dirty="0">
                    <a:solidFill>
                      <a:srgbClr val="C55A1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proper subset of another one</a:t>
                </a:r>
                <a:r>
                  <a:rPr lang="en-US" altLang="zh-TW" sz="2000" dirty="0">
                    <a:solidFill>
                      <a:srgbClr val="C55A1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b="1" dirty="0">
                    <a:solidFill>
                      <a:srgbClr val="C55A1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will be removed</a:t>
                </a:r>
                <a:r>
                  <a:rPr lang="en-US" altLang="zh-TW" sz="2000" dirty="0">
                    <a:solidFill>
                      <a:srgbClr val="C55A1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7043D45-8ABA-4212-B1F6-9DE30B9D6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16" y="963262"/>
                <a:ext cx="11258419" cy="3075073"/>
              </a:xfrm>
              <a:prstGeom prst="rect">
                <a:avLst/>
              </a:prstGeom>
              <a:blipFill>
                <a:blip r:embed="rId3"/>
                <a:stretch>
                  <a:fillRect l="-487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6D1496B3-68C6-4558-A7F5-11B6CECAC7DE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15</a:t>
            </a:r>
            <a:endParaRPr lang="zh-TW" altLang="en-US" sz="2800" dirty="0">
              <a:latin typeface="Raleway" panose="020B0503030101060003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C46A9B9-28CE-4799-B541-8E0E609A2EB1}"/>
              </a:ext>
            </a:extLst>
          </p:cNvPr>
          <p:cNvGrpSpPr/>
          <p:nvPr/>
        </p:nvGrpSpPr>
        <p:grpSpPr>
          <a:xfrm>
            <a:off x="2969426" y="4312922"/>
            <a:ext cx="6253147" cy="2150890"/>
            <a:chOff x="2567004" y="4341497"/>
            <a:chExt cx="6253147" cy="2150890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26FC66B-0F38-4395-ABBF-CAF732F85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9150" r="26319" b="25917"/>
            <a:stretch/>
          </p:blipFill>
          <p:spPr>
            <a:xfrm>
              <a:off x="2567004" y="4341497"/>
              <a:ext cx="2109746" cy="2150890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056497B2-BB7D-484D-B5BE-2E0ECA147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9150" r="26319" b="25917"/>
            <a:stretch/>
          </p:blipFill>
          <p:spPr>
            <a:xfrm rot="18895338">
              <a:off x="6689833" y="4341497"/>
              <a:ext cx="2109746" cy="2150890"/>
            </a:xfrm>
            <a:prstGeom prst="rect">
              <a:avLst/>
            </a:prstGeom>
          </p:spPr>
        </p:pic>
        <p:sp>
          <p:nvSpPr>
            <p:cNvPr id="19" name="箭號: 向下 18">
              <a:extLst>
                <a:ext uri="{FF2B5EF4-FFF2-40B4-BE49-F238E27FC236}">
                  <a16:creationId xmlns:a16="http://schemas.microsoft.com/office/drawing/2014/main" id="{7C9D170D-06E1-4799-AAED-75CD59A17DF6}"/>
                </a:ext>
              </a:extLst>
            </p:cNvPr>
            <p:cNvSpPr/>
            <p:nvPr/>
          </p:nvSpPr>
          <p:spPr>
            <a:xfrm rot="16200000">
              <a:off x="5533858" y="5122743"/>
              <a:ext cx="278296" cy="588397"/>
            </a:xfrm>
            <a:prstGeom prst="downArrow">
              <a:avLst/>
            </a:prstGeom>
            <a:solidFill>
              <a:srgbClr val="FF4B4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7061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方塊 23">
            <a:extLst>
              <a:ext uri="{FF2B5EF4-FFF2-40B4-BE49-F238E27FC236}">
                <a16:creationId xmlns:a16="http://schemas.microsoft.com/office/drawing/2014/main" id="{59F97589-1C59-474E-89DF-20E7FE8C0BFB}"/>
              </a:ext>
            </a:extLst>
          </p:cNvPr>
          <p:cNvSpPr txBox="1"/>
          <p:nvPr/>
        </p:nvSpPr>
        <p:spPr>
          <a:xfrm>
            <a:off x="609116" y="963262"/>
            <a:ext cx="11258419" cy="123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clique is maximal if its </a:t>
            </a:r>
            <a:r>
              <a:rPr lang="en-US" altLang="zh-TW" sz="2000" b="1" dirty="0">
                <a:solidFill>
                  <a:srgbClr val="C55A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size is greater than the clique directly above it and the clique directly below it </a:t>
            </a:r>
            <a:endParaRPr lang="zh-TW" altLang="en-US" sz="2000" b="1" dirty="0">
              <a:solidFill>
                <a:srgbClr val="C55A1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Proposed Approach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14" name="Textfeld 32">
            <a:extLst>
              <a:ext uri="{FF2B5EF4-FFF2-40B4-BE49-F238E27FC236}">
                <a16:creationId xmlns:a16="http://schemas.microsoft.com/office/drawing/2014/main" id="{9F3F8A09-B92D-4A7F-ABA4-7071D267DB8B}"/>
              </a:ext>
            </a:extLst>
          </p:cNvPr>
          <p:cNvSpPr txBox="1"/>
          <p:nvPr/>
        </p:nvSpPr>
        <p:spPr>
          <a:xfrm>
            <a:off x="609116" y="316191"/>
            <a:ext cx="4844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Find all Maximal Cliques in Multiple Rectangle Intersection Graphs</a:t>
            </a:r>
            <a:endParaRPr lang="de-DE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5D91822-0294-428C-82B1-B80C9C17B9F2}"/>
              </a:ext>
            </a:extLst>
          </p:cNvPr>
          <p:cNvGrpSpPr/>
          <p:nvPr/>
        </p:nvGrpSpPr>
        <p:grpSpPr>
          <a:xfrm>
            <a:off x="2324299" y="2198600"/>
            <a:ext cx="6884373" cy="4605314"/>
            <a:chOff x="2011262" y="2198600"/>
            <a:chExt cx="6884373" cy="460531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C14601AC-51E9-41A3-BFC8-DC3C394E15FC}"/>
                </a:ext>
              </a:extLst>
            </p:cNvPr>
            <p:cNvGrpSpPr/>
            <p:nvPr/>
          </p:nvGrpSpPr>
          <p:grpSpPr>
            <a:xfrm>
              <a:off x="2011262" y="2198600"/>
              <a:ext cx="6884373" cy="4605314"/>
              <a:chOff x="1797078" y="1170707"/>
              <a:chExt cx="6884373" cy="4605314"/>
            </a:xfrm>
          </p:grpSpPr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34648D64-D734-493C-86F8-D5639A016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7078" y="1424768"/>
                <a:ext cx="6884373" cy="342792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文字方塊 2">
                    <a:extLst>
                      <a:ext uri="{FF2B5EF4-FFF2-40B4-BE49-F238E27FC236}">
                        <a16:creationId xmlns:a16="http://schemas.microsoft.com/office/drawing/2014/main" id="{1D02DEAA-42C7-461F-A86B-E9E3B38F7A6A}"/>
                      </a:ext>
                    </a:extLst>
                  </p:cNvPr>
                  <p:cNvSpPr txBox="1"/>
                  <p:nvPr/>
                </p:nvSpPr>
                <p:spPr>
                  <a:xfrm>
                    <a:off x="4452339" y="4852691"/>
                    <a:ext cx="930876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{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a14:m>
                    <a:endParaRPr lang="en-US" altLang="zh-TW" b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r>
                      <a:rPr lang="en-US" altLang="zh-TW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{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TW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}</a:t>
                    </a:r>
                  </a:p>
                  <a:p>
                    <a:endPara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mc:Choice>
            <mc:Fallback xmlns="">
              <p:sp>
                <p:nvSpPr>
                  <p:cNvPr id="3" name="文字方塊 2">
                    <a:extLst>
                      <a:ext uri="{FF2B5EF4-FFF2-40B4-BE49-F238E27FC236}">
                        <a16:creationId xmlns:a16="http://schemas.microsoft.com/office/drawing/2014/main" id="{1D02DEAA-42C7-461F-A86B-E9E3B38F7A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2339" y="4852691"/>
                    <a:ext cx="930876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882" t="-3974" r="-196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25E850D5-C8B4-4E59-A195-684CCD916E14}"/>
                      </a:ext>
                    </a:extLst>
                  </p:cNvPr>
                  <p:cNvSpPr txBox="1"/>
                  <p:nvPr/>
                </p:nvSpPr>
                <p:spPr>
                  <a:xfrm>
                    <a:off x="6769084" y="4945024"/>
                    <a:ext cx="12890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{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a14:m>
                    <a:endParaRPr lang="en-US" altLang="zh-TW" b="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mc:Choice>
            <mc:Fallback xmlns="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25E850D5-C8B4-4E59-A195-684CCD916E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9084" y="4945024"/>
                    <a:ext cx="128900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265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箭號: 向下 3">
                <a:extLst>
                  <a:ext uri="{FF2B5EF4-FFF2-40B4-BE49-F238E27FC236}">
                    <a16:creationId xmlns:a16="http://schemas.microsoft.com/office/drawing/2014/main" id="{E67FD8C7-AD4F-43E6-9F9E-D63585E7AA08}"/>
                  </a:ext>
                </a:extLst>
              </p:cNvPr>
              <p:cNvSpPr/>
              <p:nvPr/>
            </p:nvSpPr>
            <p:spPr>
              <a:xfrm>
                <a:off x="4822235" y="1178259"/>
                <a:ext cx="90616" cy="230659"/>
              </a:xfrm>
              <a:prstGeom prst="downArrow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8" name="箭號: 向下 17">
                <a:extLst>
                  <a:ext uri="{FF2B5EF4-FFF2-40B4-BE49-F238E27FC236}">
                    <a16:creationId xmlns:a16="http://schemas.microsoft.com/office/drawing/2014/main" id="{37133149-3FA1-4410-A586-757BEDBA8345}"/>
                  </a:ext>
                </a:extLst>
              </p:cNvPr>
              <p:cNvSpPr/>
              <p:nvPr/>
            </p:nvSpPr>
            <p:spPr>
              <a:xfrm>
                <a:off x="4101271" y="1194109"/>
                <a:ext cx="90616" cy="230659"/>
              </a:xfrm>
              <a:prstGeom prst="downArrow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" name="箭號: 向下 18">
                <a:extLst>
                  <a:ext uri="{FF2B5EF4-FFF2-40B4-BE49-F238E27FC236}">
                    <a16:creationId xmlns:a16="http://schemas.microsoft.com/office/drawing/2014/main" id="{CF619270-769E-4C71-8C41-439F183D9BBF}"/>
                  </a:ext>
                </a:extLst>
              </p:cNvPr>
              <p:cNvSpPr/>
              <p:nvPr/>
            </p:nvSpPr>
            <p:spPr>
              <a:xfrm>
                <a:off x="5452583" y="1194108"/>
                <a:ext cx="90616" cy="230659"/>
              </a:xfrm>
              <a:prstGeom prst="downArrow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箭號: 向下 19">
                <a:extLst>
                  <a:ext uri="{FF2B5EF4-FFF2-40B4-BE49-F238E27FC236}">
                    <a16:creationId xmlns:a16="http://schemas.microsoft.com/office/drawing/2014/main" id="{F0AB7786-730F-48D8-BC45-66825C3DE4AC}"/>
                  </a:ext>
                </a:extLst>
              </p:cNvPr>
              <p:cNvSpPr/>
              <p:nvPr/>
            </p:nvSpPr>
            <p:spPr>
              <a:xfrm>
                <a:off x="6449350" y="1170710"/>
                <a:ext cx="90616" cy="230659"/>
              </a:xfrm>
              <a:prstGeom prst="downArrow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箭號: 向下 20">
                <a:extLst>
                  <a:ext uri="{FF2B5EF4-FFF2-40B4-BE49-F238E27FC236}">
                    <a16:creationId xmlns:a16="http://schemas.microsoft.com/office/drawing/2014/main" id="{0E9163DF-05EF-4C1A-8462-23CD9DF87E5A}"/>
                  </a:ext>
                </a:extLst>
              </p:cNvPr>
              <p:cNvSpPr/>
              <p:nvPr/>
            </p:nvSpPr>
            <p:spPr>
              <a:xfrm>
                <a:off x="6581314" y="1170709"/>
                <a:ext cx="90616" cy="230659"/>
              </a:xfrm>
              <a:prstGeom prst="downArrow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箭號: 向下 21">
                <a:extLst>
                  <a:ext uri="{FF2B5EF4-FFF2-40B4-BE49-F238E27FC236}">
                    <a16:creationId xmlns:a16="http://schemas.microsoft.com/office/drawing/2014/main" id="{C94EB059-E3EB-4D03-92F1-1A1D91AF74D4}"/>
                  </a:ext>
                </a:extLst>
              </p:cNvPr>
              <p:cNvSpPr/>
              <p:nvPr/>
            </p:nvSpPr>
            <p:spPr>
              <a:xfrm>
                <a:off x="7253721" y="1170708"/>
                <a:ext cx="90616" cy="230659"/>
              </a:xfrm>
              <a:prstGeom prst="downArrow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3" name="箭號: 向下 22">
                <a:extLst>
                  <a:ext uri="{FF2B5EF4-FFF2-40B4-BE49-F238E27FC236}">
                    <a16:creationId xmlns:a16="http://schemas.microsoft.com/office/drawing/2014/main" id="{A177A4FC-097C-4447-B8FC-015AD308271C}"/>
                  </a:ext>
                </a:extLst>
              </p:cNvPr>
              <p:cNvSpPr/>
              <p:nvPr/>
            </p:nvSpPr>
            <p:spPr>
              <a:xfrm>
                <a:off x="8058092" y="1170707"/>
                <a:ext cx="90616" cy="230659"/>
              </a:xfrm>
              <a:prstGeom prst="downArrow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8F1F9A6-572F-498D-8DD7-C37EFA37D74F}"/>
                </a:ext>
              </a:extLst>
            </p:cNvPr>
            <p:cNvSpPr txBox="1"/>
            <p:nvPr/>
          </p:nvSpPr>
          <p:spPr>
            <a:xfrm>
              <a:off x="2863613" y="5889788"/>
              <a:ext cx="1276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Maximal Cliques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2F3C74E-3027-4402-B2DC-D2FCB77A3C83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16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1217888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9F97589-1C59-474E-89DF-20E7FE8C0BFB}"/>
                  </a:ext>
                </a:extLst>
              </p:cNvPr>
              <p:cNvSpPr txBox="1"/>
              <p:nvPr/>
            </p:nvSpPr>
            <p:spPr>
              <a:xfrm>
                <a:off x="609116" y="963262"/>
                <a:ext cx="11258419" cy="3858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 set of FFs that can form MBFF </a:t>
                </a:r>
                <a:r>
                  <a:rPr lang="en-US" altLang="zh-TW" sz="2000" b="1" dirty="0">
                    <a:solidFill>
                      <a:srgbClr val="C55A1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must belong to some maximal cliques we found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Implement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rgbClr val="C55A1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𝑴𝑩𝑭𝑭</m:t>
                    </m:r>
                    <m:r>
                      <a:rPr lang="en-US" altLang="zh-TW" sz="2000" b="1" i="1" smtClean="0">
                        <a:solidFill>
                          <a:srgbClr val="C55A1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_</m:t>
                    </m:r>
                    <m:r>
                      <a:rPr lang="en-US" altLang="zh-TW" sz="2000" b="1" i="1" smtClean="0">
                        <a:solidFill>
                          <a:srgbClr val="C55A1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𝑪𝒂𝒏𝒅𝒊𝒅𝒂𝒕𝒆</m:t>
                    </m:r>
                    <m:r>
                      <a:rPr lang="en-US" altLang="zh-TW" sz="2000" b="1" i="1" smtClean="0">
                        <a:solidFill>
                          <a:srgbClr val="C55A1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000" b="1" i="1" smtClean="0">
                        <a:solidFill>
                          <a:srgbClr val="C55A1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𝒄</m:t>
                    </m:r>
                    <m:r>
                      <a:rPr lang="en-US" altLang="zh-TW" sz="2000" b="1" i="1" smtClean="0">
                        <a:solidFill>
                          <a:srgbClr val="C55A1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 find MBFF candidate for maximal clique c.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 order to allow forming MBFF 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with empty bit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this paper randomly generates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min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⁡(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𝑐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𝑆𝑎𝑚𝑝𝑙𝑒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𝑏𝑜𝑢𝑛𝑑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candidates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𝑏𝑖𝑡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≥2 .</m:t>
                        </m:r>
                      </m:e>
                    </m:func>
                  </m:oMath>
                </a14:m>
                <a:endParaRPr lang="en-US" altLang="zh-TW" sz="2000" b="0" dirty="0">
                  <a:latin typeface="微軟正黑體" panose="020B0604030504040204" pitchFamily="34" charset="-12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one with the </a:t>
                </a:r>
                <a:r>
                  <a:rPr lang="en-US" altLang="zh-TW" sz="2000" b="1" dirty="0">
                    <a:solidFill>
                      <a:srgbClr val="C55A1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minimum cost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will be the candidate.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For example, this paper can merge 3 FFs into 4-bit MBFF, 5/6/7 FFs into 8-bit MBFF.</a:t>
                </a: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9F97589-1C59-474E-89DF-20E7FE8C0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16" y="963262"/>
                <a:ext cx="11258419" cy="3858877"/>
              </a:xfrm>
              <a:prstGeom prst="rect">
                <a:avLst/>
              </a:prstGeom>
              <a:blipFill>
                <a:blip r:embed="rId3"/>
                <a:stretch>
                  <a:fillRect l="-487" b="-18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Proposed Approach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25" name="Textfeld 32">
            <a:extLst>
              <a:ext uri="{FF2B5EF4-FFF2-40B4-BE49-F238E27FC236}">
                <a16:creationId xmlns:a16="http://schemas.microsoft.com/office/drawing/2014/main" id="{92FCC0D9-7C8F-4B9C-B3DA-20E7EB6C7C2A}"/>
              </a:ext>
            </a:extLst>
          </p:cNvPr>
          <p:cNvSpPr txBox="1"/>
          <p:nvPr/>
        </p:nvSpPr>
        <p:spPr>
          <a:xfrm>
            <a:off x="609115" y="422208"/>
            <a:ext cx="484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Non-Conflicting MBFFs Generation</a:t>
            </a:r>
            <a:endParaRPr lang="de-DE" altLang="zh-TW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5C3D0-0102-4003-8A6E-BBFAD690FD3B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17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292598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9F97589-1C59-474E-89DF-20E7FE8C0BFB}"/>
                  </a:ext>
                </a:extLst>
              </p:cNvPr>
              <p:cNvSpPr txBox="1"/>
              <p:nvPr/>
            </p:nvSpPr>
            <p:spPr>
              <a:xfrm>
                <a:off x="609116" y="963262"/>
                <a:ext cx="11258419" cy="3075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:</m:t>
                    </m:r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 set of FFs</a:t>
                </a:r>
                <a:endParaRPr lang="en-US" altLang="zh-TW" sz="2000" b="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𝜇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: </m:t>
                    </m:r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average merging flexibility of the FFs in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𝜇</m:t>
                    </m:r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𝜇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: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# used bits in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𝜇</m:t>
                    </m:r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𝑃𝑜𝑤𝑒𝑟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𝜇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: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power of the MBFF.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𝑂𝑟𝑖𝑃𝑜𝑤𝑒𝑟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𝜇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: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sum of power of each FF in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𝜇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.</m:t>
                    </m:r>
                  </m:oMath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9F97589-1C59-474E-89DF-20E7FE8C0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16" y="963262"/>
                <a:ext cx="11258419" cy="3075073"/>
              </a:xfrm>
              <a:prstGeom prst="rect">
                <a:avLst/>
              </a:prstGeom>
              <a:blipFill>
                <a:blip r:embed="rId3"/>
                <a:stretch>
                  <a:fillRect l="-487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Proposed Approach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25" name="Textfeld 32">
            <a:extLst>
              <a:ext uri="{FF2B5EF4-FFF2-40B4-BE49-F238E27FC236}">
                <a16:creationId xmlns:a16="http://schemas.microsoft.com/office/drawing/2014/main" id="{92FCC0D9-7C8F-4B9C-B3DA-20E7EB6C7C2A}"/>
              </a:ext>
            </a:extLst>
          </p:cNvPr>
          <p:cNvSpPr txBox="1"/>
          <p:nvPr/>
        </p:nvSpPr>
        <p:spPr>
          <a:xfrm>
            <a:off x="609115" y="422208"/>
            <a:ext cx="484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Non-Conflicting MBFFs Generation</a:t>
            </a:r>
            <a:endParaRPr lang="de-DE" altLang="zh-TW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32549C6-417F-4A61-B606-CA53E4FFA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616" y="4374137"/>
            <a:ext cx="8516767" cy="177048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2A3A7EB-D58F-4114-9AA6-9DF2D478A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353" y="863212"/>
            <a:ext cx="5380710" cy="308005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97C043B-84D8-4CF8-86F5-1DE2AFCC019A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18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2885569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9F97589-1C59-474E-89DF-20E7FE8C0BFB}"/>
                  </a:ext>
                </a:extLst>
              </p:cNvPr>
              <p:cNvSpPr txBox="1"/>
              <p:nvPr/>
            </p:nvSpPr>
            <p:spPr>
              <a:xfrm>
                <a:off x="609116" y="963262"/>
                <a:ext cx="11258419" cy="2459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switching rate of signal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𝑖</m:t>
                    </m:r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𝑂𝑟𝑖𝑊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Cambria Math" panose="02040503050406030204" pitchFamily="18" charset="0"/>
                  </a:rPr>
                  <a:t> The original HPWL of signal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𝐸𝑠𝑡𝑊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Cambria Math" panose="02040503050406030204" pitchFamily="18" charset="0"/>
                  </a:rPr>
                  <a:t>Estimated HPWL of signal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Cambria Math" panose="02040503050406030204" pitchFamily="18" charset="0"/>
                  </a:rPr>
                  <a:t> with estimated location for the MBFF.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Cambria Math" panose="02040503050406030204" pitchFamily="18" charset="0"/>
                  </a:rPr>
                  <a:t>user defined value.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9F97589-1C59-474E-89DF-20E7FE8C0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16" y="963262"/>
                <a:ext cx="11258419" cy="2459519"/>
              </a:xfrm>
              <a:prstGeom prst="rect">
                <a:avLst/>
              </a:prstGeom>
              <a:blipFill>
                <a:blip r:embed="rId3"/>
                <a:stretch>
                  <a:fillRect l="-487" b="-37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Proposed Approach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25" name="Textfeld 32">
            <a:extLst>
              <a:ext uri="{FF2B5EF4-FFF2-40B4-BE49-F238E27FC236}">
                <a16:creationId xmlns:a16="http://schemas.microsoft.com/office/drawing/2014/main" id="{92FCC0D9-7C8F-4B9C-B3DA-20E7EB6C7C2A}"/>
              </a:ext>
            </a:extLst>
          </p:cNvPr>
          <p:cNvSpPr txBox="1"/>
          <p:nvPr/>
        </p:nvSpPr>
        <p:spPr>
          <a:xfrm>
            <a:off x="609115" y="422208"/>
            <a:ext cx="484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Non-Conflicting MBFFs Generation</a:t>
            </a:r>
            <a:endParaRPr lang="de-DE" altLang="zh-TW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6E2CF3D-E7C1-4053-858B-5C4D029C1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616" y="4374137"/>
            <a:ext cx="8516767" cy="177048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7901E4D-240C-4009-8236-4F5AFBCB247D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19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390625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7EF7A94-54FE-4994-A7AC-600747DD2EDE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02</a:t>
            </a:r>
            <a:endParaRPr lang="zh-TW" altLang="en-US" sz="2800" dirty="0">
              <a:latin typeface="Raleway" panose="020B0503030101060003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1B26FC9-2455-4A46-A51A-E269E319235E}"/>
              </a:ext>
            </a:extLst>
          </p:cNvPr>
          <p:cNvSpPr txBox="1"/>
          <p:nvPr/>
        </p:nvSpPr>
        <p:spPr>
          <a:xfrm>
            <a:off x="1127563" y="523553"/>
            <a:ext cx="226857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4000" b="1" dirty="0">
                <a:solidFill>
                  <a:srgbClr val="333333"/>
                </a:solidFill>
                <a:latin typeface="Raleway" panose="020B0503030101060003"/>
                <a:ea typeface="微軟正黑體" panose="020B0604030504040204" pitchFamily="34" charset="-120"/>
                <a:cs typeface="Open Sans" panose="020B0606030504020204" pitchFamily="34" charset="0"/>
              </a:rPr>
              <a:t>OUTLINE</a:t>
            </a:r>
            <a:endParaRPr lang="en-US" sz="4000" b="1" dirty="0">
              <a:solidFill>
                <a:srgbClr val="333333"/>
              </a:solidFill>
              <a:latin typeface="Raleway" panose="020B0503030101060003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536C992F-ADAA-4B30-8265-9A8DEB864DA4}"/>
              </a:ext>
            </a:extLst>
          </p:cNvPr>
          <p:cNvSpPr/>
          <p:nvPr/>
        </p:nvSpPr>
        <p:spPr>
          <a:xfrm>
            <a:off x="-40706" y="0"/>
            <a:ext cx="727592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88F598F-9991-4A0F-BBE2-4A610114D409}"/>
              </a:ext>
            </a:extLst>
          </p:cNvPr>
          <p:cNvGrpSpPr/>
          <p:nvPr/>
        </p:nvGrpSpPr>
        <p:grpSpPr>
          <a:xfrm>
            <a:off x="3274015" y="1839570"/>
            <a:ext cx="5283336" cy="2964401"/>
            <a:chOff x="3274015" y="1378395"/>
            <a:chExt cx="5283336" cy="296440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277C839-D43C-40F8-ADF1-4E5661A21A40}"/>
                </a:ext>
              </a:extLst>
            </p:cNvPr>
            <p:cNvGrpSpPr/>
            <p:nvPr/>
          </p:nvGrpSpPr>
          <p:grpSpPr>
            <a:xfrm>
              <a:off x="3274015" y="1378395"/>
              <a:ext cx="3892692" cy="523220"/>
              <a:chOff x="3274015" y="1378395"/>
              <a:chExt cx="3892692" cy="523220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2D7FC07D-F5A1-4461-9127-5735B9AD1C4B}"/>
                  </a:ext>
                </a:extLst>
              </p:cNvPr>
              <p:cNvGrpSpPr/>
              <p:nvPr/>
            </p:nvGrpSpPr>
            <p:grpSpPr>
              <a:xfrm>
                <a:off x="4045048" y="1409173"/>
                <a:ext cx="3121659" cy="461665"/>
                <a:chOff x="6163570" y="1753136"/>
                <a:chExt cx="3121659" cy="461665"/>
              </a:xfrm>
            </p:grpSpPr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2B0C2489-4647-4945-AFF3-C626F657DFD5}"/>
                    </a:ext>
                  </a:extLst>
                </p:cNvPr>
                <p:cNvSpPr txBox="1"/>
                <p:nvPr/>
              </p:nvSpPr>
              <p:spPr>
                <a:xfrm>
                  <a:off x="6685932" y="1753136"/>
                  <a:ext cx="259929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b="1" dirty="0">
                      <a:solidFill>
                        <a:srgbClr val="C55A11"/>
                      </a:solidFill>
                      <a:latin typeface="Raleway" panose="020B0503030101060003"/>
                      <a:ea typeface="微軟正黑體" panose="020B0604030504040204" pitchFamily="34" charset="-120"/>
                    </a:rPr>
                    <a:t>Introduction</a:t>
                  </a:r>
                  <a:endParaRPr lang="zh-TW" altLang="en-US" sz="2400" b="1" dirty="0">
                    <a:solidFill>
                      <a:srgbClr val="C55A11"/>
                    </a:solidFill>
                    <a:latin typeface="Raleway" panose="020B0503030101060003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" name="Rechteck 35">
                  <a:extLst>
                    <a:ext uri="{FF2B5EF4-FFF2-40B4-BE49-F238E27FC236}">
                      <a16:creationId xmlns:a16="http://schemas.microsoft.com/office/drawing/2014/main" id="{47FB4BDF-CE70-4B01-9830-80273F1EC83F}"/>
                    </a:ext>
                  </a:extLst>
                </p:cNvPr>
                <p:cNvSpPr/>
                <p:nvPr/>
              </p:nvSpPr>
              <p:spPr>
                <a:xfrm>
                  <a:off x="6163570" y="1961110"/>
                  <a:ext cx="405517" cy="4571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A572B096-BD83-4F55-9143-5049FA0B8DB8}"/>
                  </a:ext>
                </a:extLst>
              </p:cNvPr>
              <p:cNvSpPr txBox="1"/>
              <p:nvPr/>
            </p:nvSpPr>
            <p:spPr>
              <a:xfrm>
                <a:off x="3274015" y="1378395"/>
                <a:ext cx="6541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aleway" panose="020B0503030101060003"/>
                  </a:rPr>
                  <a:t>03</a:t>
                </a:r>
                <a:endParaRPr lang="zh-TW" altLang="en-US" sz="28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/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25777AD8-01A9-4884-89B6-D899F894FFFE}"/>
                </a:ext>
              </a:extLst>
            </p:cNvPr>
            <p:cNvGrpSpPr/>
            <p:nvPr/>
          </p:nvGrpSpPr>
          <p:grpSpPr>
            <a:xfrm>
              <a:off x="3274015" y="2192122"/>
              <a:ext cx="4130397" cy="523220"/>
              <a:chOff x="3274015" y="2889699"/>
              <a:chExt cx="4130397" cy="523220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8F334E9C-AA3B-484C-8FAA-CE73AA3F2993}"/>
                  </a:ext>
                </a:extLst>
              </p:cNvPr>
              <p:cNvGrpSpPr/>
              <p:nvPr/>
            </p:nvGrpSpPr>
            <p:grpSpPr>
              <a:xfrm>
                <a:off x="4045048" y="2948828"/>
                <a:ext cx="3359364" cy="400110"/>
                <a:chOff x="6163569" y="2362201"/>
                <a:chExt cx="3359364" cy="400110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C6B3572-4D59-4AF7-8070-A4DC16A0E3A7}"/>
                    </a:ext>
                  </a:extLst>
                </p:cNvPr>
                <p:cNvSpPr txBox="1"/>
                <p:nvPr/>
              </p:nvSpPr>
              <p:spPr>
                <a:xfrm>
                  <a:off x="6685932" y="2362201"/>
                  <a:ext cx="2837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b="1" dirty="0">
                      <a:latin typeface="Raleway" panose="020B0503030101060003"/>
                      <a:ea typeface="微軟正黑體" panose="020B0604030504040204" pitchFamily="34" charset="-120"/>
                    </a:rPr>
                    <a:t>Problem Formulation</a:t>
                  </a:r>
                  <a:endParaRPr lang="zh-TW" altLang="en-US" sz="2000" b="1" dirty="0">
                    <a:latin typeface="Raleway" panose="020B0503030101060003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4" name="Rechteck 35">
                  <a:extLst>
                    <a:ext uri="{FF2B5EF4-FFF2-40B4-BE49-F238E27FC236}">
                      <a16:creationId xmlns:a16="http://schemas.microsoft.com/office/drawing/2014/main" id="{7D97C7B3-6D38-4BA9-BBAB-5391368C5C2B}"/>
                    </a:ext>
                  </a:extLst>
                </p:cNvPr>
                <p:cNvSpPr/>
                <p:nvPr/>
              </p:nvSpPr>
              <p:spPr>
                <a:xfrm>
                  <a:off x="6163569" y="2541823"/>
                  <a:ext cx="405517" cy="45719"/>
                </a:xfrm>
                <a:prstGeom prst="rect">
                  <a:avLst/>
                </a:prstGeom>
                <a:solidFill>
                  <a:srgbClr val="333333"/>
                </a:solidFill>
                <a:ln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18003D3-DECB-45EF-8F76-55822BBEBB72}"/>
                  </a:ext>
                </a:extLst>
              </p:cNvPr>
              <p:cNvSpPr txBox="1"/>
              <p:nvPr/>
            </p:nvSpPr>
            <p:spPr>
              <a:xfrm>
                <a:off x="3274015" y="2889699"/>
                <a:ext cx="6541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333333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aleway" panose="020B0503030101060003"/>
                  </a:rPr>
                  <a:t>10</a:t>
                </a:r>
                <a:endParaRPr lang="zh-TW" altLang="en-US" sz="2800" b="1" dirty="0">
                  <a:solidFill>
                    <a:srgbClr val="3333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/>
                </a:endParaRPr>
              </a:p>
            </p:txBody>
          </p:sp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29022291-F827-4D6C-9E89-0C8C537816D9}"/>
                </a:ext>
              </a:extLst>
            </p:cNvPr>
            <p:cNvGrpSpPr/>
            <p:nvPr/>
          </p:nvGrpSpPr>
          <p:grpSpPr>
            <a:xfrm>
              <a:off x="3274015" y="3005849"/>
              <a:ext cx="4518379" cy="523220"/>
              <a:chOff x="3274015" y="3598231"/>
              <a:chExt cx="4518379" cy="523220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17848E2A-405A-4B74-B187-9037A91223BB}"/>
                  </a:ext>
                </a:extLst>
              </p:cNvPr>
              <p:cNvGrpSpPr/>
              <p:nvPr/>
            </p:nvGrpSpPr>
            <p:grpSpPr>
              <a:xfrm>
                <a:off x="4045048" y="3659786"/>
                <a:ext cx="3747346" cy="400110"/>
                <a:chOff x="6163569" y="2950878"/>
                <a:chExt cx="3747346" cy="400110"/>
              </a:xfrm>
            </p:grpSpPr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D2927AA2-4149-4ADE-AB78-0B784CB6B9C1}"/>
                    </a:ext>
                  </a:extLst>
                </p:cNvPr>
                <p:cNvSpPr txBox="1"/>
                <p:nvPr/>
              </p:nvSpPr>
              <p:spPr>
                <a:xfrm>
                  <a:off x="6685932" y="2950878"/>
                  <a:ext cx="32249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b="1" dirty="0">
                      <a:latin typeface="Raleway" panose="020B0503030101060003"/>
                      <a:ea typeface="微軟正黑體" panose="020B0604030504040204" pitchFamily="34" charset="-120"/>
                    </a:rPr>
                    <a:t>Proposed Approach</a:t>
                  </a:r>
                  <a:endParaRPr lang="zh-TW" altLang="en-US" sz="2000" b="1" dirty="0">
                    <a:latin typeface="Raleway" panose="020B0503030101060003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5" name="Rechteck 35">
                  <a:extLst>
                    <a:ext uri="{FF2B5EF4-FFF2-40B4-BE49-F238E27FC236}">
                      <a16:creationId xmlns:a16="http://schemas.microsoft.com/office/drawing/2014/main" id="{E50F7124-BEF4-42F5-B78F-2D55EB3B1E66}"/>
                    </a:ext>
                  </a:extLst>
                </p:cNvPr>
                <p:cNvSpPr/>
                <p:nvPr/>
              </p:nvSpPr>
              <p:spPr>
                <a:xfrm>
                  <a:off x="6163569" y="3128074"/>
                  <a:ext cx="405517" cy="45719"/>
                </a:xfrm>
                <a:prstGeom prst="rect">
                  <a:avLst/>
                </a:prstGeom>
                <a:solidFill>
                  <a:srgbClr val="333333"/>
                </a:solidFill>
                <a:ln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FA8F505-C4C5-4264-BE96-6276476D2586}"/>
                  </a:ext>
                </a:extLst>
              </p:cNvPr>
              <p:cNvSpPr txBox="1"/>
              <p:nvPr/>
            </p:nvSpPr>
            <p:spPr>
              <a:xfrm>
                <a:off x="3274015" y="3598231"/>
                <a:ext cx="6541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333333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aleway" panose="020B0503030101060003"/>
                  </a:rPr>
                  <a:t>12</a:t>
                </a:r>
                <a:endParaRPr lang="zh-TW" altLang="en-US" sz="2800" b="1" dirty="0">
                  <a:solidFill>
                    <a:srgbClr val="3333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/>
                </a:endParaRPr>
              </a:p>
            </p:txBody>
          </p:sp>
        </p:grp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9706C07D-6E8D-4195-BF8B-7C74275DB972}"/>
                </a:ext>
              </a:extLst>
            </p:cNvPr>
            <p:cNvGrpSpPr/>
            <p:nvPr/>
          </p:nvGrpSpPr>
          <p:grpSpPr>
            <a:xfrm>
              <a:off x="3274015" y="3819576"/>
              <a:ext cx="5283336" cy="523220"/>
              <a:chOff x="3274015" y="4306762"/>
              <a:chExt cx="5283336" cy="523220"/>
            </a:xfrm>
          </p:grpSpPr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87B1007F-89B7-41BE-9688-F87B68664704}"/>
                  </a:ext>
                </a:extLst>
              </p:cNvPr>
              <p:cNvGrpSpPr/>
              <p:nvPr/>
            </p:nvGrpSpPr>
            <p:grpSpPr>
              <a:xfrm>
                <a:off x="4045048" y="4368317"/>
                <a:ext cx="4512303" cy="400110"/>
                <a:chOff x="6163569" y="3548802"/>
                <a:chExt cx="4512303" cy="400110"/>
              </a:xfrm>
            </p:grpSpPr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D3DD2B1F-9CEB-4581-8750-76807EE0F2CF}"/>
                    </a:ext>
                  </a:extLst>
                </p:cNvPr>
                <p:cNvSpPr txBox="1"/>
                <p:nvPr/>
              </p:nvSpPr>
              <p:spPr>
                <a:xfrm>
                  <a:off x="6685932" y="3548802"/>
                  <a:ext cx="39899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b="1" dirty="0">
                      <a:latin typeface="Raleway" panose="020B0503030101060003"/>
                      <a:ea typeface="微軟正黑體" panose="020B0604030504040204" pitchFamily="34" charset="-120"/>
                    </a:rPr>
                    <a:t>Experimental Results</a:t>
                  </a:r>
                  <a:endParaRPr lang="zh-TW" altLang="en-US" sz="2000" b="1" dirty="0">
                    <a:latin typeface="Raleway" panose="020B0503030101060003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9" name="Rechteck 35">
                  <a:extLst>
                    <a:ext uri="{FF2B5EF4-FFF2-40B4-BE49-F238E27FC236}">
                      <a16:creationId xmlns:a16="http://schemas.microsoft.com/office/drawing/2014/main" id="{F95DF4D0-68EA-4AF5-B58E-488CFD650E01}"/>
                    </a:ext>
                  </a:extLst>
                </p:cNvPr>
                <p:cNvSpPr/>
                <p:nvPr/>
              </p:nvSpPr>
              <p:spPr>
                <a:xfrm>
                  <a:off x="6163569" y="3725999"/>
                  <a:ext cx="405517" cy="45719"/>
                </a:xfrm>
                <a:prstGeom prst="rect">
                  <a:avLst/>
                </a:prstGeom>
                <a:solidFill>
                  <a:srgbClr val="333333"/>
                </a:solidFill>
                <a:ln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2A9AEBA8-31E2-424D-8266-316A2B99AA74}"/>
                  </a:ext>
                </a:extLst>
              </p:cNvPr>
              <p:cNvSpPr txBox="1"/>
              <p:nvPr/>
            </p:nvSpPr>
            <p:spPr>
              <a:xfrm>
                <a:off x="3274015" y="4306762"/>
                <a:ext cx="6541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333333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aleway" panose="020B0503030101060003"/>
                  </a:rPr>
                  <a:t>31</a:t>
                </a:r>
                <a:endParaRPr lang="zh-TW" altLang="en-US" sz="2800" b="1" dirty="0">
                  <a:solidFill>
                    <a:srgbClr val="3333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3487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Proposed Approach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25" name="Textfeld 32">
            <a:extLst>
              <a:ext uri="{FF2B5EF4-FFF2-40B4-BE49-F238E27FC236}">
                <a16:creationId xmlns:a16="http://schemas.microsoft.com/office/drawing/2014/main" id="{92FCC0D9-7C8F-4B9C-B3DA-20E7EB6C7C2A}"/>
              </a:ext>
            </a:extLst>
          </p:cNvPr>
          <p:cNvSpPr txBox="1"/>
          <p:nvPr/>
        </p:nvSpPr>
        <p:spPr>
          <a:xfrm>
            <a:off x="609115" y="422208"/>
            <a:ext cx="484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Non-Conflicting MBFFs Generation</a:t>
            </a:r>
            <a:endParaRPr lang="de-DE" altLang="zh-TW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B08B793-B265-40BA-8151-20845C05A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31" y="1087105"/>
            <a:ext cx="5291969" cy="510076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B38E087-AF8E-490C-9A6A-C7CF8A829409}"/>
              </a:ext>
            </a:extLst>
          </p:cNvPr>
          <p:cNvSpPr/>
          <p:nvPr/>
        </p:nvSpPr>
        <p:spPr>
          <a:xfrm>
            <a:off x="1097280" y="2361537"/>
            <a:ext cx="2655736" cy="445273"/>
          </a:xfrm>
          <a:prstGeom prst="rect">
            <a:avLst/>
          </a:prstGeom>
          <a:noFill/>
          <a:ln w="19050">
            <a:solidFill>
              <a:srgbClr val="FF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CE14E1-5F85-491A-99EE-A2ED9B9CE2E1}"/>
              </a:ext>
            </a:extLst>
          </p:cNvPr>
          <p:cNvSpPr/>
          <p:nvPr/>
        </p:nvSpPr>
        <p:spPr>
          <a:xfrm>
            <a:off x="1286540" y="3429000"/>
            <a:ext cx="3391786" cy="855921"/>
          </a:xfrm>
          <a:prstGeom prst="rect">
            <a:avLst/>
          </a:prstGeom>
          <a:noFill/>
          <a:ln w="19050">
            <a:solidFill>
              <a:srgbClr val="FF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9DD59C-9D62-4836-ACD7-A4D29A57B2F7}"/>
              </a:ext>
            </a:extLst>
          </p:cNvPr>
          <p:cNvSpPr txBox="1"/>
          <p:nvPr/>
        </p:nvSpPr>
        <p:spPr>
          <a:xfrm>
            <a:off x="6816533" y="2202511"/>
            <a:ext cx="187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 candidate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FC66772-C7F7-43EE-8368-D3173B4256D1}"/>
              </a:ext>
            </a:extLst>
          </p:cNvPr>
          <p:cNvSpPr txBox="1"/>
          <p:nvPr/>
        </p:nvSpPr>
        <p:spPr>
          <a:xfrm>
            <a:off x="6816533" y="3554637"/>
            <a:ext cx="180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conflict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AEEDFA-083F-4ABD-B621-D696501BFB06}"/>
              </a:ext>
            </a:extLst>
          </p:cNvPr>
          <p:cNvSpPr/>
          <p:nvPr/>
        </p:nvSpPr>
        <p:spPr>
          <a:xfrm>
            <a:off x="1311796" y="5215081"/>
            <a:ext cx="4141652" cy="430346"/>
          </a:xfrm>
          <a:prstGeom prst="rect">
            <a:avLst/>
          </a:prstGeom>
          <a:noFill/>
          <a:ln w="19050">
            <a:solidFill>
              <a:srgbClr val="FF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66026CA-C7BD-42DC-BAA0-19438E6B5A17}"/>
              </a:ext>
            </a:extLst>
          </p:cNvPr>
          <p:cNvSpPr txBox="1"/>
          <p:nvPr/>
        </p:nvSpPr>
        <p:spPr>
          <a:xfrm>
            <a:off x="6816534" y="5276095"/>
            <a:ext cx="180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 clique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C0E7AB6-9513-452C-A1EB-7150D5BA8226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753016" y="2387177"/>
            <a:ext cx="3063517" cy="196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8159613-7C91-419D-93C4-396BF6F7DAA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4678326" y="3739303"/>
            <a:ext cx="2138207" cy="117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FB47A9F-A447-4837-9662-F4DE2F88AB2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53448" y="5414838"/>
            <a:ext cx="1363086" cy="45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CBA799D-F74E-41F2-8D11-F64C8961D2BB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20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2738170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Proposed Approach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25" name="Textfeld 32">
            <a:extLst>
              <a:ext uri="{FF2B5EF4-FFF2-40B4-BE49-F238E27FC236}">
                <a16:creationId xmlns:a16="http://schemas.microsoft.com/office/drawing/2014/main" id="{92FCC0D9-7C8F-4B9C-B3DA-20E7EB6C7C2A}"/>
              </a:ext>
            </a:extLst>
          </p:cNvPr>
          <p:cNvSpPr txBox="1"/>
          <p:nvPr/>
        </p:nvSpPr>
        <p:spPr>
          <a:xfrm>
            <a:off x="609115" y="422208"/>
            <a:ext cx="484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Non-Conflicting MBFFs Generation</a:t>
            </a:r>
            <a:endParaRPr lang="de-DE" altLang="zh-TW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CAD3AC7-EAF9-4F5B-A766-7D125D798738}"/>
                  </a:ext>
                </a:extLst>
              </p:cNvPr>
              <p:cNvSpPr/>
              <p:nvPr/>
            </p:nvSpPr>
            <p:spPr>
              <a:xfrm>
                <a:off x="612078" y="1524057"/>
                <a:ext cx="7060931" cy="1224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G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has four maximal cliques: 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0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U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1,1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 </m:t>
                      </m:r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0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U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1,2</m:t>
                          </m:r>
                        </m:sub>
                      </m:sSub>
                      <m:r>
                        <a:rPr lang="en-US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pl-PL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pl-PL" altLang="zh-TW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l-PL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 </m:t>
                      </m:r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altLang="zh-TW" i="0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U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1,3</m:t>
                          </m:r>
                        </m:sub>
                      </m:sSub>
                      <m:r>
                        <a:rPr lang="pl-PL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pl-PL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pl-PL" altLang="zh-TW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pl-PL" altLang="zh-TW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l-PL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 </m:t>
                      </m:r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altLang="zh-TW" i="0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U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1,4</m:t>
                          </m:r>
                        </m:sub>
                      </m:sSub>
                      <m:r>
                        <a:rPr lang="pl-PL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pl-PL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pl-PL" altLang="zh-TW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pl-PL" altLang="zh-TW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CAD3AC7-EAF9-4F5B-A766-7D125D798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78" y="1524057"/>
                <a:ext cx="7060931" cy="1224694"/>
              </a:xfrm>
              <a:prstGeom prst="rect">
                <a:avLst/>
              </a:prstGeom>
              <a:blipFill>
                <a:blip r:embed="rId3"/>
                <a:stretch>
                  <a:fillRect l="-5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7D23739-1236-4515-ACC1-4B4E7003CE61}"/>
                  </a:ext>
                </a:extLst>
              </p:cNvPr>
              <p:cNvSpPr/>
              <p:nvPr/>
            </p:nvSpPr>
            <p:spPr>
              <a:xfrm>
                <a:off x="612078" y="2756140"/>
                <a:ext cx="7999185" cy="1224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G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has four maximal cliques : 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0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U</m:t>
                          </m:r>
                        </m:e>
                        <m:sub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2,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 </m:t>
                      </m:r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0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U</m:t>
                          </m:r>
                        </m:e>
                        <m:sub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2,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0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U</m:t>
                          </m:r>
                        </m:e>
                        <m:sub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2,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3</m:t>
                          </m:r>
                        </m:sub>
                      </m:sSub>
                      <m:r>
                        <a:rPr lang="en-US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 </m:t>
                      </m:r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0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U</m:t>
                          </m:r>
                        </m:e>
                        <m:sub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2,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4</m:t>
                          </m:r>
                        </m:sub>
                      </m:sSub>
                      <m:r>
                        <a:rPr lang="en-US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7D23739-1236-4515-ACC1-4B4E7003C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78" y="2756140"/>
                <a:ext cx="7999185" cy="1224694"/>
              </a:xfrm>
              <a:prstGeom prst="rect">
                <a:avLst/>
              </a:prstGeom>
              <a:blipFill>
                <a:blip r:embed="rId4"/>
                <a:stretch>
                  <a:fillRect l="-4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ACD6F3F5-1AE7-46EC-8806-29A76BCDA71A}"/>
              </a:ext>
            </a:extLst>
          </p:cNvPr>
          <p:cNvGrpSpPr>
            <a:grpSpLocks noChangeAspect="1"/>
          </p:cNvGrpSpPr>
          <p:nvPr/>
        </p:nvGrpSpPr>
        <p:grpSpPr>
          <a:xfrm>
            <a:off x="609114" y="3967996"/>
            <a:ext cx="4973184" cy="2759512"/>
            <a:chOff x="2220830" y="3706152"/>
            <a:chExt cx="4324176" cy="2399391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ADF6DB86-B9D2-4982-8F37-9A3451109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92"/>
            <a:stretch/>
          </p:blipFill>
          <p:spPr>
            <a:xfrm>
              <a:off x="2220830" y="3706152"/>
              <a:ext cx="2162088" cy="2375378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E9854DC2-92BC-4B39-8C9F-77CDB359FE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24" t="1156" r="68" b="-1156"/>
            <a:stretch/>
          </p:blipFill>
          <p:spPr>
            <a:xfrm>
              <a:off x="4382918" y="3730165"/>
              <a:ext cx="2162088" cy="2375378"/>
            </a:xfrm>
            <a:prstGeom prst="rect">
              <a:avLst/>
            </a:prstGeom>
          </p:spPr>
        </p:pic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C7087AE-354F-4A40-8628-FACADB0F41CA}"/>
              </a:ext>
            </a:extLst>
          </p:cNvPr>
          <p:cNvSpPr txBox="1"/>
          <p:nvPr/>
        </p:nvSpPr>
        <p:spPr>
          <a:xfrm>
            <a:off x="609116" y="963262"/>
            <a:ext cx="11258419" cy="56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Consider MBFF Library with 1/2/4-bits MBFF for 1x and 2x driving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F3EFF35A-91CA-4E50-A2A1-9C3E763B99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88"/>
          <a:stretch/>
        </p:blipFill>
        <p:spPr>
          <a:xfrm>
            <a:off x="8543691" y="963262"/>
            <a:ext cx="3527443" cy="460128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8A790A3-77DA-4680-BF97-B9E63027F31C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21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270910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Proposed Approach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25" name="Textfeld 32">
            <a:extLst>
              <a:ext uri="{FF2B5EF4-FFF2-40B4-BE49-F238E27FC236}">
                <a16:creationId xmlns:a16="http://schemas.microsoft.com/office/drawing/2014/main" id="{92FCC0D9-7C8F-4B9C-B3DA-20E7EB6C7C2A}"/>
              </a:ext>
            </a:extLst>
          </p:cNvPr>
          <p:cNvSpPr txBox="1"/>
          <p:nvPr/>
        </p:nvSpPr>
        <p:spPr>
          <a:xfrm>
            <a:off x="609115" y="422208"/>
            <a:ext cx="484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Non-Conflicting MBFFs Generation</a:t>
            </a:r>
            <a:endParaRPr lang="de-DE" altLang="zh-TW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CD6F3F5-1AE7-46EC-8806-29A76BCDA71A}"/>
              </a:ext>
            </a:extLst>
          </p:cNvPr>
          <p:cNvGrpSpPr>
            <a:grpSpLocks noChangeAspect="1"/>
          </p:cNvGrpSpPr>
          <p:nvPr/>
        </p:nvGrpSpPr>
        <p:grpSpPr>
          <a:xfrm>
            <a:off x="8611263" y="831763"/>
            <a:ext cx="2486592" cy="5386747"/>
            <a:chOff x="9178686" y="979203"/>
            <a:chExt cx="2162088" cy="4683768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ADF6DB86-B9D2-4982-8F37-9A3451109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92"/>
            <a:stretch/>
          </p:blipFill>
          <p:spPr>
            <a:xfrm>
              <a:off x="9178686" y="979203"/>
              <a:ext cx="2162088" cy="2375378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E9854DC2-92BC-4B39-8C9F-77CDB359FE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24" t="1156" r="68" b="-1156"/>
            <a:stretch/>
          </p:blipFill>
          <p:spPr>
            <a:xfrm>
              <a:off x="9178686" y="3287593"/>
              <a:ext cx="2162088" cy="2375378"/>
            </a:xfrm>
            <a:prstGeom prst="rect">
              <a:avLst/>
            </a:prstGeom>
          </p:spPr>
        </p:pic>
      </p:grp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1E75F0BA-B1F6-4F09-8533-FA65D6BB7897}"/>
              </a:ext>
            </a:extLst>
          </p:cNvPr>
          <p:cNvSpPr/>
          <p:nvPr/>
        </p:nvSpPr>
        <p:spPr>
          <a:xfrm>
            <a:off x="3779434" y="3452688"/>
            <a:ext cx="278296" cy="588397"/>
          </a:xfrm>
          <a:prstGeom prst="downArrow">
            <a:avLst/>
          </a:prstGeom>
          <a:solidFill>
            <a:srgbClr val="FF4B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7336865-8823-4877-B1B9-BDD693103D10}"/>
                  </a:ext>
                </a:extLst>
              </p:cNvPr>
              <p:cNvSpPr/>
              <p:nvPr/>
            </p:nvSpPr>
            <p:spPr>
              <a:xfrm>
                <a:off x="740415" y="951547"/>
                <a:ext cx="8056452" cy="2424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− 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>
                  <a:latin typeface="LinLibertine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− 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2000" b="0" dirty="0"/>
                  <a:t> 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>
                  <a:latin typeface="LinLibertine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b="0" i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Cost</a:t>
                </a:r>
                <a:r>
                  <a:rPr lang="en-US" altLang="zh-TW" sz="2000" b="0" i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b="0" i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i="0" dirty="0">
                  <a:latin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Marked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7336865-8823-4877-B1B9-BDD69310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15" y="951547"/>
                <a:ext cx="8056452" cy="2424638"/>
              </a:xfrm>
              <a:prstGeom prst="rect">
                <a:avLst/>
              </a:prstGeom>
              <a:blipFill>
                <a:blip r:embed="rId4"/>
                <a:stretch>
                  <a:fillRect l="-681" b="-35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577FDB9-9B53-42AE-AB03-5E2FBC3455F5}"/>
                  </a:ext>
                </a:extLst>
              </p:cNvPr>
              <p:cNvSpPr/>
              <p:nvPr/>
            </p:nvSpPr>
            <p:spPr>
              <a:xfrm>
                <a:off x="740415" y="4117588"/>
                <a:ext cx="7067765" cy="244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− 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>
                  <a:latin typeface="LinLibertine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− 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2000" dirty="0"/>
                  <a:t> 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>
                  <a:latin typeface="LinLibertine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Cost :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>
                  <a:latin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Marked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</m:e>
                    </m:d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𝑁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𝑀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1,1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577FDB9-9B53-42AE-AB03-5E2FBC345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15" y="4117588"/>
                <a:ext cx="7067765" cy="2441438"/>
              </a:xfrm>
              <a:prstGeom prst="rect">
                <a:avLst/>
              </a:prstGeom>
              <a:blipFill>
                <a:blip r:embed="rId5"/>
                <a:stretch>
                  <a:fillRect l="-776" b="-2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FEBE7A22-6B30-49E6-8F3F-D78439EC9D1A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22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359502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Proposed Approach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25" name="Textfeld 32">
            <a:extLst>
              <a:ext uri="{FF2B5EF4-FFF2-40B4-BE49-F238E27FC236}">
                <a16:creationId xmlns:a16="http://schemas.microsoft.com/office/drawing/2014/main" id="{92FCC0D9-7C8F-4B9C-B3DA-20E7EB6C7C2A}"/>
              </a:ext>
            </a:extLst>
          </p:cNvPr>
          <p:cNvSpPr txBox="1"/>
          <p:nvPr/>
        </p:nvSpPr>
        <p:spPr>
          <a:xfrm>
            <a:off x="609115" y="422208"/>
            <a:ext cx="484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Non-Conflicting MBFFs Generation</a:t>
            </a:r>
            <a:endParaRPr lang="de-DE" altLang="zh-TW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CD6F3F5-1AE7-46EC-8806-29A76BCDA71A}"/>
              </a:ext>
            </a:extLst>
          </p:cNvPr>
          <p:cNvGrpSpPr>
            <a:grpSpLocks noChangeAspect="1"/>
          </p:cNvGrpSpPr>
          <p:nvPr/>
        </p:nvGrpSpPr>
        <p:grpSpPr>
          <a:xfrm>
            <a:off x="8611263" y="831763"/>
            <a:ext cx="2486592" cy="5386747"/>
            <a:chOff x="9178686" y="979203"/>
            <a:chExt cx="2162088" cy="4683768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ADF6DB86-B9D2-4982-8F37-9A3451109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92"/>
            <a:stretch/>
          </p:blipFill>
          <p:spPr>
            <a:xfrm>
              <a:off x="9178686" y="979203"/>
              <a:ext cx="2162088" cy="2375378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E9854DC2-92BC-4B39-8C9F-77CDB359FE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24" t="1156" r="68" b="-1156"/>
            <a:stretch/>
          </p:blipFill>
          <p:spPr>
            <a:xfrm>
              <a:off x="9178686" y="3287593"/>
              <a:ext cx="2162088" cy="2375378"/>
            </a:xfrm>
            <a:prstGeom prst="rect">
              <a:avLst/>
            </a:prstGeom>
          </p:spPr>
        </p:pic>
      </p:grp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1E75F0BA-B1F6-4F09-8533-FA65D6BB7897}"/>
              </a:ext>
            </a:extLst>
          </p:cNvPr>
          <p:cNvSpPr/>
          <p:nvPr/>
        </p:nvSpPr>
        <p:spPr>
          <a:xfrm>
            <a:off x="3796367" y="3485197"/>
            <a:ext cx="278296" cy="588397"/>
          </a:xfrm>
          <a:prstGeom prst="downArrow">
            <a:avLst/>
          </a:prstGeom>
          <a:solidFill>
            <a:srgbClr val="FF4B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7336865-8823-4877-B1B9-BDD693103D10}"/>
                  </a:ext>
                </a:extLst>
              </p:cNvPr>
              <p:cNvSpPr/>
              <p:nvPr/>
            </p:nvSpPr>
            <p:spPr>
              <a:xfrm>
                <a:off x="740415" y="951547"/>
                <a:ext cx="8056452" cy="2489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− 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>
                  <a:latin typeface="LinLibertine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− 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2000" dirty="0"/>
                  <a:t> 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>
                  <a:latin typeface="LinLibertine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Cost :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Marked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𝑏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𝑁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𝑀</m:t>
                        </m:r>
                      </m:sub>
                    </m:sSub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: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1,1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7336865-8823-4877-B1B9-BDD69310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15" y="951547"/>
                <a:ext cx="8056452" cy="2489656"/>
              </a:xfrm>
              <a:prstGeom prst="rect">
                <a:avLst/>
              </a:prstGeom>
              <a:blipFill>
                <a:blip r:embed="rId4"/>
                <a:stretch>
                  <a:fillRect l="-681" b="-24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577FDB9-9B53-42AE-AB03-5E2FBC3455F5}"/>
                  </a:ext>
                </a:extLst>
              </p:cNvPr>
              <p:cNvSpPr/>
              <p:nvPr/>
            </p:nvSpPr>
            <p:spPr>
              <a:xfrm>
                <a:off x="740415" y="4117588"/>
                <a:ext cx="7067765" cy="2007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− 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>
                  <a:latin typeface="LinLibertine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− 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>
                  <a:latin typeface="LinLibertine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Cost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Marked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𝑁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𝑀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: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1,1</m:t>
                            </m:r>
                          </m:sub>
                        </m:s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2,4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577FDB9-9B53-42AE-AB03-5E2FBC345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15" y="4117588"/>
                <a:ext cx="7067765" cy="2007857"/>
              </a:xfrm>
              <a:prstGeom prst="rect">
                <a:avLst/>
              </a:prstGeom>
              <a:blipFill>
                <a:blip r:embed="rId5"/>
                <a:stretch>
                  <a:fillRect l="-776" b="-24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AE69D570-FD26-45F6-A1A0-368ADCD96AE8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23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359479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Proposed Approach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25" name="Textfeld 32">
            <a:extLst>
              <a:ext uri="{FF2B5EF4-FFF2-40B4-BE49-F238E27FC236}">
                <a16:creationId xmlns:a16="http://schemas.microsoft.com/office/drawing/2014/main" id="{92FCC0D9-7C8F-4B9C-B3DA-20E7EB6C7C2A}"/>
              </a:ext>
            </a:extLst>
          </p:cNvPr>
          <p:cNvSpPr txBox="1"/>
          <p:nvPr/>
        </p:nvSpPr>
        <p:spPr>
          <a:xfrm>
            <a:off x="609115" y="422208"/>
            <a:ext cx="484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Non-Conflicting MBFFs Generation</a:t>
            </a:r>
            <a:endParaRPr lang="de-DE" altLang="zh-TW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CD6F3F5-1AE7-46EC-8806-29A76BCDA71A}"/>
              </a:ext>
            </a:extLst>
          </p:cNvPr>
          <p:cNvGrpSpPr>
            <a:grpSpLocks noChangeAspect="1"/>
          </p:cNvGrpSpPr>
          <p:nvPr/>
        </p:nvGrpSpPr>
        <p:grpSpPr>
          <a:xfrm>
            <a:off x="8611263" y="831763"/>
            <a:ext cx="2486592" cy="5386747"/>
            <a:chOff x="9178686" y="979203"/>
            <a:chExt cx="2162088" cy="4683768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ADF6DB86-B9D2-4982-8F37-9A3451109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92"/>
            <a:stretch/>
          </p:blipFill>
          <p:spPr>
            <a:xfrm>
              <a:off x="9178686" y="979203"/>
              <a:ext cx="2162088" cy="2375378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E9854DC2-92BC-4B39-8C9F-77CDB359FE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24" t="1156" r="68" b="-1156"/>
            <a:stretch/>
          </p:blipFill>
          <p:spPr>
            <a:xfrm>
              <a:off x="9178686" y="3287593"/>
              <a:ext cx="2162088" cy="2375378"/>
            </a:xfrm>
            <a:prstGeom prst="rect">
              <a:avLst/>
            </a:prstGeom>
          </p:spPr>
        </p:pic>
      </p:grp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1E75F0BA-B1F6-4F09-8533-FA65D6BB7897}"/>
              </a:ext>
            </a:extLst>
          </p:cNvPr>
          <p:cNvSpPr/>
          <p:nvPr/>
        </p:nvSpPr>
        <p:spPr>
          <a:xfrm>
            <a:off x="3796367" y="3310200"/>
            <a:ext cx="278296" cy="588397"/>
          </a:xfrm>
          <a:prstGeom prst="downArrow">
            <a:avLst/>
          </a:prstGeom>
          <a:solidFill>
            <a:srgbClr val="FF4B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7336865-8823-4877-B1B9-BDD693103D10}"/>
                  </a:ext>
                </a:extLst>
              </p:cNvPr>
              <p:cNvSpPr/>
              <p:nvPr/>
            </p:nvSpPr>
            <p:spPr>
              <a:xfrm>
                <a:off x="740415" y="951547"/>
                <a:ext cx="8056452" cy="2007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− 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>
                  <a:latin typeface="LinLibertine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− 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>
                  <a:latin typeface="LinLibertine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Cost :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Marked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𝑏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𝑁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𝑀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: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1,1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2,4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7336865-8823-4877-B1B9-BDD69310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15" y="951547"/>
                <a:ext cx="8056452" cy="2007857"/>
              </a:xfrm>
              <a:prstGeom prst="rect">
                <a:avLst/>
              </a:prstGeom>
              <a:blipFill>
                <a:blip r:embed="rId4"/>
                <a:stretch>
                  <a:fillRect l="-681" b="-3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577FDB9-9B53-42AE-AB03-5E2FBC3455F5}"/>
                  </a:ext>
                </a:extLst>
              </p:cNvPr>
              <p:cNvSpPr/>
              <p:nvPr/>
            </p:nvSpPr>
            <p:spPr>
              <a:xfrm>
                <a:off x="740415" y="4117588"/>
                <a:ext cx="7067765" cy="2007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>
                  <a:latin typeface="LinLibertine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− 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>
                  <a:latin typeface="LinLibertine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Cost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Marked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𝑚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𝑒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𝑓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𝑔</m:t>
                        </m:r>
                      </m:e>
                    </m:d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𝑁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𝑀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: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1,1</m:t>
                            </m:r>
                          </m:sub>
                        </m:s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2,4</m:t>
                            </m:r>
                          </m:sub>
                        </m:s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1,2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577FDB9-9B53-42AE-AB03-5E2FBC345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15" y="4117588"/>
                <a:ext cx="7067765" cy="2007857"/>
              </a:xfrm>
              <a:prstGeom prst="rect">
                <a:avLst/>
              </a:prstGeom>
              <a:blipFill>
                <a:blip r:embed="rId5"/>
                <a:stretch>
                  <a:fillRect l="-776" b="-24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41682B97-F18F-4DE9-8918-EC46C1359DF1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24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140264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Proposed Approach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25" name="Textfeld 32">
            <a:extLst>
              <a:ext uri="{FF2B5EF4-FFF2-40B4-BE49-F238E27FC236}">
                <a16:creationId xmlns:a16="http://schemas.microsoft.com/office/drawing/2014/main" id="{92FCC0D9-7C8F-4B9C-B3DA-20E7EB6C7C2A}"/>
              </a:ext>
            </a:extLst>
          </p:cNvPr>
          <p:cNvSpPr txBox="1"/>
          <p:nvPr/>
        </p:nvSpPr>
        <p:spPr>
          <a:xfrm>
            <a:off x="609115" y="422208"/>
            <a:ext cx="484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Non-Conflicting MBFFs Generation</a:t>
            </a:r>
            <a:endParaRPr lang="de-DE" altLang="zh-TW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CD6F3F5-1AE7-46EC-8806-29A76BCDA71A}"/>
              </a:ext>
            </a:extLst>
          </p:cNvPr>
          <p:cNvGrpSpPr>
            <a:grpSpLocks noChangeAspect="1"/>
          </p:cNvGrpSpPr>
          <p:nvPr/>
        </p:nvGrpSpPr>
        <p:grpSpPr>
          <a:xfrm>
            <a:off x="8611263" y="831763"/>
            <a:ext cx="2486592" cy="5386747"/>
            <a:chOff x="9178686" y="979203"/>
            <a:chExt cx="2162088" cy="4683768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ADF6DB86-B9D2-4982-8F37-9A3451109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92"/>
            <a:stretch/>
          </p:blipFill>
          <p:spPr>
            <a:xfrm>
              <a:off x="9178686" y="979203"/>
              <a:ext cx="2162088" cy="2375378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E9854DC2-92BC-4B39-8C9F-77CDB359FE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24" t="1156" r="68" b="-1156"/>
            <a:stretch/>
          </p:blipFill>
          <p:spPr>
            <a:xfrm>
              <a:off x="9178686" y="3287593"/>
              <a:ext cx="2162088" cy="2375378"/>
            </a:xfrm>
            <a:prstGeom prst="rect">
              <a:avLst/>
            </a:prstGeom>
          </p:spPr>
        </p:pic>
      </p:grp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1E75F0BA-B1F6-4F09-8533-FA65D6BB7897}"/>
              </a:ext>
            </a:extLst>
          </p:cNvPr>
          <p:cNvSpPr/>
          <p:nvPr/>
        </p:nvSpPr>
        <p:spPr>
          <a:xfrm>
            <a:off x="3796367" y="3310200"/>
            <a:ext cx="278296" cy="588397"/>
          </a:xfrm>
          <a:prstGeom prst="downArrow">
            <a:avLst/>
          </a:prstGeom>
          <a:solidFill>
            <a:srgbClr val="FF4B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7336865-8823-4877-B1B9-BDD693103D10}"/>
                  </a:ext>
                </a:extLst>
              </p:cNvPr>
              <p:cNvSpPr/>
              <p:nvPr/>
            </p:nvSpPr>
            <p:spPr>
              <a:xfrm>
                <a:off x="740415" y="951547"/>
                <a:ext cx="8056452" cy="2007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>
                  <a:latin typeface="LinLibertine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− 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>
                  <a:latin typeface="LinLibertine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Cost :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Marked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𝑏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𝑚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𝑓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𝑔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𝑁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𝑀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: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1,1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2,4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1,2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7336865-8823-4877-B1B9-BDD69310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15" y="951547"/>
                <a:ext cx="8056452" cy="2007857"/>
              </a:xfrm>
              <a:prstGeom prst="rect">
                <a:avLst/>
              </a:prstGeom>
              <a:blipFill>
                <a:blip r:embed="rId4"/>
                <a:stretch>
                  <a:fillRect l="-681" b="-3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577FDB9-9B53-42AE-AB03-5E2FBC3455F5}"/>
                  </a:ext>
                </a:extLst>
              </p:cNvPr>
              <p:cNvSpPr/>
              <p:nvPr/>
            </p:nvSpPr>
            <p:spPr>
              <a:xfrm>
                <a:off x="740415" y="4117588"/>
                <a:ext cx="7067765" cy="2007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>
                  <a:latin typeface="LinLibertine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− 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>
                  <a:latin typeface="LinLibertine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Cost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Marked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𝑚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𝑒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𝑓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𝑔</m:t>
                        </m:r>
                      </m:e>
                    </m:d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𝑁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𝑀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: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1,1</m:t>
                            </m:r>
                          </m:sub>
                        </m:s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2,4</m:t>
                            </m:r>
                          </m:sub>
                        </m:s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1,2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577FDB9-9B53-42AE-AB03-5E2FBC345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15" y="4117588"/>
                <a:ext cx="7067765" cy="2007857"/>
              </a:xfrm>
              <a:prstGeom prst="rect">
                <a:avLst/>
              </a:prstGeom>
              <a:blipFill>
                <a:blip r:embed="rId5"/>
                <a:stretch>
                  <a:fillRect l="-776" b="-24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06A3131-9929-4E07-82F1-0DFDE6D56C1B}"/>
              </a:ext>
            </a:extLst>
          </p:cNvPr>
          <p:cNvCxnSpPr/>
          <p:nvPr/>
        </p:nvCxnSpPr>
        <p:spPr>
          <a:xfrm>
            <a:off x="1921933" y="1921933"/>
            <a:ext cx="1380067" cy="0"/>
          </a:xfrm>
          <a:prstGeom prst="line">
            <a:avLst/>
          </a:prstGeom>
          <a:ln w="12700">
            <a:solidFill>
              <a:srgbClr val="FF4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35EEDC6-1A21-4FDD-B821-3A4162352C2B}"/>
                  </a:ext>
                </a:extLst>
              </p:cNvPr>
              <p:cNvSpPr txBox="1"/>
              <p:nvPr/>
            </p:nvSpPr>
            <p:spPr>
              <a:xfrm>
                <a:off x="4274297" y="3269050"/>
                <a:ext cx="2768600" cy="670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Discard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zh-TW" altLang="en-US" b="0" dirty="0"/>
                  <a:t> </a:t>
                </a:r>
                <a:endParaRPr lang="en-US" altLang="zh-TW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b="0" dirty="0"/>
                  <a:t> </a:t>
                </a:r>
                <a:r>
                  <a:rPr lang="en-US" altLang="zh-TW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updated 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35EEDC6-1A21-4FDD-B821-3A4162352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297" y="3269050"/>
                <a:ext cx="2768600" cy="670696"/>
              </a:xfrm>
              <a:prstGeom prst="rect">
                <a:avLst/>
              </a:prstGeom>
              <a:blipFill>
                <a:blip r:embed="rId6"/>
                <a:stretch>
                  <a:fillRect l="-1762" t="-4545" b="-1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1CD5EC7-52C5-4F53-8F81-B44CEDD3EA0D}"/>
              </a:ext>
            </a:extLst>
          </p:cNvPr>
          <p:cNvCxnSpPr>
            <a:cxnSpLocks/>
          </p:cNvCxnSpPr>
          <p:nvPr/>
        </p:nvCxnSpPr>
        <p:spPr>
          <a:xfrm>
            <a:off x="2319866" y="2844799"/>
            <a:ext cx="855134" cy="0"/>
          </a:xfrm>
          <a:prstGeom prst="line">
            <a:avLst/>
          </a:prstGeom>
          <a:ln w="12700">
            <a:solidFill>
              <a:srgbClr val="FF4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B7E353A-F2A4-42C3-B602-96F72CB52865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25</a:t>
            </a:r>
            <a:endParaRPr lang="zh-TW" altLang="en-US" sz="2800" dirty="0">
              <a:latin typeface="Raleway" panose="020B0503030101060003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F21418C-5220-40F1-AFC7-A50B8BF465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6548" y="3401733"/>
            <a:ext cx="2326635" cy="3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1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Proposed Approach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25" name="Textfeld 32">
            <a:extLst>
              <a:ext uri="{FF2B5EF4-FFF2-40B4-BE49-F238E27FC236}">
                <a16:creationId xmlns:a16="http://schemas.microsoft.com/office/drawing/2014/main" id="{92FCC0D9-7C8F-4B9C-B3DA-20E7EB6C7C2A}"/>
              </a:ext>
            </a:extLst>
          </p:cNvPr>
          <p:cNvSpPr txBox="1"/>
          <p:nvPr/>
        </p:nvSpPr>
        <p:spPr>
          <a:xfrm>
            <a:off x="609115" y="422208"/>
            <a:ext cx="484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Non-Conflicting MBFFs Generation</a:t>
            </a:r>
            <a:endParaRPr lang="de-DE" altLang="zh-TW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CD6F3F5-1AE7-46EC-8806-29A76BCDA71A}"/>
              </a:ext>
            </a:extLst>
          </p:cNvPr>
          <p:cNvGrpSpPr>
            <a:grpSpLocks noChangeAspect="1"/>
          </p:cNvGrpSpPr>
          <p:nvPr/>
        </p:nvGrpSpPr>
        <p:grpSpPr>
          <a:xfrm>
            <a:off x="8611263" y="831763"/>
            <a:ext cx="2486592" cy="5386747"/>
            <a:chOff x="9178686" y="979203"/>
            <a:chExt cx="2162088" cy="4683768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ADF6DB86-B9D2-4982-8F37-9A3451109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92"/>
            <a:stretch/>
          </p:blipFill>
          <p:spPr>
            <a:xfrm>
              <a:off x="9178686" y="979203"/>
              <a:ext cx="2162088" cy="2375378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E9854DC2-92BC-4B39-8C9F-77CDB359FE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24" t="1156" r="68" b="-1156"/>
            <a:stretch/>
          </p:blipFill>
          <p:spPr>
            <a:xfrm>
              <a:off x="9178686" y="3287593"/>
              <a:ext cx="2162088" cy="2375378"/>
            </a:xfrm>
            <a:prstGeom prst="rect">
              <a:avLst/>
            </a:prstGeom>
          </p:spPr>
        </p:pic>
      </p:grp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1E75F0BA-B1F6-4F09-8533-FA65D6BB7897}"/>
              </a:ext>
            </a:extLst>
          </p:cNvPr>
          <p:cNvSpPr/>
          <p:nvPr/>
        </p:nvSpPr>
        <p:spPr>
          <a:xfrm>
            <a:off x="3804834" y="3026571"/>
            <a:ext cx="278296" cy="588397"/>
          </a:xfrm>
          <a:prstGeom prst="downArrow">
            <a:avLst/>
          </a:prstGeom>
          <a:solidFill>
            <a:srgbClr val="FF4B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7336865-8823-4877-B1B9-BDD693103D10}"/>
                  </a:ext>
                </a:extLst>
              </p:cNvPr>
              <p:cNvSpPr/>
              <p:nvPr/>
            </p:nvSpPr>
            <p:spPr>
              <a:xfrm>
                <a:off x="740415" y="951547"/>
                <a:ext cx="8056452" cy="2007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>
                  <a:latin typeface="LinLibertine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− 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>
                  <a:latin typeface="LinLibertine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Cost :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Marked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𝑏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𝑚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𝑓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𝑔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𝑁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𝑀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: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1,1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2,4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1,2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7336865-8823-4877-B1B9-BDD69310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15" y="951547"/>
                <a:ext cx="8056452" cy="2007857"/>
              </a:xfrm>
              <a:prstGeom prst="rect">
                <a:avLst/>
              </a:prstGeom>
              <a:blipFill>
                <a:blip r:embed="rId4"/>
                <a:stretch>
                  <a:fillRect l="-681" b="-3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577FDB9-9B53-42AE-AB03-5E2FBC3455F5}"/>
                  </a:ext>
                </a:extLst>
              </p:cNvPr>
              <p:cNvSpPr/>
              <p:nvPr/>
            </p:nvSpPr>
            <p:spPr>
              <a:xfrm>
                <a:off x="740415" y="3630825"/>
                <a:ext cx="7937918" cy="2007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>
                  <a:latin typeface="LinLibertine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, − </m:t>
                        </m:r>
                      </m:e>
                    </m:d>
                  </m:oMath>
                </a14:m>
                <a:endParaRPr lang="en-US" altLang="zh-TW" sz="2000" dirty="0">
                  <a:latin typeface="LinLibertine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Cost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Marked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𝑚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𝑒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𝑓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𝑔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h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𝑙</m:t>
                        </m:r>
                      </m:e>
                    </m:d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𝑁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𝑀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: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1,1</m:t>
                            </m:r>
                          </m:sub>
                        </m:s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2,4</m:t>
                            </m:r>
                          </m:sub>
                        </m:s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1,2</m:t>
                            </m:r>
                          </m:sub>
                        </m:s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2,3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577FDB9-9B53-42AE-AB03-5E2FBC345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15" y="3630825"/>
                <a:ext cx="7937918" cy="2007857"/>
              </a:xfrm>
              <a:prstGeom prst="rect">
                <a:avLst/>
              </a:prstGeom>
              <a:blipFill>
                <a:blip r:embed="rId5"/>
                <a:stretch>
                  <a:fillRect l="-691" b="-27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C934AFC-8354-4633-B6C5-F8AE3D16FA96}"/>
                  </a:ext>
                </a:extLst>
              </p:cNvPr>
              <p:cNvSpPr/>
              <p:nvPr/>
            </p:nvSpPr>
            <p:spPr>
              <a:xfrm>
                <a:off x="2067955" y="5906453"/>
                <a:ext cx="375205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i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return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TW" sz="2000" b="1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1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𝑵</m:t>
                        </m:r>
                      </m:e>
                      <m:sub>
                        <m:r>
                          <a:rPr lang="en-US" altLang="zh-TW" sz="2000" b="1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𝑴</m:t>
                        </m:r>
                      </m:sub>
                    </m:sSub>
                    <m:r>
                      <a:rPr lang="en-US" altLang="zh-TW" sz="2000" b="1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: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1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1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1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TW" sz="2000" b="1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𝟏</m:t>
                            </m:r>
                            <m:r>
                              <a:rPr lang="en-US" altLang="zh-TW" sz="2000" b="1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,</m:t>
                            </m:r>
                            <m:r>
                              <a:rPr lang="en-US" altLang="zh-TW" sz="2000" b="1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sz="2000" b="1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b="1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1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TW" sz="2000" b="1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  <m:r>
                              <a:rPr lang="en-US" altLang="zh-TW" sz="2000" b="1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,</m:t>
                            </m:r>
                            <m:r>
                              <a:rPr lang="en-US" altLang="zh-TW" sz="2000" b="1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TW" sz="2000" b="1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b="1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1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TW" sz="2000" b="1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𝟏</m:t>
                            </m:r>
                            <m:r>
                              <a:rPr lang="en-US" altLang="zh-TW" sz="2000" b="1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,</m:t>
                            </m:r>
                            <m:r>
                              <a:rPr lang="en-US" altLang="zh-TW" sz="2000" b="1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TW" sz="2000" b="1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b="1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1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TW" sz="2000" b="1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  <m:r>
                              <a:rPr lang="en-US" altLang="zh-TW" sz="2000" b="1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,</m:t>
                            </m:r>
                            <m:r>
                              <a:rPr lang="en-US" altLang="zh-TW" sz="2000" b="1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C934AFC-8354-4633-B6C5-F8AE3D16FA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955" y="5906453"/>
                <a:ext cx="3752053" cy="438262"/>
              </a:xfrm>
              <a:prstGeom prst="rect">
                <a:avLst/>
              </a:prstGeom>
              <a:blipFill>
                <a:blip r:embed="rId6"/>
                <a:stretch>
                  <a:fillRect l="-1623" t="-4167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EC23CE07-9D13-4884-9C1D-8B77E09DCA51}"/>
              </a:ext>
            </a:extLst>
          </p:cNvPr>
          <p:cNvSpPr/>
          <p:nvPr/>
        </p:nvSpPr>
        <p:spPr>
          <a:xfrm rot="16200000">
            <a:off x="1587984" y="5831385"/>
            <a:ext cx="278296" cy="588397"/>
          </a:xfrm>
          <a:prstGeom prst="downArrow">
            <a:avLst/>
          </a:prstGeom>
          <a:solidFill>
            <a:srgbClr val="FF4B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9C3B88-9CDC-4BD4-BCBE-F792B1A2C759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26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27301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/>
      <p:bldP spid="2" grpId="0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Proposed Approach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25" name="Textfeld 32">
            <a:extLst>
              <a:ext uri="{FF2B5EF4-FFF2-40B4-BE49-F238E27FC236}">
                <a16:creationId xmlns:a16="http://schemas.microsoft.com/office/drawing/2014/main" id="{92FCC0D9-7C8F-4B9C-B3DA-20E7EB6C7C2A}"/>
              </a:ext>
            </a:extLst>
          </p:cNvPr>
          <p:cNvSpPr txBox="1"/>
          <p:nvPr/>
        </p:nvSpPr>
        <p:spPr>
          <a:xfrm>
            <a:off x="609115" y="422208"/>
            <a:ext cx="484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Non-Conflicting MBFFs Generation</a:t>
            </a:r>
            <a:endParaRPr lang="de-DE" altLang="zh-TW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7F0537-F202-4FC5-A8CE-E089129E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87" y="1247871"/>
            <a:ext cx="4049588" cy="49343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41DBFB2-4BEF-49FB-9E4F-CAB71DCC6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166" y="1247871"/>
            <a:ext cx="2340223" cy="4934372"/>
          </a:xfrm>
          <a:prstGeom prst="rect">
            <a:avLst/>
          </a:prstGeom>
        </p:spPr>
      </p:pic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C9646249-2A49-4033-B41E-042DEDA2C6F1}"/>
              </a:ext>
            </a:extLst>
          </p:cNvPr>
          <p:cNvSpPr/>
          <p:nvPr/>
        </p:nvSpPr>
        <p:spPr>
          <a:xfrm rot="16200000">
            <a:off x="6493699" y="3420859"/>
            <a:ext cx="278296" cy="588397"/>
          </a:xfrm>
          <a:prstGeom prst="downArrow">
            <a:avLst/>
          </a:prstGeom>
          <a:solidFill>
            <a:srgbClr val="FF4B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D20395-9924-4991-833E-EEA7CB2AC0DF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27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3981580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Proposed Approach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25" name="Textfeld 32">
            <a:extLst>
              <a:ext uri="{FF2B5EF4-FFF2-40B4-BE49-F238E27FC236}">
                <a16:creationId xmlns:a16="http://schemas.microsoft.com/office/drawing/2014/main" id="{92FCC0D9-7C8F-4B9C-B3DA-20E7EB6C7C2A}"/>
              </a:ext>
            </a:extLst>
          </p:cNvPr>
          <p:cNvSpPr txBox="1"/>
          <p:nvPr/>
        </p:nvSpPr>
        <p:spPr>
          <a:xfrm>
            <a:off x="609115" y="422208"/>
            <a:ext cx="484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Location Assignment</a:t>
            </a:r>
            <a:endParaRPr lang="de-DE" altLang="zh-TW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84CDAF0-8054-4805-B93D-A7FE4FC20FEB}"/>
              </a:ext>
            </a:extLst>
          </p:cNvPr>
          <p:cNvSpPr txBox="1"/>
          <p:nvPr/>
        </p:nvSpPr>
        <p:spPr>
          <a:xfrm>
            <a:off x="609116" y="963262"/>
            <a:ext cx="11258419" cy="245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weight of a pin </a:t>
            </a:r>
            <a:r>
              <a:rPr lang="en-US" altLang="zh-TW" sz="2000" b="1" dirty="0">
                <a:solidFill>
                  <a:srgbClr val="C55A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 the switching rate of the signal net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 calculates the </a:t>
            </a:r>
            <a:r>
              <a:rPr lang="en-US" altLang="zh-TW" sz="2000" b="1" dirty="0">
                <a:solidFill>
                  <a:srgbClr val="C55A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weighted median interval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 the MBFF’s fan-in and fan-out pins.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Preferred region is the intersection of the two weighted median interval(fan-in/fan-out).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MBFF will be assigned to the closest bin, and a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vacant slot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inside the bin.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62D245-F287-469D-9654-7A1B4164524F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28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881983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Proposed Approach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25" name="Textfeld 32">
            <a:extLst>
              <a:ext uri="{FF2B5EF4-FFF2-40B4-BE49-F238E27FC236}">
                <a16:creationId xmlns:a16="http://schemas.microsoft.com/office/drawing/2014/main" id="{92FCC0D9-7C8F-4B9C-B3DA-20E7EB6C7C2A}"/>
              </a:ext>
            </a:extLst>
          </p:cNvPr>
          <p:cNvSpPr txBox="1"/>
          <p:nvPr/>
        </p:nvSpPr>
        <p:spPr>
          <a:xfrm>
            <a:off x="609115" y="422208"/>
            <a:ext cx="484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Timing-Driven MBFF Sizing</a:t>
            </a:r>
            <a:endParaRPr lang="de-DE" altLang="zh-TW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84CDAF0-8054-4805-B93D-A7FE4FC20FEB}"/>
              </a:ext>
            </a:extLst>
          </p:cNvPr>
          <p:cNvSpPr txBox="1"/>
          <p:nvPr/>
        </p:nvSpPr>
        <p:spPr>
          <a:xfrm>
            <a:off x="609116" y="963262"/>
            <a:ext cx="11258419" cy="1228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C55A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After timing analysis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we try to down size some bits if possible.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Assume there’re only low and high driving strength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29FB088-CB48-4BBF-856F-26047EBFDC42}"/>
                  </a:ext>
                </a:extLst>
              </p:cNvPr>
              <p:cNvSpPr txBox="1"/>
              <p:nvPr/>
            </p:nvSpPr>
            <p:spPr>
              <a:xfrm>
                <a:off x="7404711" y="2708351"/>
                <a:ext cx="4732536" cy="1287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Lower the driving strength of output pin that have larger time slack than </a:t>
                </a:r>
                <a14:m>
                  <m:oMath xmlns:m="http://schemas.openxmlformats.org/officeDocument/2006/math">
                    <m:r>
                      <a:rPr lang="zh-TW" altLang="en-US" b="1" i="1" smtClean="0">
                        <a:solidFill>
                          <a:srgbClr val="C55A11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TW" altLang="en-US" b="1" dirty="0">
                    <a:solidFill>
                      <a:srgbClr val="C55A1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b="1" dirty="0">
                    <a:solidFill>
                      <a:srgbClr val="C55A1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times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of the average slack of all MBFF in the design 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29FB088-CB48-4BBF-856F-26047EBFD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711" y="2708351"/>
                <a:ext cx="4732536" cy="1287917"/>
              </a:xfrm>
              <a:prstGeom prst="rect">
                <a:avLst/>
              </a:prstGeom>
              <a:blipFill>
                <a:blip r:embed="rId3"/>
                <a:stretch>
                  <a:fillRect l="-1160" r="-1675"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1CE5A742-58F3-4C03-B067-10570E15C9FB}"/>
              </a:ext>
            </a:extLst>
          </p:cNvPr>
          <p:cNvSpPr txBox="1"/>
          <p:nvPr/>
        </p:nvSpPr>
        <p:spPr>
          <a:xfrm>
            <a:off x="7404711" y="4338903"/>
            <a:ext cx="4013200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Lower the driving strength of all the empty bits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F8B2850-109D-4F58-AF9C-FC79EDBE3E33}"/>
              </a:ext>
            </a:extLst>
          </p:cNvPr>
          <p:cNvGrpSpPr/>
          <p:nvPr/>
        </p:nvGrpSpPr>
        <p:grpSpPr>
          <a:xfrm>
            <a:off x="609115" y="2290414"/>
            <a:ext cx="6549653" cy="4096978"/>
            <a:chOff x="609115" y="1914810"/>
            <a:chExt cx="6549653" cy="4096978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5CDD6313-910F-4907-B7E9-7B956AF5F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115" y="1914810"/>
              <a:ext cx="6549653" cy="4096978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6874EB3-C7D3-4374-8A5F-F62038F1746D}"/>
                </a:ext>
              </a:extLst>
            </p:cNvPr>
            <p:cNvSpPr/>
            <p:nvPr/>
          </p:nvSpPr>
          <p:spPr>
            <a:xfrm>
              <a:off x="982133" y="3488267"/>
              <a:ext cx="3166534" cy="1016000"/>
            </a:xfrm>
            <a:prstGeom prst="rect">
              <a:avLst/>
            </a:prstGeom>
            <a:noFill/>
            <a:ln w="19050">
              <a:solidFill>
                <a:srgbClr val="FF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D19DFBB-51C6-481D-BB87-F2E86D67346A}"/>
                </a:ext>
              </a:extLst>
            </p:cNvPr>
            <p:cNvSpPr/>
            <p:nvPr/>
          </p:nvSpPr>
          <p:spPr>
            <a:xfrm>
              <a:off x="1005830" y="4504267"/>
              <a:ext cx="3820170" cy="787400"/>
            </a:xfrm>
            <a:prstGeom prst="rect">
              <a:avLst/>
            </a:prstGeom>
            <a:noFill/>
            <a:ln w="19050">
              <a:solidFill>
                <a:srgbClr val="FF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916430D-B7CF-4B08-8AF4-2833CB1EC613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29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84864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F98C8111-8C83-495F-ACFE-6FB67A5EFF0C}"/>
              </a:ext>
            </a:extLst>
          </p:cNvPr>
          <p:cNvGrpSpPr/>
          <p:nvPr/>
        </p:nvGrpSpPr>
        <p:grpSpPr>
          <a:xfrm>
            <a:off x="9104671" y="299098"/>
            <a:ext cx="3032576" cy="525275"/>
            <a:chOff x="6919219" y="466075"/>
            <a:chExt cx="5262175" cy="525275"/>
          </a:xfrm>
        </p:grpSpPr>
        <p:cxnSp>
          <p:nvCxnSpPr>
            <p:cNvPr id="3" name="Gerader Verbinder 2"/>
            <p:cNvCxnSpPr>
              <a:cxnSpLocks/>
            </p:cNvCxnSpPr>
            <p:nvPr/>
          </p:nvCxnSpPr>
          <p:spPr>
            <a:xfrm flipH="1">
              <a:off x="6919219" y="991350"/>
              <a:ext cx="52621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/>
            <p:cNvSpPr txBox="1"/>
            <p:nvPr/>
          </p:nvSpPr>
          <p:spPr>
            <a:xfrm>
              <a:off x="6979695" y="466075"/>
              <a:ext cx="4733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Introduction</a:t>
              </a:r>
              <a:endParaRPr lang="de-DE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40920A2-3FFF-4711-83AE-501FEF74D966}"/>
              </a:ext>
            </a:extLst>
          </p:cNvPr>
          <p:cNvGrpSpPr/>
          <p:nvPr/>
        </p:nvGrpSpPr>
        <p:grpSpPr>
          <a:xfrm>
            <a:off x="0" y="963262"/>
            <a:ext cx="11867535" cy="4306179"/>
            <a:chOff x="0" y="1031571"/>
            <a:chExt cx="11867535" cy="4306179"/>
          </a:xfrm>
        </p:grpSpPr>
        <p:sp>
          <p:nvSpPr>
            <p:cNvPr id="36" name="Rechteck 35"/>
            <p:cNvSpPr/>
            <p:nvPr/>
          </p:nvSpPr>
          <p:spPr>
            <a:xfrm>
              <a:off x="0" y="1316180"/>
              <a:ext cx="405517" cy="45719"/>
            </a:xfrm>
            <a:prstGeom prst="rect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C1D2016A-2B65-4CA0-959A-5B92F5AED4DD}"/>
                </a:ext>
              </a:extLst>
            </p:cNvPr>
            <p:cNvSpPr txBox="1"/>
            <p:nvPr/>
          </p:nvSpPr>
          <p:spPr>
            <a:xfrm>
              <a:off x="609116" y="1031571"/>
              <a:ext cx="11258419" cy="4306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Increasing demand for long battery life, </a:t>
              </a: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reducing power consumption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has become one of the most important goals.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Clock network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accounts for a </a:t>
              </a: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major portion of power consumption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 a chip.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Multi-bit flip-flops(MBFFs) is often used in low-power circuit design:</a:t>
              </a:r>
            </a:p>
            <a:p>
              <a:pPr marL="914400" lvl="1" indent="-457200">
                <a:lnSpc>
                  <a:spcPct val="200000"/>
                </a:lnSpc>
                <a:buFont typeface="+mj-lt"/>
                <a:buAutoNum type="arabicPeriod"/>
              </a:pP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Power per bit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is smaller than a single-bit flip-flop(FF)</a:t>
              </a:r>
            </a:p>
            <a:p>
              <a:pPr marL="914400" lvl="1" indent="-457200">
                <a:lnSpc>
                  <a:spcPct val="200000"/>
                </a:lnSpc>
                <a:buFont typeface="+mj-lt"/>
                <a:buAutoNum type="arabicPeriod"/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Reduces the number of clock sinks-&gt;</a:t>
              </a: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reduces wirelength(WL) of clock tree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and </a:t>
              </a: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clock buffer count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7869E470-5AEA-4A0A-8CB2-8F5F73761AFC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03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2065803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1B26FC9-2455-4A46-A51A-E269E319235E}"/>
              </a:ext>
            </a:extLst>
          </p:cNvPr>
          <p:cNvSpPr txBox="1"/>
          <p:nvPr/>
        </p:nvSpPr>
        <p:spPr>
          <a:xfrm>
            <a:off x="1127563" y="523553"/>
            <a:ext cx="226857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4000" b="1" dirty="0">
                <a:solidFill>
                  <a:srgbClr val="333333"/>
                </a:solidFill>
                <a:latin typeface="Raleway" panose="020B0503030101060003"/>
                <a:ea typeface="微軟正黑體" panose="020B0604030504040204" pitchFamily="34" charset="-120"/>
                <a:cs typeface="Open Sans" panose="020B0606030504020204" pitchFamily="34" charset="0"/>
              </a:rPr>
              <a:t>OUTLINE</a:t>
            </a:r>
            <a:endParaRPr lang="en-US" sz="4000" b="1" dirty="0">
              <a:solidFill>
                <a:srgbClr val="333333"/>
              </a:solidFill>
              <a:latin typeface="Raleway" panose="020B0503030101060003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536C992F-ADAA-4B30-8265-9A8DEB864DA4}"/>
              </a:ext>
            </a:extLst>
          </p:cNvPr>
          <p:cNvSpPr/>
          <p:nvPr/>
        </p:nvSpPr>
        <p:spPr>
          <a:xfrm>
            <a:off x="-40706" y="0"/>
            <a:ext cx="727592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88F598F-9991-4A0F-BBE2-4A610114D409}"/>
              </a:ext>
            </a:extLst>
          </p:cNvPr>
          <p:cNvGrpSpPr/>
          <p:nvPr/>
        </p:nvGrpSpPr>
        <p:grpSpPr>
          <a:xfrm>
            <a:off x="3274015" y="1839570"/>
            <a:ext cx="5283335" cy="2964401"/>
            <a:chOff x="3274015" y="1378395"/>
            <a:chExt cx="5283335" cy="296440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277C839-D43C-40F8-ADF1-4E5661A21A40}"/>
                </a:ext>
              </a:extLst>
            </p:cNvPr>
            <p:cNvGrpSpPr/>
            <p:nvPr/>
          </p:nvGrpSpPr>
          <p:grpSpPr>
            <a:xfrm>
              <a:off x="3274015" y="1378395"/>
              <a:ext cx="3892692" cy="523220"/>
              <a:chOff x="3274015" y="1378395"/>
              <a:chExt cx="3892692" cy="523220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2D7FC07D-F5A1-4461-9127-5735B9AD1C4B}"/>
                  </a:ext>
                </a:extLst>
              </p:cNvPr>
              <p:cNvGrpSpPr/>
              <p:nvPr/>
            </p:nvGrpSpPr>
            <p:grpSpPr>
              <a:xfrm>
                <a:off x="4045048" y="1443065"/>
                <a:ext cx="3121659" cy="400110"/>
                <a:chOff x="6163570" y="1787028"/>
                <a:chExt cx="3121659" cy="400110"/>
              </a:xfrm>
            </p:grpSpPr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2B0C2489-4647-4945-AFF3-C626F657DFD5}"/>
                    </a:ext>
                  </a:extLst>
                </p:cNvPr>
                <p:cNvSpPr txBox="1"/>
                <p:nvPr/>
              </p:nvSpPr>
              <p:spPr>
                <a:xfrm>
                  <a:off x="6685932" y="1787028"/>
                  <a:ext cx="25992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b="1" dirty="0">
                      <a:solidFill>
                        <a:srgbClr val="000000"/>
                      </a:solidFill>
                      <a:latin typeface="Raleway" panose="020B0503030101060003"/>
                      <a:ea typeface="微軟正黑體" panose="020B0604030504040204" pitchFamily="34" charset="-120"/>
                    </a:rPr>
                    <a:t>Introduction</a:t>
                  </a:r>
                  <a:endParaRPr lang="zh-TW" altLang="en-US" sz="2000" b="1" dirty="0">
                    <a:solidFill>
                      <a:srgbClr val="000000"/>
                    </a:solidFill>
                    <a:latin typeface="Raleway" panose="020B0503030101060003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" name="Rechteck 35">
                  <a:extLst>
                    <a:ext uri="{FF2B5EF4-FFF2-40B4-BE49-F238E27FC236}">
                      <a16:creationId xmlns:a16="http://schemas.microsoft.com/office/drawing/2014/main" id="{47FB4BDF-CE70-4B01-9830-80273F1EC83F}"/>
                    </a:ext>
                  </a:extLst>
                </p:cNvPr>
                <p:cNvSpPr/>
                <p:nvPr/>
              </p:nvSpPr>
              <p:spPr>
                <a:xfrm>
                  <a:off x="6163570" y="1961110"/>
                  <a:ext cx="405517" cy="45719"/>
                </a:xfrm>
                <a:prstGeom prst="rect">
                  <a:avLst/>
                </a:prstGeom>
                <a:solidFill>
                  <a:srgbClr val="333333"/>
                </a:solidFill>
                <a:ln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A572B096-BD83-4F55-9143-5049FA0B8DB8}"/>
                  </a:ext>
                </a:extLst>
              </p:cNvPr>
              <p:cNvSpPr txBox="1"/>
              <p:nvPr/>
            </p:nvSpPr>
            <p:spPr>
              <a:xfrm>
                <a:off x="3274015" y="1378395"/>
                <a:ext cx="6541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333333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aleway" panose="020B0503030101060003"/>
                  </a:rPr>
                  <a:t>03</a:t>
                </a:r>
                <a:endParaRPr lang="zh-TW" altLang="en-US" sz="2800" b="1" dirty="0">
                  <a:solidFill>
                    <a:srgbClr val="3333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/>
                </a:endParaRPr>
              </a:p>
            </p:txBody>
          </p:sp>
        </p:grp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9706C07D-6E8D-4195-BF8B-7C74275DB972}"/>
                </a:ext>
              </a:extLst>
            </p:cNvPr>
            <p:cNvGrpSpPr/>
            <p:nvPr/>
          </p:nvGrpSpPr>
          <p:grpSpPr>
            <a:xfrm>
              <a:off x="3274015" y="3819576"/>
              <a:ext cx="5283335" cy="523220"/>
              <a:chOff x="3274015" y="4306762"/>
              <a:chExt cx="5283335" cy="523220"/>
            </a:xfrm>
          </p:grpSpPr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87B1007F-89B7-41BE-9688-F87B68664704}"/>
                  </a:ext>
                </a:extLst>
              </p:cNvPr>
              <p:cNvGrpSpPr/>
              <p:nvPr/>
            </p:nvGrpSpPr>
            <p:grpSpPr>
              <a:xfrm>
                <a:off x="4045048" y="4337539"/>
                <a:ext cx="4512302" cy="461665"/>
                <a:chOff x="6163569" y="3518024"/>
                <a:chExt cx="4512302" cy="461665"/>
              </a:xfrm>
            </p:grpSpPr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D3DD2B1F-9CEB-4581-8750-76807EE0F2CF}"/>
                    </a:ext>
                  </a:extLst>
                </p:cNvPr>
                <p:cNvSpPr txBox="1"/>
                <p:nvPr/>
              </p:nvSpPr>
              <p:spPr>
                <a:xfrm>
                  <a:off x="6685931" y="3518024"/>
                  <a:ext cx="39899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b="1" dirty="0">
                      <a:solidFill>
                        <a:srgbClr val="C55A11"/>
                      </a:solidFill>
                      <a:latin typeface="Raleway" panose="020B0503030101060003"/>
                      <a:ea typeface="微軟正黑體" panose="020B0604030504040204" pitchFamily="34" charset="-120"/>
                    </a:rPr>
                    <a:t>Experimental Results</a:t>
                  </a:r>
                  <a:endParaRPr lang="zh-TW" altLang="en-US" sz="2400" b="1" dirty="0">
                    <a:solidFill>
                      <a:srgbClr val="C55A11"/>
                    </a:solidFill>
                    <a:latin typeface="Raleway" panose="020B0503030101060003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9" name="Rechteck 35">
                  <a:extLst>
                    <a:ext uri="{FF2B5EF4-FFF2-40B4-BE49-F238E27FC236}">
                      <a16:creationId xmlns:a16="http://schemas.microsoft.com/office/drawing/2014/main" id="{F95DF4D0-68EA-4AF5-B58E-488CFD650E01}"/>
                    </a:ext>
                  </a:extLst>
                </p:cNvPr>
                <p:cNvSpPr/>
                <p:nvPr/>
              </p:nvSpPr>
              <p:spPr>
                <a:xfrm>
                  <a:off x="6163569" y="3725999"/>
                  <a:ext cx="405517" cy="45719"/>
                </a:xfrm>
                <a:prstGeom prst="rect">
                  <a:avLst/>
                </a:prstGeom>
                <a:solidFill>
                  <a:srgbClr val="C55A11"/>
                </a:solidFill>
                <a:ln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2A9AEBA8-31E2-424D-8266-316A2B99AA74}"/>
                  </a:ext>
                </a:extLst>
              </p:cNvPr>
              <p:cNvSpPr txBox="1"/>
              <p:nvPr/>
            </p:nvSpPr>
            <p:spPr>
              <a:xfrm>
                <a:off x="3274015" y="4306762"/>
                <a:ext cx="6541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C55A1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aleway" panose="020B0503030101060003"/>
                  </a:rPr>
                  <a:t>31</a:t>
                </a:r>
                <a:endParaRPr lang="zh-TW" altLang="en-US" sz="2800" b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/>
                </a:endParaRPr>
              </a:p>
            </p:txBody>
          </p:sp>
        </p:grp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F838D18-0DBD-4B4A-85FB-1FFA46882D28}"/>
              </a:ext>
            </a:extLst>
          </p:cNvPr>
          <p:cNvSpPr txBox="1"/>
          <p:nvPr/>
        </p:nvSpPr>
        <p:spPr>
          <a:xfrm>
            <a:off x="4567411" y="2712426"/>
            <a:ext cx="2837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Raleway" panose="020B0503030101060003"/>
                <a:ea typeface="微軟正黑體" panose="020B0604030504040204" pitchFamily="34" charset="-120"/>
              </a:rPr>
              <a:t>Problem Formulation</a:t>
            </a:r>
            <a:endParaRPr lang="zh-TW" altLang="en-US" sz="2000" b="1" dirty="0">
              <a:latin typeface="Raleway" panose="020B0503030101060003"/>
              <a:ea typeface="微軟正黑體" panose="020B0604030504040204" pitchFamily="34" charset="-120"/>
            </a:endParaRPr>
          </a:p>
        </p:txBody>
      </p:sp>
      <p:sp>
        <p:nvSpPr>
          <p:cNvPr id="31" name="Rechteck 35">
            <a:extLst>
              <a:ext uri="{FF2B5EF4-FFF2-40B4-BE49-F238E27FC236}">
                <a16:creationId xmlns:a16="http://schemas.microsoft.com/office/drawing/2014/main" id="{66646536-82BB-407C-A427-E0C988D3F0EF}"/>
              </a:ext>
            </a:extLst>
          </p:cNvPr>
          <p:cNvSpPr/>
          <p:nvPr/>
        </p:nvSpPr>
        <p:spPr>
          <a:xfrm>
            <a:off x="4045048" y="2892048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982D49-9E4F-40D1-889D-FE77779FF6B0}"/>
              </a:ext>
            </a:extLst>
          </p:cNvPr>
          <p:cNvSpPr txBox="1"/>
          <p:nvPr/>
        </p:nvSpPr>
        <p:spPr>
          <a:xfrm>
            <a:off x="3274015" y="2653297"/>
            <a:ext cx="65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/>
              </a:rPr>
              <a:t>10</a:t>
            </a:r>
            <a:endParaRPr lang="zh-TW" altLang="en-US" sz="28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BE2416E-B856-4D1F-960F-445FC3211D3E}"/>
              </a:ext>
            </a:extLst>
          </p:cNvPr>
          <p:cNvSpPr txBox="1"/>
          <p:nvPr/>
        </p:nvSpPr>
        <p:spPr>
          <a:xfrm>
            <a:off x="4567410" y="3528579"/>
            <a:ext cx="322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Raleway" panose="020B0503030101060003"/>
                <a:ea typeface="微軟正黑體" panose="020B0604030504040204" pitchFamily="34" charset="-120"/>
              </a:rPr>
              <a:t>Proposed Approach</a:t>
            </a:r>
            <a:endParaRPr lang="zh-TW" altLang="en-US" sz="2000" b="1" dirty="0">
              <a:latin typeface="Raleway" panose="020B0503030101060003"/>
              <a:ea typeface="微軟正黑體" panose="020B0604030504040204" pitchFamily="34" charset="-120"/>
            </a:endParaRPr>
          </a:p>
        </p:txBody>
      </p:sp>
      <p:sp>
        <p:nvSpPr>
          <p:cNvPr id="33" name="Rechteck 35">
            <a:extLst>
              <a:ext uri="{FF2B5EF4-FFF2-40B4-BE49-F238E27FC236}">
                <a16:creationId xmlns:a16="http://schemas.microsoft.com/office/drawing/2014/main" id="{5489F67E-106A-4C8B-813E-51E49C722573}"/>
              </a:ext>
            </a:extLst>
          </p:cNvPr>
          <p:cNvSpPr/>
          <p:nvPr/>
        </p:nvSpPr>
        <p:spPr>
          <a:xfrm>
            <a:off x="4045048" y="3705775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ACD11B3-05E1-4818-B158-E5A59E870CFC}"/>
              </a:ext>
            </a:extLst>
          </p:cNvPr>
          <p:cNvSpPr txBox="1"/>
          <p:nvPr/>
        </p:nvSpPr>
        <p:spPr>
          <a:xfrm>
            <a:off x="3274015" y="3467024"/>
            <a:ext cx="65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/>
              </a:rPr>
              <a:t>12</a:t>
            </a:r>
            <a:endParaRPr lang="zh-TW" altLang="en-US" sz="28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F6CBD7-E1B0-4EE2-8C7E-8E4D0960F0CA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30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3499417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Experimental Result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484CDAF0-8054-4805-B93D-A7FE4FC20FEB}"/>
              </a:ext>
            </a:extLst>
          </p:cNvPr>
          <p:cNvSpPr txBox="1"/>
          <p:nvPr/>
        </p:nvSpPr>
        <p:spPr>
          <a:xfrm>
            <a:off x="609116" y="963262"/>
            <a:ext cx="11258419" cy="245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C++, 64-bit Ubuntu server with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ThreadRipper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3970X and 256GM memory.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ICCAD contest 2015 benchmarks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Includes all types of mixed-driving MBFFS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Uses Cadence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Innovus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[8] to do Legalization, timing analysis, CTS, and routing.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8A78D8A-5AB0-478C-A71A-09FA86591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219" y="3660398"/>
            <a:ext cx="5547561" cy="290383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5FDBB54-6EB5-4C15-8F66-D3572B57333E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31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4105592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84CDAF0-8054-4805-B93D-A7FE4FC20FEB}"/>
                  </a:ext>
                </a:extLst>
              </p:cNvPr>
              <p:cNvSpPr txBox="1"/>
              <p:nvPr/>
            </p:nvSpPr>
            <p:spPr>
              <a:xfrm>
                <a:off x="542429" y="731905"/>
                <a:ext cx="11258419" cy="593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b="1" dirty="0">
                    <a:solidFill>
                      <a:srgbClr val="C55A1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Compare with mean shift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→ 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reduced 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sink count, total FF area, and total FF power by </a:t>
                </a:r>
                <a:r>
                  <a:rPr lang="en-US" altLang="zh-TW" sz="2000" b="1" dirty="0">
                    <a:solidFill>
                      <a:srgbClr val="C55A1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11.4%, 5.8%, and 6.4%</a:t>
                </a:r>
                <a:r>
                  <a:rPr lang="en-US" altLang="zh-TW" sz="2000" dirty="0">
                    <a:solidFill>
                      <a:srgbClr val="C55A1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Improve 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clock wirelength , clock buffer count, and clock capacitance by </a:t>
                </a:r>
                <a:r>
                  <a:rPr lang="en-US" altLang="zh-TW" sz="2000" b="1" dirty="0">
                    <a:solidFill>
                      <a:srgbClr val="C55A1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4.1%, 6.3%, and 8.2%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after CTS.(Note : no empty bit used)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If a </a:t>
                </a:r>
                <a:r>
                  <a:rPr lang="en-US" altLang="zh-TW" sz="2000" b="1" dirty="0">
                    <a:solidFill>
                      <a:srgbClr val="C55A1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limited selection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of mixed-driving MBFF is provided, this approach can still closely approximate the ideal result.(only degrades by 0.2%)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Signal switching power and WL </a:t>
                </a:r>
                <a14:m>
                  <m:oMath xmlns:m="http://schemas.openxmlformats.org/officeDocument/2006/math">
                    <m:groupChr>
                      <m:groupChrPr>
                        <m:chr m:val="↔"/>
                        <m:vertJc m:val="bot"/>
                        <m:ctrlPr>
                          <a:rPr lang="en-US" altLang="zh-TW" sz="2000" b="1" i="1" smtClean="0">
                            <a:solidFill>
                              <a:srgbClr val="C55A1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b="1" i="1" smtClean="0">
                            <a:solidFill>
                              <a:srgbClr val="C55A1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𝒕</m:t>
                        </m:r>
                        <m:r>
                          <a:rPr lang="en-US" altLang="zh-TW" sz="2000" b="1" i="1" smtClean="0">
                            <a:solidFill>
                              <a:srgbClr val="C55A1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𝒓𝒂𝒅𝒆</m:t>
                        </m:r>
                        <m:r>
                          <a:rPr lang="en-US" altLang="zh-TW" sz="2000" b="1" i="1" smtClean="0">
                            <a:solidFill>
                              <a:srgbClr val="C55A1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a:rPr lang="en-US" altLang="zh-TW" sz="2000" b="1" i="1" smtClean="0">
                            <a:solidFill>
                              <a:srgbClr val="C55A1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𝒐𝒇𝒇</m:t>
                        </m:r>
                      </m:e>
                    </m:groupChr>
                  </m:oMath>
                </a14:m>
                <a:r>
                  <a:rPr lang="en-US" altLang="zh-TW" sz="2000" b="1" dirty="0">
                    <a:solidFill>
                      <a:srgbClr val="C55A1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Better sink count reduction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Consider </a:t>
                </a:r>
                <a:r>
                  <a:rPr lang="en-US" altLang="zh-TW" sz="2000" b="1" dirty="0">
                    <a:solidFill>
                      <a:srgbClr val="C55A1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using empty bits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can further reduce # of sinks and total FF power by </a:t>
                </a:r>
                <a:r>
                  <a:rPr lang="en-US" altLang="zh-TW" sz="2000" b="1" dirty="0">
                    <a:solidFill>
                      <a:srgbClr val="C55A1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1.8% and 2.5%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.Clock tree WL, clock buffer count, and clock capacitance have </a:t>
                </a:r>
                <a:r>
                  <a:rPr lang="en-US" altLang="zh-TW" sz="2000" b="1" dirty="0">
                    <a:solidFill>
                      <a:srgbClr val="C55A1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2%, 1.9%, 1.8%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improvement.</a:t>
                </a: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84CDAF0-8054-4805-B93D-A7FE4FC20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9" y="731905"/>
                <a:ext cx="11258419" cy="5936240"/>
              </a:xfrm>
              <a:prstGeom prst="rect">
                <a:avLst/>
              </a:prstGeom>
              <a:blipFill>
                <a:blip r:embed="rId3"/>
                <a:stretch>
                  <a:fillRect l="-4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Experimental Result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23F32DE3-3A74-46D7-9E50-5B799302D901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32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736093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Experimental Result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1F84EAA-34E0-4862-BF3D-FD98A603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413" y="927257"/>
            <a:ext cx="9125173" cy="563697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9FC7057-96B6-42D9-B0AA-6982F4370D66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33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4028625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8205746" y="293764"/>
            <a:ext cx="3931501" cy="530609"/>
            <a:chOff x="6517260" y="460741"/>
            <a:chExt cx="5664134" cy="530609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1499" y="991350"/>
              <a:ext cx="54098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517260" y="460741"/>
              <a:ext cx="5664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Experimental Result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F4076982-813D-405C-993F-E0F2E80F2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496" y="1153894"/>
            <a:ext cx="8543008" cy="534744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36E3B8A-C339-42BA-A22A-AB7BCBA023C5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34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3564892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C92695E9-788C-40DB-88E9-0C5568D24847}"/>
              </a:ext>
            </a:extLst>
          </p:cNvPr>
          <p:cNvGrpSpPr/>
          <p:nvPr/>
        </p:nvGrpSpPr>
        <p:grpSpPr>
          <a:xfrm>
            <a:off x="1371600" y="2536448"/>
            <a:ext cx="5148654" cy="1785104"/>
            <a:chOff x="1354667" y="2767280"/>
            <a:chExt cx="5148654" cy="1785104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502246B-2D8D-4C2C-9B59-5EA8D4F46C38}"/>
                </a:ext>
              </a:extLst>
            </p:cNvPr>
            <p:cNvSpPr txBox="1"/>
            <p:nvPr/>
          </p:nvSpPr>
          <p:spPr>
            <a:xfrm>
              <a:off x="1354667" y="2767280"/>
              <a:ext cx="514865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0" b="1" dirty="0">
                  <a:solidFill>
                    <a:schemeClr val="bg1">
                      <a:lumMod val="85000"/>
                    </a:schemeClr>
                  </a:solidFill>
                  <a:latin typeface="Raleway"/>
                </a:rPr>
                <a:t>Thank You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C6F4D5D-8AA0-4388-8D61-4D4DDCA9E07B}"/>
                </a:ext>
              </a:extLst>
            </p:cNvPr>
            <p:cNvSpPr txBox="1"/>
            <p:nvPr/>
          </p:nvSpPr>
          <p:spPr>
            <a:xfrm>
              <a:off x="1354667" y="4090719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1">
                      <a:lumMod val="85000"/>
                    </a:schemeClr>
                  </a:solidFill>
                  <a:latin typeface="Raleway"/>
                </a:rPr>
                <a:t>For watching</a:t>
              </a: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266203-8D9D-4655-8DF4-0B4E6C2562B9}"/>
              </a:ext>
            </a:extLst>
          </p:cNvPr>
          <p:cNvSpPr txBox="1"/>
          <p:nvPr/>
        </p:nvSpPr>
        <p:spPr>
          <a:xfrm>
            <a:off x="4976672" y="5163754"/>
            <a:ext cx="5663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Raleway" panose="020B0503030101060003"/>
                <a:ea typeface="微軟正黑體" panose="020B0604030504040204" pitchFamily="34" charset="-120"/>
              </a:rPr>
              <a:t>Generation of Mixed-Driving Multi-Bit Flip-Flops</a:t>
            </a:r>
          </a:p>
          <a:p>
            <a:pPr algn="ctr"/>
            <a:r>
              <a:rPr lang="en-US" altLang="zh-TW" sz="2000" dirty="0">
                <a:solidFill>
                  <a:schemeClr val="bg1"/>
                </a:solidFill>
                <a:latin typeface="Raleway" panose="020B0503030101060003"/>
                <a:ea typeface="微軟正黑體" panose="020B0604030504040204" pitchFamily="34" charset="-120"/>
              </a:rPr>
              <a:t> for Power Optimization</a:t>
            </a:r>
            <a:endParaRPr lang="en-US" altLang="zh-TW" sz="4000" b="1" dirty="0">
              <a:solidFill>
                <a:schemeClr val="bg1"/>
              </a:solidFill>
              <a:latin typeface="Raleway" panose="020B0503030101060003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6FA9507-611A-4DEF-AED0-674E83120F09}"/>
              </a:ext>
            </a:extLst>
          </p:cNvPr>
          <p:cNvSpPr txBox="1"/>
          <p:nvPr/>
        </p:nvSpPr>
        <p:spPr>
          <a:xfrm>
            <a:off x="9980181" y="143021"/>
            <a:ext cx="19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Heng-</a:t>
            </a:r>
            <a:r>
              <a:rPr lang="en-US" altLang="zh-TW" sz="2000" b="1" dirty="0" err="1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</a:t>
            </a:r>
            <a:r>
              <a:rPr lang="en-US" altLang="zh-TW" sz="2000" b="1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Zhang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512E2C-3E23-4DB0-9393-11A67DA47668}"/>
              </a:ext>
            </a:extLst>
          </p:cNvPr>
          <p:cNvSpPr/>
          <p:nvPr/>
        </p:nvSpPr>
        <p:spPr>
          <a:xfrm>
            <a:off x="1837267" y="-406400"/>
            <a:ext cx="36000" cy="226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756BAD-3962-4520-AA1E-529920B0DCD2}"/>
              </a:ext>
            </a:extLst>
          </p:cNvPr>
          <p:cNvSpPr/>
          <p:nvPr/>
        </p:nvSpPr>
        <p:spPr>
          <a:xfrm>
            <a:off x="1837267" y="4859867"/>
            <a:ext cx="36000" cy="226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45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340920A2-3FFF-4711-83AE-501FEF74D966}"/>
              </a:ext>
            </a:extLst>
          </p:cNvPr>
          <p:cNvGrpSpPr/>
          <p:nvPr/>
        </p:nvGrpSpPr>
        <p:grpSpPr>
          <a:xfrm>
            <a:off x="0" y="963262"/>
            <a:ext cx="11867535" cy="3075073"/>
            <a:chOff x="0" y="1031571"/>
            <a:chExt cx="11867535" cy="3075073"/>
          </a:xfrm>
        </p:grpSpPr>
        <p:sp>
          <p:nvSpPr>
            <p:cNvPr id="36" name="Rechteck 35"/>
            <p:cNvSpPr/>
            <p:nvPr/>
          </p:nvSpPr>
          <p:spPr>
            <a:xfrm>
              <a:off x="0" y="1316180"/>
              <a:ext cx="405517" cy="45719"/>
            </a:xfrm>
            <a:prstGeom prst="rect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C1D2016A-2B65-4CA0-959A-5B92F5AED4DD}"/>
                </a:ext>
              </a:extLst>
            </p:cNvPr>
            <p:cNvSpPr txBox="1"/>
            <p:nvPr/>
          </p:nvSpPr>
          <p:spPr>
            <a:xfrm>
              <a:off x="609116" y="1031571"/>
              <a:ext cx="11258419" cy="3075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MBFFs can be generated by </a:t>
              </a: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merging or clustering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multiple single FFs in </a:t>
              </a: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three stages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</a:p>
            <a:p>
              <a:pPr marL="914400" lvl="1" indent="-457200">
                <a:lnSpc>
                  <a:spcPct val="200000"/>
                </a:lnSpc>
                <a:buFont typeface="+mj-lt"/>
                <a:buAutoNum type="arabicPeriod"/>
              </a:pP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Logic synthesis stage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914400" lvl="1" indent="-457200">
                <a:lnSpc>
                  <a:spcPct val="200000"/>
                </a:lnSpc>
                <a:buFont typeface="+mj-lt"/>
                <a:buAutoNum type="arabicPeriod"/>
              </a:pP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Placement stage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</a:p>
            <a:p>
              <a:pPr marL="1371600" lvl="2" indent="-457200">
                <a:lnSpc>
                  <a:spcPct val="200000"/>
                </a:lnSpc>
                <a:buFont typeface="+mj-lt"/>
                <a:buAutoNum type="alphaLcPeriod"/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[19] proposed a method that was inspired by ionic.</a:t>
              </a:r>
            </a:p>
            <a:p>
              <a:pPr marL="1371600" lvl="2" indent="-457200">
                <a:lnSpc>
                  <a:spcPct val="200000"/>
                </a:lnSpc>
                <a:buFont typeface="+mj-lt"/>
                <a:buAutoNum type="alphaLcPeriod"/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[14] proposed an anchor method </a:t>
              </a: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while considering clock trees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9104671" y="299098"/>
            <a:ext cx="3032576" cy="525275"/>
            <a:chOff x="6919219" y="466075"/>
            <a:chExt cx="5262175" cy="525275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9219" y="991350"/>
              <a:ext cx="52621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979695" y="466075"/>
              <a:ext cx="4733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Introduction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17" name="Textfeld 32">
            <a:extLst>
              <a:ext uri="{FF2B5EF4-FFF2-40B4-BE49-F238E27FC236}">
                <a16:creationId xmlns:a16="http://schemas.microsoft.com/office/drawing/2014/main" id="{FBF714DE-5AFB-43C5-A7A4-A30BF38F1346}"/>
              </a:ext>
            </a:extLst>
          </p:cNvPr>
          <p:cNvSpPr txBox="1"/>
          <p:nvPr/>
        </p:nvSpPr>
        <p:spPr>
          <a:xfrm>
            <a:off x="609116" y="422208"/>
            <a:ext cx="2397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Previous Works</a:t>
            </a:r>
            <a:endParaRPr lang="de-DE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F968B-1BD9-456D-B696-8762C00BC3C9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04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73116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340920A2-3FFF-4711-83AE-501FEF74D966}"/>
              </a:ext>
            </a:extLst>
          </p:cNvPr>
          <p:cNvGrpSpPr/>
          <p:nvPr/>
        </p:nvGrpSpPr>
        <p:grpSpPr>
          <a:xfrm>
            <a:off x="0" y="963262"/>
            <a:ext cx="11867535" cy="3075073"/>
            <a:chOff x="0" y="1031571"/>
            <a:chExt cx="11867535" cy="3075073"/>
          </a:xfrm>
        </p:grpSpPr>
        <p:sp>
          <p:nvSpPr>
            <p:cNvPr id="36" name="Rechteck 35"/>
            <p:cNvSpPr/>
            <p:nvPr/>
          </p:nvSpPr>
          <p:spPr>
            <a:xfrm>
              <a:off x="0" y="1316180"/>
              <a:ext cx="405517" cy="45719"/>
            </a:xfrm>
            <a:prstGeom prst="rect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C1D2016A-2B65-4CA0-959A-5B92F5AED4DD}"/>
                </a:ext>
              </a:extLst>
            </p:cNvPr>
            <p:cNvSpPr txBox="1"/>
            <p:nvPr/>
          </p:nvSpPr>
          <p:spPr>
            <a:xfrm>
              <a:off x="609116" y="1031571"/>
              <a:ext cx="11258419" cy="3075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0" lvl="1" indent="-457200">
                <a:lnSpc>
                  <a:spcPct val="200000"/>
                </a:lnSpc>
                <a:buFont typeface="+mj-lt"/>
                <a:buAutoNum type="arabicPeriod" startAt="3"/>
              </a:pP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Post-placement stage :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371600" lvl="2" indent="-457200">
                <a:lnSpc>
                  <a:spcPct val="200000"/>
                </a:lnSpc>
                <a:buFont typeface="+mj-lt"/>
                <a:buAutoNum type="alphaLcPeriod"/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[20] finds timing feasible regions utilizing </a:t>
              </a: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timing slacks of FF’s pins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</a:p>
            <a:p>
              <a:pPr marL="1371600" lvl="2" indent="-457200">
                <a:lnSpc>
                  <a:spcPct val="200000"/>
                </a:lnSpc>
                <a:buFont typeface="+mj-lt"/>
                <a:buAutoNum type="alphaLcPeriod"/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[16] uses </a:t>
              </a: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Integer Linear Programming(ILP)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to generate non-conflicting MBFF set, they also decompose MBFF and </a:t>
              </a: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leaves empty bit in MBFFs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</a:p>
            <a:p>
              <a:pPr marL="1371600" lvl="2" indent="-457200">
                <a:lnSpc>
                  <a:spcPct val="200000"/>
                </a:lnSpc>
                <a:buFont typeface="+mj-lt"/>
                <a:buAutoNum type="alphaLcPeriod"/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[2] proposed a </a:t>
              </a:r>
              <a:r>
                <a:rPr lang="en-US" altLang="zh-TW" sz="2000" b="1" dirty="0">
                  <a:solidFill>
                    <a:srgbClr val="C55A1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mean shift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method.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9104671" y="299098"/>
            <a:ext cx="3032576" cy="525275"/>
            <a:chOff x="6919219" y="466075"/>
            <a:chExt cx="5262175" cy="525275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9219" y="991350"/>
              <a:ext cx="52621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979695" y="466075"/>
              <a:ext cx="4733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Introduction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17" name="Textfeld 32">
            <a:extLst>
              <a:ext uri="{FF2B5EF4-FFF2-40B4-BE49-F238E27FC236}">
                <a16:creationId xmlns:a16="http://schemas.microsoft.com/office/drawing/2014/main" id="{FBF714DE-5AFB-43C5-A7A4-A30BF38F1346}"/>
              </a:ext>
            </a:extLst>
          </p:cNvPr>
          <p:cNvSpPr txBox="1"/>
          <p:nvPr/>
        </p:nvSpPr>
        <p:spPr>
          <a:xfrm>
            <a:off x="609116" y="422208"/>
            <a:ext cx="2397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Previous Works</a:t>
            </a:r>
            <a:endParaRPr lang="de-DE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2BA865-4281-40B9-A943-84DF2BAD3E88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05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217427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340920A2-3FFF-4711-83AE-501FEF74D966}"/>
              </a:ext>
            </a:extLst>
          </p:cNvPr>
          <p:cNvGrpSpPr/>
          <p:nvPr/>
        </p:nvGrpSpPr>
        <p:grpSpPr>
          <a:xfrm>
            <a:off x="0" y="963262"/>
            <a:ext cx="11867535" cy="1843966"/>
            <a:chOff x="0" y="1031571"/>
            <a:chExt cx="11867535" cy="1843966"/>
          </a:xfrm>
        </p:grpSpPr>
        <p:sp>
          <p:nvSpPr>
            <p:cNvPr id="36" name="Rechteck 35"/>
            <p:cNvSpPr/>
            <p:nvPr/>
          </p:nvSpPr>
          <p:spPr>
            <a:xfrm>
              <a:off x="0" y="1316180"/>
              <a:ext cx="405517" cy="45719"/>
            </a:xfrm>
            <a:prstGeom prst="rect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C1D2016A-2B65-4CA0-959A-5B92F5AED4DD}"/>
                </a:ext>
              </a:extLst>
            </p:cNvPr>
            <p:cNvSpPr txBox="1"/>
            <p:nvPr/>
          </p:nvSpPr>
          <p:spPr>
            <a:xfrm>
              <a:off x="609116" y="1031571"/>
              <a:ext cx="11258419" cy="1843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Previous works focus on uniform-driving MBFFs (Fig.(a)).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If only one of the bit violates time constraint, the MBFF has to be sized up or decomposed.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[5] motivates this paper to use mixed-driving strength MBFFs.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9104671" y="299098"/>
            <a:ext cx="3032576" cy="525275"/>
            <a:chOff x="6919219" y="466075"/>
            <a:chExt cx="5262175" cy="525275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9219" y="991350"/>
              <a:ext cx="52621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979695" y="466075"/>
              <a:ext cx="4733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Introduction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17" name="Textfeld 32">
            <a:extLst>
              <a:ext uri="{FF2B5EF4-FFF2-40B4-BE49-F238E27FC236}">
                <a16:creationId xmlns:a16="http://schemas.microsoft.com/office/drawing/2014/main" id="{FBF714DE-5AFB-43C5-A7A4-A30BF38F1346}"/>
              </a:ext>
            </a:extLst>
          </p:cNvPr>
          <p:cNvSpPr txBox="1"/>
          <p:nvPr/>
        </p:nvSpPr>
        <p:spPr>
          <a:xfrm>
            <a:off x="609116" y="422208"/>
            <a:ext cx="2397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Motivation</a:t>
            </a:r>
            <a:endParaRPr lang="de-DE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85BA67-3AE4-4F44-BFE7-C5CF7A208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418" y="3009727"/>
            <a:ext cx="7059643" cy="32945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CB59DF5-323B-48E0-A1C2-D1BDDE741CDC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06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317687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9104671" y="299098"/>
            <a:ext cx="3032576" cy="525275"/>
            <a:chOff x="6919219" y="466075"/>
            <a:chExt cx="5262175" cy="525275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9219" y="991350"/>
              <a:ext cx="52621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979695" y="466075"/>
              <a:ext cx="4733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Introduction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17" name="Textfeld 32">
            <a:extLst>
              <a:ext uri="{FF2B5EF4-FFF2-40B4-BE49-F238E27FC236}">
                <a16:creationId xmlns:a16="http://schemas.microsoft.com/office/drawing/2014/main" id="{FBF714DE-5AFB-43C5-A7A4-A30BF38F1346}"/>
              </a:ext>
            </a:extLst>
          </p:cNvPr>
          <p:cNvSpPr txBox="1"/>
          <p:nvPr/>
        </p:nvSpPr>
        <p:spPr>
          <a:xfrm>
            <a:off x="609116" y="422208"/>
            <a:ext cx="2397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Motivation</a:t>
            </a:r>
            <a:endParaRPr lang="de-DE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p:sp>
        <p:nvSpPr>
          <p:cNvPr id="16" name="Rechteck 35">
            <a:extLst>
              <a:ext uri="{FF2B5EF4-FFF2-40B4-BE49-F238E27FC236}">
                <a16:creationId xmlns:a16="http://schemas.microsoft.com/office/drawing/2014/main" id="{98633846-734F-4C0B-BA31-0A7700108052}"/>
              </a:ext>
            </a:extLst>
          </p:cNvPr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4564ADA-E4D9-46FE-A956-44E066BDC8D8}"/>
              </a:ext>
            </a:extLst>
          </p:cNvPr>
          <p:cNvGrpSpPr/>
          <p:nvPr/>
        </p:nvGrpSpPr>
        <p:grpSpPr>
          <a:xfrm>
            <a:off x="1151370" y="1293590"/>
            <a:ext cx="9412180" cy="4792996"/>
            <a:chOff x="1008247" y="1355667"/>
            <a:chExt cx="9412180" cy="4792996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A64A9BAE-B63F-418A-8AC4-6EA890C18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247" y="1355667"/>
              <a:ext cx="9412180" cy="4146665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E5109AFB-D337-4CC4-B565-8A447117BDD3}"/>
                </a:ext>
              </a:extLst>
            </p:cNvPr>
            <p:cNvSpPr txBox="1"/>
            <p:nvPr/>
          </p:nvSpPr>
          <p:spPr>
            <a:xfrm>
              <a:off x="4776083" y="5502332"/>
              <a:ext cx="1319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traditional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531900F-DB4D-44A1-AA8F-BF58044C0706}"/>
                </a:ext>
              </a:extLst>
            </p:cNvPr>
            <p:cNvSpPr txBox="1"/>
            <p:nvPr/>
          </p:nvSpPr>
          <p:spPr>
            <a:xfrm>
              <a:off x="6563259" y="5502332"/>
              <a:ext cx="169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Mixed-driving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4AF5593-9EFA-483B-9569-285D1DF8295D}"/>
                </a:ext>
              </a:extLst>
            </p:cNvPr>
            <p:cNvSpPr txBox="1"/>
            <p:nvPr/>
          </p:nvSpPr>
          <p:spPr>
            <a:xfrm>
              <a:off x="8491843" y="5502332"/>
              <a:ext cx="1694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Mixed-driving</a:t>
              </a:r>
            </a:p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+empty bit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32AD12C-5CA4-4F94-BAE2-16E68D41D6FA}"/>
              </a:ext>
            </a:extLst>
          </p:cNvPr>
          <p:cNvSpPr txBox="1"/>
          <p:nvPr/>
        </p:nvSpPr>
        <p:spPr>
          <a:xfrm>
            <a:off x="2775280" y="6086586"/>
            <a:ext cx="17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 CLK buffers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1EC956-72DC-4276-95AA-2E0403B9FFCA}"/>
              </a:ext>
            </a:extLst>
          </p:cNvPr>
          <p:cNvSpPr txBox="1"/>
          <p:nvPr/>
        </p:nvSpPr>
        <p:spPr>
          <a:xfrm>
            <a:off x="4778777" y="6086586"/>
            <a:ext cx="160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 CLK buffers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772EE90-F6CA-4404-9009-FE8D507C9215}"/>
              </a:ext>
            </a:extLst>
          </p:cNvPr>
          <p:cNvSpPr txBox="1"/>
          <p:nvPr/>
        </p:nvSpPr>
        <p:spPr>
          <a:xfrm>
            <a:off x="6753472" y="6086586"/>
            <a:ext cx="160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CLK buffers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AA33E3-74DE-4AE8-A4A3-8DE86B95C8CA}"/>
              </a:ext>
            </a:extLst>
          </p:cNvPr>
          <p:cNvSpPr/>
          <p:nvPr/>
        </p:nvSpPr>
        <p:spPr>
          <a:xfrm>
            <a:off x="5740842" y="1415332"/>
            <a:ext cx="638708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6A4B5EB-A1B0-40F3-9A8E-D7D5541F7F4B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5740842" y="1049572"/>
            <a:ext cx="319354" cy="3657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40E765C-1AFF-49EE-AA1D-6481C6950C29}"/>
              </a:ext>
            </a:extLst>
          </p:cNvPr>
          <p:cNvSpPr txBox="1"/>
          <p:nvPr/>
        </p:nvSpPr>
        <p:spPr>
          <a:xfrm>
            <a:off x="3877584" y="709859"/>
            <a:ext cx="2501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Can’t be merged here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B1DD5C3-D4EE-405E-A288-42516DF5B275}"/>
              </a:ext>
            </a:extLst>
          </p:cNvPr>
          <p:cNvSpPr txBox="1"/>
          <p:nvPr/>
        </p:nvSpPr>
        <p:spPr>
          <a:xfrm>
            <a:off x="8729146" y="6086045"/>
            <a:ext cx="160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CLK buffers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D059F02-207F-489B-AA55-FBEB2B7E41F0}"/>
              </a:ext>
            </a:extLst>
          </p:cNvPr>
          <p:cNvSpPr txBox="1"/>
          <p:nvPr/>
        </p:nvSpPr>
        <p:spPr>
          <a:xfrm>
            <a:off x="1070443" y="5440255"/>
            <a:ext cx="13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approach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D87AC8A-3958-4AF6-8F98-305D7D63D9EF}"/>
              </a:ext>
            </a:extLst>
          </p:cNvPr>
          <p:cNvSpPr txBox="1"/>
          <p:nvPr/>
        </p:nvSpPr>
        <p:spPr>
          <a:xfrm>
            <a:off x="1023352" y="6086045"/>
            <a:ext cx="141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of buffer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F261416-3FB2-4540-AD49-1046B0C676FA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07</a:t>
            </a:r>
            <a:endParaRPr lang="zh-TW" altLang="en-US" sz="2800" dirty="0">
              <a:latin typeface="Raleway" panose="020B0503030101060003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BFF6ED0-19FC-4322-8217-4B15F1589BDC}"/>
              </a:ext>
            </a:extLst>
          </p:cNvPr>
          <p:cNvSpPr/>
          <p:nvPr/>
        </p:nvSpPr>
        <p:spPr>
          <a:xfrm>
            <a:off x="5929342" y="2025110"/>
            <a:ext cx="319354" cy="2982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B5E061-E3D1-456F-982F-A40B13EC603E}"/>
              </a:ext>
            </a:extLst>
          </p:cNvPr>
          <p:cNvSpPr/>
          <p:nvPr/>
        </p:nvSpPr>
        <p:spPr>
          <a:xfrm>
            <a:off x="5936619" y="2824260"/>
            <a:ext cx="319354" cy="2982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6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1247871"/>
            <a:ext cx="405517" cy="45719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9D32622-5E1E-49EB-8BE4-A72C6FB10E85}"/>
              </a:ext>
            </a:extLst>
          </p:cNvPr>
          <p:cNvGrpSpPr/>
          <p:nvPr/>
        </p:nvGrpSpPr>
        <p:grpSpPr>
          <a:xfrm>
            <a:off x="9104671" y="299098"/>
            <a:ext cx="3032576" cy="525275"/>
            <a:chOff x="6919219" y="466075"/>
            <a:chExt cx="5262175" cy="525275"/>
          </a:xfrm>
        </p:grpSpPr>
        <p:cxnSp>
          <p:nvCxnSpPr>
            <p:cNvPr id="13" name="Gerader Verbinder 2">
              <a:extLst>
                <a:ext uri="{FF2B5EF4-FFF2-40B4-BE49-F238E27FC236}">
                  <a16:creationId xmlns:a16="http://schemas.microsoft.com/office/drawing/2014/main" id="{AD06D000-0D2E-40D8-8EF5-B74A6F3EF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9219" y="991350"/>
              <a:ext cx="52621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69E311BD-3241-49F8-9FC8-B4AAA394F5D5}"/>
                </a:ext>
              </a:extLst>
            </p:cNvPr>
            <p:cNvSpPr txBox="1"/>
            <p:nvPr/>
          </p:nvSpPr>
          <p:spPr>
            <a:xfrm>
              <a:off x="6979695" y="466075"/>
              <a:ext cx="4733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333333"/>
                  </a:solidFill>
                  <a:latin typeface="Raleway"/>
                  <a:ea typeface="微軟正黑體" panose="020B0604030504040204" pitchFamily="34" charset="-120"/>
                </a:rPr>
                <a:t>Introduction</a:t>
              </a:r>
              <a:endParaRPr lang="de-DE" altLang="zh-TW" sz="28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endParaRPr>
            </a:p>
          </p:txBody>
        </p:sp>
      </p:grpSp>
      <p:sp>
        <p:nvSpPr>
          <p:cNvPr id="17" name="Textfeld 32">
            <a:extLst>
              <a:ext uri="{FF2B5EF4-FFF2-40B4-BE49-F238E27FC236}">
                <a16:creationId xmlns:a16="http://schemas.microsoft.com/office/drawing/2014/main" id="{FBF714DE-5AFB-43C5-A7A4-A30BF38F1346}"/>
              </a:ext>
            </a:extLst>
          </p:cNvPr>
          <p:cNvSpPr txBox="1"/>
          <p:nvPr/>
        </p:nvSpPr>
        <p:spPr>
          <a:xfrm>
            <a:off x="609116" y="422208"/>
            <a:ext cx="2397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3333"/>
                </a:solidFill>
                <a:latin typeface="Raleway"/>
                <a:ea typeface="微軟正黑體" panose="020B0604030504040204" pitchFamily="34" charset="-120"/>
              </a:rPr>
              <a:t>Our Contributions</a:t>
            </a:r>
            <a:endParaRPr lang="de-DE" sz="2000" b="1" dirty="0">
              <a:solidFill>
                <a:srgbClr val="333333"/>
              </a:solidFill>
              <a:latin typeface="Raleway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BCBF1F2-FA11-4600-9DD9-ECEF017600E3}"/>
              </a:ext>
            </a:extLst>
          </p:cNvPr>
          <p:cNvSpPr txBox="1"/>
          <p:nvPr/>
        </p:nvSpPr>
        <p:spPr>
          <a:xfrm>
            <a:off x="609116" y="963262"/>
            <a:ext cx="11258419" cy="245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First work that considers mixed-driving MBFFs and also with empty bits.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approach is aware of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timing and power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using cost function to select candidates.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approach is tightly </a:t>
            </a:r>
            <a:r>
              <a:rPr lang="en-US" altLang="zh-TW" sz="2000" b="1" dirty="0">
                <a:solidFill>
                  <a:srgbClr val="C55A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integrated with commercial tool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 do legalization, timing analysis, clock tree synthesis(CTS), and routing.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27BE7A-FA12-42D6-A308-BB8A4C37D517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08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85970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1B26FC9-2455-4A46-A51A-E269E319235E}"/>
              </a:ext>
            </a:extLst>
          </p:cNvPr>
          <p:cNvSpPr txBox="1"/>
          <p:nvPr/>
        </p:nvSpPr>
        <p:spPr>
          <a:xfrm>
            <a:off x="1127563" y="523553"/>
            <a:ext cx="226857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4000" b="1" dirty="0">
                <a:solidFill>
                  <a:srgbClr val="333333"/>
                </a:solidFill>
                <a:latin typeface="Raleway" panose="020B0503030101060003"/>
                <a:ea typeface="微軟正黑體" panose="020B0604030504040204" pitchFamily="34" charset="-120"/>
                <a:cs typeface="Open Sans" panose="020B0606030504020204" pitchFamily="34" charset="0"/>
              </a:rPr>
              <a:t>OUTLINE</a:t>
            </a:r>
            <a:endParaRPr lang="en-US" sz="4000" b="1" dirty="0">
              <a:solidFill>
                <a:srgbClr val="333333"/>
              </a:solidFill>
              <a:latin typeface="Raleway" panose="020B0503030101060003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536C992F-ADAA-4B30-8265-9A8DEB864DA4}"/>
              </a:ext>
            </a:extLst>
          </p:cNvPr>
          <p:cNvSpPr/>
          <p:nvPr/>
        </p:nvSpPr>
        <p:spPr>
          <a:xfrm>
            <a:off x="-40706" y="0"/>
            <a:ext cx="727592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88F598F-9991-4A0F-BBE2-4A610114D409}"/>
              </a:ext>
            </a:extLst>
          </p:cNvPr>
          <p:cNvGrpSpPr/>
          <p:nvPr/>
        </p:nvGrpSpPr>
        <p:grpSpPr>
          <a:xfrm>
            <a:off x="3274015" y="1839570"/>
            <a:ext cx="5283336" cy="2964401"/>
            <a:chOff x="3274015" y="1378395"/>
            <a:chExt cx="5283336" cy="296440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277C839-D43C-40F8-ADF1-4E5661A21A40}"/>
                </a:ext>
              </a:extLst>
            </p:cNvPr>
            <p:cNvGrpSpPr/>
            <p:nvPr/>
          </p:nvGrpSpPr>
          <p:grpSpPr>
            <a:xfrm>
              <a:off x="3274015" y="1378395"/>
              <a:ext cx="3892692" cy="523220"/>
              <a:chOff x="3274015" y="1378395"/>
              <a:chExt cx="3892692" cy="523220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2D7FC07D-F5A1-4461-9127-5735B9AD1C4B}"/>
                  </a:ext>
                </a:extLst>
              </p:cNvPr>
              <p:cNvGrpSpPr/>
              <p:nvPr/>
            </p:nvGrpSpPr>
            <p:grpSpPr>
              <a:xfrm>
                <a:off x="4045048" y="1443065"/>
                <a:ext cx="3121659" cy="400110"/>
                <a:chOff x="6163570" y="1787028"/>
                <a:chExt cx="3121659" cy="400110"/>
              </a:xfrm>
            </p:grpSpPr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2B0C2489-4647-4945-AFF3-C626F657DFD5}"/>
                    </a:ext>
                  </a:extLst>
                </p:cNvPr>
                <p:cNvSpPr txBox="1"/>
                <p:nvPr/>
              </p:nvSpPr>
              <p:spPr>
                <a:xfrm>
                  <a:off x="6685932" y="1787028"/>
                  <a:ext cx="25992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b="1" dirty="0">
                      <a:solidFill>
                        <a:srgbClr val="333333"/>
                      </a:solidFill>
                      <a:latin typeface="Raleway" panose="020B0503030101060003"/>
                      <a:ea typeface="微軟正黑體" panose="020B0604030504040204" pitchFamily="34" charset="-120"/>
                    </a:rPr>
                    <a:t>Introduction</a:t>
                  </a:r>
                  <a:endParaRPr lang="zh-TW" altLang="en-US" sz="2000" b="1" dirty="0">
                    <a:solidFill>
                      <a:srgbClr val="333333"/>
                    </a:solidFill>
                    <a:latin typeface="Raleway" panose="020B0503030101060003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" name="Rechteck 35">
                  <a:extLst>
                    <a:ext uri="{FF2B5EF4-FFF2-40B4-BE49-F238E27FC236}">
                      <a16:creationId xmlns:a16="http://schemas.microsoft.com/office/drawing/2014/main" id="{47FB4BDF-CE70-4B01-9830-80273F1EC83F}"/>
                    </a:ext>
                  </a:extLst>
                </p:cNvPr>
                <p:cNvSpPr/>
                <p:nvPr/>
              </p:nvSpPr>
              <p:spPr>
                <a:xfrm>
                  <a:off x="6163570" y="1961110"/>
                  <a:ext cx="405517" cy="45719"/>
                </a:xfrm>
                <a:prstGeom prst="rect">
                  <a:avLst/>
                </a:prstGeom>
                <a:solidFill>
                  <a:srgbClr val="333333"/>
                </a:solidFill>
                <a:ln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A572B096-BD83-4F55-9143-5049FA0B8DB8}"/>
                  </a:ext>
                </a:extLst>
              </p:cNvPr>
              <p:cNvSpPr txBox="1"/>
              <p:nvPr/>
            </p:nvSpPr>
            <p:spPr>
              <a:xfrm>
                <a:off x="3274015" y="1378395"/>
                <a:ext cx="6541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333333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aleway" panose="020B0503030101060003"/>
                  </a:rPr>
                  <a:t>03</a:t>
                </a:r>
                <a:endParaRPr lang="zh-TW" altLang="en-US" sz="2800" b="1" dirty="0">
                  <a:solidFill>
                    <a:srgbClr val="3333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/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25777AD8-01A9-4884-89B6-D899F894FFFE}"/>
                </a:ext>
              </a:extLst>
            </p:cNvPr>
            <p:cNvGrpSpPr/>
            <p:nvPr/>
          </p:nvGrpSpPr>
          <p:grpSpPr>
            <a:xfrm>
              <a:off x="3274015" y="2192122"/>
              <a:ext cx="4518378" cy="523220"/>
              <a:chOff x="3274015" y="2889699"/>
              <a:chExt cx="4518378" cy="523220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8F334E9C-AA3B-484C-8FAA-CE73AA3F2993}"/>
                  </a:ext>
                </a:extLst>
              </p:cNvPr>
              <p:cNvGrpSpPr/>
              <p:nvPr/>
            </p:nvGrpSpPr>
            <p:grpSpPr>
              <a:xfrm>
                <a:off x="4045048" y="2922034"/>
                <a:ext cx="3747345" cy="461665"/>
                <a:chOff x="6163569" y="2335407"/>
                <a:chExt cx="3747345" cy="461665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C6B3572-4D59-4AF7-8070-A4DC16A0E3A7}"/>
                    </a:ext>
                  </a:extLst>
                </p:cNvPr>
                <p:cNvSpPr txBox="1"/>
                <p:nvPr/>
              </p:nvSpPr>
              <p:spPr>
                <a:xfrm>
                  <a:off x="6685932" y="2335407"/>
                  <a:ext cx="3224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b="1" dirty="0">
                      <a:solidFill>
                        <a:srgbClr val="C55A11"/>
                      </a:solidFill>
                      <a:latin typeface="Raleway" panose="020B0503030101060003"/>
                      <a:ea typeface="微軟正黑體" panose="020B0604030504040204" pitchFamily="34" charset="-120"/>
                    </a:rPr>
                    <a:t>Problem Formulation</a:t>
                  </a:r>
                  <a:endParaRPr lang="zh-TW" altLang="en-US" sz="2400" b="1" dirty="0">
                    <a:solidFill>
                      <a:srgbClr val="C55A11"/>
                    </a:solidFill>
                    <a:latin typeface="Raleway" panose="020B0503030101060003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4" name="Rechteck 35">
                  <a:extLst>
                    <a:ext uri="{FF2B5EF4-FFF2-40B4-BE49-F238E27FC236}">
                      <a16:creationId xmlns:a16="http://schemas.microsoft.com/office/drawing/2014/main" id="{7D97C7B3-6D38-4BA9-BBAB-5391368C5C2B}"/>
                    </a:ext>
                  </a:extLst>
                </p:cNvPr>
                <p:cNvSpPr/>
                <p:nvPr/>
              </p:nvSpPr>
              <p:spPr>
                <a:xfrm>
                  <a:off x="6163569" y="2541823"/>
                  <a:ext cx="405517" cy="45719"/>
                </a:xfrm>
                <a:prstGeom prst="rect">
                  <a:avLst/>
                </a:prstGeom>
                <a:solidFill>
                  <a:srgbClr val="C55A11"/>
                </a:solidFill>
                <a:ln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18003D3-DECB-45EF-8F76-55822BBEBB72}"/>
                  </a:ext>
                </a:extLst>
              </p:cNvPr>
              <p:cNvSpPr txBox="1"/>
              <p:nvPr/>
            </p:nvSpPr>
            <p:spPr>
              <a:xfrm>
                <a:off x="3274015" y="2889699"/>
                <a:ext cx="6541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C55A1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aleway" panose="020B0503030101060003"/>
                  </a:rPr>
                  <a:t>10</a:t>
                </a:r>
                <a:endParaRPr lang="zh-TW" altLang="en-US" sz="2800" b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/>
                </a:endParaRPr>
              </a:p>
            </p:txBody>
          </p:sp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29022291-F827-4D6C-9E89-0C8C537816D9}"/>
                </a:ext>
              </a:extLst>
            </p:cNvPr>
            <p:cNvGrpSpPr/>
            <p:nvPr/>
          </p:nvGrpSpPr>
          <p:grpSpPr>
            <a:xfrm>
              <a:off x="3274015" y="3005849"/>
              <a:ext cx="4518378" cy="523220"/>
              <a:chOff x="3274015" y="3598231"/>
              <a:chExt cx="4518378" cy="523220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17848E2A-405A-4B74-B187-9037A91223BB}"/>
                  </a:ext>
                </a:extLst>
              </p:cNvPr>
              <p:cNvGrpSpPr/>
              <p:nvPr/>
            </p:nvGrpSpPr>
            <p:grpSpPr>
              <a:xfrm>
                <a:off x="4045048" y="3659786"/>
                <a:ext cx="3747345" cy="400110"/>
                <a:chOff x="6163569" y="2950878"/>
                <a:chExt cx="3747345" cy="400110"/>
              </a:xfrm>
            </p:grpSpPr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D2927AA2-4149-4ADE-AB78-0B784CB6B9C1}"/>
                    </a:ext>
                  </a:extLst>
                </p:cNvPr>
                <p:cNvSpPr txBox="1"/>
                <p:nvPr/>
              </p:nvSpPr>
              <p:spPr>
                <a:xfrm>
                  <a:off x="6685931" y="2950878"/>
                  <a:ext cx="32249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b="1" dirty="0">
                      <a:latin typeface="Raleway" panose="020B0503030101060003"/>
                      <a:ea typeface="微軟正黑體" panose="020B0604030504040204" pitchFamily="34" charset="-120"/>
                    </a:rPr>
                    <a:t>Proposed Approach</a:t>
                  </a:r>
                  <a:endParaRPr lang="zh-TW" altLang="en-US" sz="2000" b="1" dirty="0">
                    <a:latin typeface="Raleway" panose="020B0503030101060003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5" name="Rechteck 35">
                  <a:extLst>
                    <a:ext uri="{FF2B5EF4-FFF2-40B4-BE49-F238E27FC236}">
                      <a16:creationId xmlns:a16="http://schemas.microsoft.com/office/drawing/2014/main" id="{E50F7124-BEF4-42F5-B78F-2D55EB3B1E66}"/>
                    </a:ext>
                  </a:extLst>
                </p:cNvPr>
                <p:cNvSpPr/>
                <p:nvPr/>
              </p:nvSpPr>
              <p:spPr>
                <a:xfrm>
                  <a:off x="6163569" y="3128074"/>
                  <a:ext cx="405517" cy="45719"/>
                </a:xfrm>
                <a:prstGeom prst="rect">
                  <a:avLst/>
                </a:prstGeom>
                <a:solidFill>
                  <a:srgbClr val="333333"/>
                </a:solidFill>
                <a:ln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FA8F505-C4C5-4264-BE96-6276476D2586}"/>
                  </a:ext>
                </a:extLst>
              </p:cNvPr>
              <p:cNvSpPr txBox="1"/>
              <p:nvPr/>
            </p:nvSpPr>
            <p:spPr>
              <a:xfrm>
                <a:off x="3274015" y="3598231"/>
                <a:ext cx="6541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333333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aleway" panose="020B0503030101060003"/>
                  </a:rPr>
                  <a:t>12</a:t>
                </a:r>
                <a:endParaRPr lang="zh-TW" altLang="en-US" sz="2800" b="1" dirty="0">
                  <a:solidFill>
                    <a:srgbClr val="3333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/>
                </a:endParaRPr>
              </a:p>
            </p:txBody>
          </p:sp>
        </p:grp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9706C07D-6E8D-4195-BF8B-7C74275DB972}"/>
                </a:ext>
              </a:extLst>
            </p:cNvPr>
            <p:cNvGrpSpPr/>
            <p:nvPr/>
          </p:nvGrpSpPr>
          <p:grpSpPr>
            <a:xfrm>
              <a:off x="3274015" y="3819576"/>
              <a:ext cx="5283336" cy="523220"/>
              <a:chOff x="3274015" y="4306762"/>
              <a:chExt cx="5283336" cy="523220"/>
            </a:xfrm>
          </p:grpSpPr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87B1007F-89B7-41BE-9688-F87B68664704}"/>
                  </a:ext>
                </a:extLst>
              </p:cNvPr>
              <p:cNvGrpSpPr/>
              <p:nvPr/>
            </p:nvGrpSpPr>
            <p:grpSpPr>
              <a:xfrm>
                <a:off x="4045048" y="4368317"/>
                <a:ext cx="4512303" cy="400110"/>
                <a:chOff x="6163569" y="3548802"/>
                <a:chExt cx="4512303" cy="400110"/>
              </a:xfrm>
            </p:grpSpPr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D3DD2B1F-9CEB-4581-8750-76807EE0F2CF}"/>
                    </a:ext>
                  </a:extLst>
                </p:cNvPr>
                <p:cNvSpPr txBox="1"/>
                <p:nvPr/>
              </p:nvSpPr>
              <p:spPr>
                <a:xfrm>
                  <a:off x="6685932" y="3548802"/>
                  <a:ext cx="39899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b="1" dirty="0">
                      <a:latin typeface="Raleway" panose="020B0503030101060003"/>
                      <a:ea typeface="微軟正黑體" panose="020B0604030504040204" pitchFamily="34" charset="-120"/>
                    </a:rPr>
                    <a:t>Experimental Results</a:t>
                  </a:r>
                  <a:endParaRPr lang="zh-TW" altLang="en-US" sz="2000" b="1" dirty="0">
                    <a:latin typeface="Raleway" panose="020B0503030101060003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9" name="Rechteck 35">
                  <a:extLst>
                    <a:ext uri="{FF2B5EF4-FFF2-40B4-BE49-F238E27FC236}">
                      <a16:creationId xmlns:a16="http://schemas.microsoft.com/office/drawing/2014/main" id="{F95DF4D0-68EA-4AF5-B58E-488CFD650E01}"/>
                    </a:ext>
                  </a:extLst>
                </p:cNvPr>
                <p:cNvSpPr/>
                <p:nvPr/>
              </p:nvSpPr>
              <p:spPr>
                <a:xfrm>
                  <a:off x="6163569" y="3725999"/>
                  <a:ext cx="405517" cy="45719"/>
                </a:xfrm>
                <a:prstGeom prst="rect">
                  <a:avLst/>
                </a:prstGeom>
                <a:solidFill>
                  <a:srgbClr val="333333"/>
                </a:solidFill>
                <a:ln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2A9AEBA8-31E2-424D-8266-316A2B99AA74}"/>
                  </a:ext>
                </a:extLst>
              </p:cNvPr>
              <p:cNvSpPr txBox="1"/>
              <p:nvPr/>
            </p:nvSpPr>
            <p:spPr>
              <a:xfrm>
                <a:off x="3274015" y="4306762"/>
                <a:ext cx="6541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rgbClr val="333333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aleway" panose="020B0503030101060003"/>
                  </a:rPr>
                  <a:t>31</a:t>
                </a:r>
                <a:endParaRPr lang="zh-TW" altLang="en-US" sz="2800" b="1" dirty="0">
                  <a:solidFill>
                    <a:srgbClr val="3333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anose="020B0503030101060003"/>
                </a:endParaRPr>
              </a:p>
            </p:txBody>
          </p:sp>
        </p:grp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E31EAB3-A7C9-406E-B95B-ADB8D5AA6EB9}"/>
              </a:ext>
            </a:extLst>
          </p:cNvPr>
          <p:cNvSpPr/>
          <p:nvPr/>
        </p:nvSpPr>
        <p:spPr>
          <a:xfrm>
            <a:off x="11537361" y="6359237"/>
            <a:ext cx="495539" cy="381090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Raleway" panose="020B0503030101060003"/>
              </a:rPr>
              <a:t>09</a:t>
            </a:r>
            <a:endParaRPr lang="zh-TW" altLang="en-US" sz="2800" dirty="0"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168691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6358</TotalTime>
  <Words>2301</Words>
  <Application>Microsoft Office PowerPoint</Application>
  <PresentationFormat>寬螢幕</PresentationFormat>
  <Paragraphs>322</Paragraphs>
  <Slides>35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8" baseType="lpstr">
      <vt:lpstr>LinLibertineT</vt:lpstr>
      <vt:lpstr>Open Sans</vt:lpstr>
      <vt:lpstr>Raleway</vt:lpstr>
      <vt:lpstr>微軟正黑體</vt:lpstr>
      <vt:lpstr>新細明體</vt:lpstr>
      <vt:lpstr>Arial</vt:lpstr>
      <vt:lpstr>Calibri</vt:lpstr>
      <vt:lpstr>Calibri Light</vt:lpstr>
      <vt:lpstr>Cambria Math</vt:lpstr>
      <vt:lpstr>Century Gothic</vt:lpstr>
      <vt:lpstr>Helvetica</vt:lpstr>
      <vt:lpstr>Walbaum Display SemiBold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b10930011</dc:creator>
  <cp:lastModifiedBy>b10930011</cp:lastModifiedBy>
  <cp:revision>270</cp:revision>
  <dcterms:created xsi:type="dcterms:W3CDTF">2024-03-09T06:42:02Z</dcterms:created>
  <dcterms:modified xsi:type="dcterms:W3CDTF">2024-10-08T15:16:08Z</dcterms:modified>
</cp:coreProperties>
</file>