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279" r:id="rId4"/>
    <p:sldId id="292" r:id="rId5"/>
    <p:sldId id="293" r:id="rId6"/>
    <p:sldId id="294" r:id="rId7"/>
    <p:sldId id="296" r:id="rId8"/>
    <p:sldId id="302" r:id="rId9"/>
    <p:sldId id="303" r:id="rId10"/>
    <p:sldId id="304" r:id="rId11"/>
    <p:sldId id="305" r:id="rId12"/>
    <p:sldId id="306" r:id="rId13"/>
    <p:sldId id="298" r:id="rId14"/>
    <p:sldId id="299" r:id="rId15"/>
    <p:sldId id="300" r:id="rId16"/>
    <p:sldId id="289" r:id="rId17"/>
    <p:sldId id="30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36C0-52AE-4150-B85A-263E9CA1CEDB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64674-2719-4B2E-883D-0787B0CD23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003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2E34-3E91-A5A4-2E7A-8A275FD88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6980-5D8E-9091-D139-C2B5167BD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9185-2A16-9630-170C-587DDE109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8D643-4D57-4AD8-9274-55464806B6B9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71C1-C9D3-FAC6-BCA2-144CC0E2D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16DC-A67A-174E-96FB-F80CB0A85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00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A43C-7318-FA85-958E-441229DD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043D4-F843-0361-7DC7-745CEC3B2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C4A69-5C54-4986-B4D9-176EC80D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650F0-4C1A-4826-A903-91BE6CF3105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76E7-4120-3EDC-9ED9-4CE2E7CF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4B715-3932-630E-4105-A6F65108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06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C6493-38AD-98FA-6D9E-0FD50E0E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B3D23-DB7C-B6E7-8F27-E2DCD66AE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13ACE-230C-89FA-983F-B556EE7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4B1A8-3FE9-4583-8A72-F86117F9E3B7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56E5-FF3B-C035-DA1D-5D85E2AC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39A81-F30F-8053-2BD3-6DFABACF9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3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F7489-2DAA-CC5A-A6AB-58A0CAF5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EE70-9739-F26A-E3C1-0AF3DADC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FB72-596E-2FD3-49A6-44228414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93FE-0EC4-4294-A678-E7E72ADA1775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81F50-FDF4-6D0A-8EED-62FFDA07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0213-3082-E4A4-4B41-2D0622BD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D3F5-BC6A-E19A-BB37-535C56AA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AC52C-BAFA-75B8-80E6-EB8B7EA4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D4B74-17EE-3EB1-2006-FEF4EBB60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3C0CD-3A26-43B7-A5FD-8508CB9F878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C7AA-CD53-BE41-BDDA-EAFECB108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FCC9D-3356-D828-648A-BE2AA39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52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BD4E-1A24-0711-554A-EEA1D8AA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E0A96-7377-C3A2-24BE-A87228F6F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6B8F1-F5C2-C09C-DB1D-A0EC29108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C02AE-EE20-35BA-B2D7-5FC6F167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F7A4-DFA1-4255-909A-B43FF3D4D350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00E358-8303-0D73-9521-4181B5549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2177B-87CC-A3FB-CEF9-157D6CAA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42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7ABA-9D8E-CB79-257C-D6A7FF7D6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F05FF-F914-8936-C945-C5CDC921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729B1D-4E92-A0B3-065E-E0DACE1C9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4897E-7665-E648-C0D0-BC131C88E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F65E8-CA72-65C3-D3D9-D01B52AD1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98139-C27C-827C-A148-6B827E04E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E785A-3C1C-4532-ADDE-C19A1D5ADE97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B9E11-0F7B-4662-FD37-79CA0C192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5FE19-449E-E945-36A6-F844A11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60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1DCE-99F0-6849-CD33-51E35B08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A9375-85CD-1654-0314-07897BED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C4A94-5F37-48F3-A89C-7120DCFB33C2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398F4-B9E8-69C6-D389-F7BED858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381D16-C71B-5181-3E86-B9BD1F0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53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5051F-F4B4-56B7-3D67-8FE2D59A3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DCFED-6579-480F-BFFA-617F9E63B58B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833B2-C25D-C431-F272-D1CE9636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9EF11-7E88-A20D-748A-192D226A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429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F6488-7254-A6FC-F95B-1B9D9429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C5E0-0BCF-1239-F0D4-812DE87D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08FA9-2E21-6945-C4F5-AB86CCEA0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F0C4-5708-6A11-121E-CA37C3445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E4866-0C23-4B5D-8373-3A4C7C69E06B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EA8FD-D9B1-9CCE-45EA-A91A99B9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7F97-97BB-DC85-C10A-B72127E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3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225E7-3349-3389-7096-EFDF4CBE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0AD3F4-76C2-AC01-7F81-C6E02A514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FEC4D-277D-3E8A-9A64-9A8286F5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51CDF-7AE9-8BD3-C437-BC04BCD6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C9804-DDF7-4CD7-B46E-D3B89523D2C9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D03E-7080-BBCE-F72C-E3683BB4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E9954-5F24-30BF-C84C-1915A83AC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05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0582-EAFC-F839-7748-ED801090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635D5-08B2-AB9D-5725-017728653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AACB7-41B7-5861-0C9B-999DB0DB8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CF448-9DC8-4C28-A100-D00F278F421E}" type="datetime1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6B01-CBEB-34CE-18E4-B65A6A0CA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55005-DDCA-B9C7-1477-97C9E4406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5A83B-F48D-49CA-94CB-9DE72BA4E65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605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Cells Do Matter: Uncovering Hidden</a:t>
            </a:r>
            <a:b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4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Connections for High-Quality Macro Placement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/>
              <a:t>DATE 2024</a:t>
            </a:r>
            <a:endParaRPr lang="zh-TW" altLang="en-US" sz="25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20A154-84A7-E04F-256A-F395BC96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FB134-DDA5-9447-B782-C4B6302D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D537-E7E7-FFB1-393F-9637196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4B212543-1F4E-24FC-2982-F1A14181E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0900A6-A27D-E899-C86C-F7ED7287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798" y="4170898"/>
            <a:ext cx="6927286" cy="3872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F284B2-12F6-5874-2F11-8AF19D0553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622" y="1322528"/>
            <a:ext cx="5145448" cy="2578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8B0F82A-7BD9-22AF-CA0B-00BA9836D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9087" y="4663534"/>
            <a:ext cx="7435835" cy="552203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59CDDF1-84A3-E609-41BB-A987F230E49D}"/>
              </a:ext>
            </a:extLst>
          </p:cNvPr>
          <p:cNvSpPr/>
          <p:nvPr/>
        </p:nvSpPr>
        <p:spPr>
          <a:xfrm>
            <a:off x="1343984" y="3142099"/>
            <a:ext cx="2479312" cy="141762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A519059-C17C-8E64-F039-C3F90D5463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9087" y="6428979"/>
            <a:ext cx="5686290" cy="33911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42618E-01EF-FB76-EBCA-BEB647A6D8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41" y="5280277"/>
            <a:ext cx="6423029" cy="7034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2A9101B-72CB-3C92-C11F-86A2DF3AAE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91540" y="6284602"/>
            <a:ext cx="306096" cy="3009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4EDB1CC-3998-8570-3009-9D668B011F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49088" y="6068211"/>
            <a:ext cx="6071862" cy="351991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C3E6AFB-7D86-786E-1240-0BB48E20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10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80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146BB-E11C-D494-4DE3-8B72D40C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23D5-019D-14CA-C418-A2B818CF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5DF8B1-31C1-91B8-395D-D3737331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072" y="2452287"/>
            <a:ext cx="10030547" cy="313230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8093AB-CCE7-9BBC-937B-FD6B1C684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11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63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BEE9-5734-C57D-B981-1CD51F3CB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8423-F409-603F-E3FF-E703CF9A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4FEBD-9456-33CE-3E41-6D9E46131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netlist is obtained by running synthesis with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Yosys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[19].</a:t>
            </a:r>
          </a:p>
          <a:p>
            <a:pPr algn="l"/>
            <a:endParaRPr lang="en-US" altLang="zh-TW" sz="24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conduct extensive experiments and select seven benchmark designs from published literature or newly released test suites </a:t>
            </a:r>
            <a:r>
              <a:rPr lang="en-US" altLang="zh-TW" sz="240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OpenROAD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[18], [20].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752D64-C427-39FD-B47F-51B79905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82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r>
              <a:rPr lang="zh-TW" altLang="en-US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AACB75-6E8C-73F7-D6F4-9276A2EE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8" y="2550700"/>
            <a:ext cx="11952083" cy="1952757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495031-C4C6-7D85-62FE-F58C0A59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35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4418E0EB-6887-DBD2-7C8F-71AD25F56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41" y="1854824"/>
            <a:ext cx="11313118" cy="3480959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FAE267A-4FB1-2298-F8E6-BD46B15A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44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1C9276D-536C-F6FB-B293-04640BA0C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03" y="2088554"/>
            <a:ext cx="11159344" cy="3379738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0DE1C0-C05A-4571-4F7A-0595E0A7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41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0B45515-E4AD-CAEE-A4DC-6FDB30D6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9"/>
          <a:stretch/>
        </p:blipFill>
        <p:spPr>
          <a:xfrm>
            <a:off x="1759350" y="496742"/>
            <a:ext cx="8213413" cy="33419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650E188-FAAA-5C58-D2FC-CC6988090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339" y="4108007"/>
            <a:ext cx="8441322" cy="243764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7B82C36-8E30-667A-45D2-5348DDD3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40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6D41-0B2E-6BA4-5388-DEA9AAD8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F79DB8D-037D-619E-3A89-FA9009F12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74" y="1817861"/>
            <a:ext cx="10231730" cy="42806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78DB5F-048E-832D-C0CC-AC07955FD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“Push Boundary” 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E06EB05-AE06-8D83-C772-D8807B7E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17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3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defines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moving of data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between the macros and standard cells and influences the </a:t>
            </a:r>
            <a:r>
              <a:rPr lang="en-US" altLang="zh-TW" sz="240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timing and power consumption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the circuit.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By minimizing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 movement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the placement of macros can reduce the overall design cost, as it reduces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routing process complexity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eventually.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F71690-8C96-3D39-BAC4-E504D47D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07" y="4167861"/>
            <a:ext cx="6286232" cy="257618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898C3A-92FE-ED5E-28BB-30B05983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48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724149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Though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Reinforcement Learning (RL) or Deep Learning (DL)-based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methods such as [1]–[4] have been proposed to offer benefit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of automating the macro placement actions, they incurred</a:t>
            </a:r>
            <a:r>
              <a:rPr lang="zh-TW" altLang="en-US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legalization problems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huge computational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and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training</a:t>
            </a:r>
            <a:r>
              <a:rPr lang="zh-TW" altLang="en-US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design dataset is not easy to access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ataflow-aware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macro placers [5]–[10], where the dataflow is analyzed and used as constraints for further placement of the macros.</a:t>
            </a:r>
          </a:p>
          <a:p>
            <a:pPr algn="l">
              <a:lnSpc>
                <a:spcPct val="100000"/>
              </a:lnSpc>
            </a:pPr>
            <a:endParaRPr lang="en-US" altLang="zh-TW" sz="24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A4AEDC-EECD-0757-183B-F249B0F3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3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61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In [5], optimized data path layout was generated by utilizing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rule information directly extracted from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 graphs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approach in [7] considered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dataflow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and utilized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corner stitching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 data structure to address the problem of </a:t>
            </a:r>
            <a:r>
              <a:rPr lang="en-US" altLang="zh-TW" sz="2400" dirty="0">
                <a:solidFill>
                  <a:schemeClr val="accent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preplaced macros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, which cannot be handled by simulated annealing (SA).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 recently released macro placer, RTL-MP [8], </a:t>
            </a:r>
            <a:r>
              <a:rPr lang="en-US" altLang="zh-TW" sz="2400" dirty="0" err="1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Hier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-RTLMP[10] considered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macro-to-macro dataflow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and proved that such dataflow is helpful in getting a human-quality layout.</a:t>
            </a:r>
          </a:p>
          <a:p>
            <a:pPr lvl="1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203C64-CB39-8F31-6A31-936E0D1ED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4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1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Although the macro placers have been equipped with some forms of dataflow analysis capability, they mainly expose and utilize the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macro-macro connections</a:t>
            </a:r>
            <a:r>
              <a:rPr lang="en-US" altLang="zh-TW" sz="24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altLang="zh-TW" sz="24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algn="l"/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While an important fact is that standard cells are usually placed in clusters based on their hierarchy. </a:t>
            </a:r>
            <a:r>
              <a:rPr lang="en-US" altLang="zh-TW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If the cluster is large enough, it can be modeled as a “macro”. </a:t>
            </a:r>
            <a:r>
              <a:rPr lang="en-US" altLang="zh-TW" sz="2400" dirty="0"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Thus the placement of standard cell clusters can in turn impact how macros are placed.</a:t>
            </a:r>
          </a:p>
          <a:p>
            <a:pPr algn="l"/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6">
            <a:extLst>
              <a:ext uri="{FF2B5EF4-FFF2-40B4-BE49-F238E27FC236}">
                <a16:creationId xmlns:a16="http://schemas.microsoft.com/office/drawing/2014/main" id="{E9EE2CD4-2E7B-B42D-562B-35F1B18B8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047" y="4404089"/>
            <a:ext cx="6827126" cy="2246281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4080E2-8D5B-A2B9-24E3-757D91A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813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5876-8CB5-A670-3937-FF2A5160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0321"/>
          </a:xfrm>
        </p:spPr>
        <p:txBody>
          <a:bodyPr>
            <a:noAutofit/>
          </a:bodyPr>
          <a:lstStyle/>
          <a:p>
            <a:pPr algn="l"/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methodology to comprehensively extract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direct and indirect dataflow connections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among </a:t>
            </a:r>
            <a:r>
              <a:rPr lang="en-US" altLang="zh-TW" sz="2400" i="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macro clusters and cell clusters</a:t>
            </a:r>
            <a:r>
              <a:rPr lang="en-US" altLang="zh-TW" sz="24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use them as an important guidance for macro placement.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A7EBD7-4ED5-E5B6-D4CC-C8C5B38D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4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D81E1-1542-AD50-1910-B7C8A3F4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7F205BF3-E4DF-68ED-8A8C-E7ACC8565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657453">
            <a:off x="7428700" y="2633275"/>
            <a:ext cx="746396" cy="26072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18866D2-DC15-229D-4227-45C30C672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834041">
            <a:off x="8938711" y="2607352"/>
            <a:ext cx="746396" cy="26072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C500C6D-B6D0-00F5-0833-FEECCBF94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6414"/>
          <a:stretch/>
        </p:blipFill>
        <p:spPr>
          <a:xfrm>
            <a:off x="93144" y="1334751"/>
            <a:ext cx="6090543" cy="5336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02F401-D296-CBBA-762B-C37F025E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ECBDB1-0DCF-4FA0-D1B3-9208C0C5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692" y="5250607"/>
            <a:ext cx="5242482" cy="13442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50B1A65-E952-FEEE-B6B3-0FBD010AFB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b="543"/>
          <a:stretch/>
        </p:blipFill>
        <p:spPr>
          <a:xfrm>
            <a:off x="9799460" y="3733728"/>
            <a:ext cx="1944071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AE0F0D-2ACA-99DB-F740-D6F49C70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569" y="813518"/>
            <a:ext cx="905260" cy="3162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239BC8-7C37-C217-501B-2AB5783192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337" y="605483"/>
            <a:ext cx="924292" cy="68421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C26C28-A0CB-9235-822F-58806B9C8888}"/>
              </a:ext>
            </a:extLst>
          </p:cNvPr>
          <p:cNvSpPr txBox="1"/>
          <p:nvPr/>
        </p:nvSpPr>
        <p:spPr>
          <a:xfrm>
            <a:off x="6294452" y="459584"/>
            <a:ext cx="394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3262330-B599-4F27-3D0B-A217E1539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605444"/>
            <a:ext cx="924292" cy="68421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E95288-5109-5664-AE60-91C0B47CDBD0}"/>
              </a:ext>
            </a:extLst>
          </p:cNvPr>
          <p:cNvSpPr txBox="1"/>
          <p:nvPr/>
        </p:nvSpPr>
        <p:spPr>
          <a:xfrm>
            <a:off x="511992" y="3429000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1.</a:t>
            </a:r>
            <a:r>
              <a:rPr lang="zh-TW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TW" sz="2000" b="1" dirty="0">
                <a:solidFill>
                  <a:srgbClr val="FF0000"/>
                </a:solidFill>
              </a:rPr>
              <a:t> 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69AA8F-2E18-8400-4DB8-34E149B87E97}"/>
              </a:ext>
            </a:extLst>
          </p:cNvPr>
          <p:cNvSpPr txBox="1"/>
          <p:nvPr/>
        </p:nvSpPr>
        <p:spPr>
          <a:xfrm>
            <a:off x="511992" y="4034427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2.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EE36D8-41F9-5546-22A1-A51C7306C9EA}"/>
              </a:ext>
            </a:extLst>
          </p:cNvPr>
          <p:cNvSpPr txBox="1"/>
          <p:nvPr/>
        </p:nvSpPr>
        <p:spPr>
          <a:xfrm>
            <a:off x="3621373" y="3980701"/>
            <a:ext cx="518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3.</a:t>
            </a:r>
            <a:endParaRPr lang="zh-TW" altLang="en-US" sz="2000" b="1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EC0DDF-72B3-506B-67F4-092C10F739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2810" y="1785146"/>
            <a:ext cx="924292" cy="6842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B5AD5A-440C-B927-9D93-1ACB41D8BA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829" y="1777274"/>
            <a:ext cx="924292" cy="68421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66D0CFF-9874-15FE-C51B-F259A38F7C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1904" y="2680295"/>
            <a:ext cx="924267" cy="83344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35D8D32-A121-8A92-70D6-E2060175F90E}"/>
              </a:ext>
            </a:extLst>
          </p:cNvPr>
          <p:cNvSpPr txBox="1"/>
          <p:nvPr/>
        </p:nvSpPr>
        <p:spPr>
          <a:xfrm>
            <a:off x="6294452" y="1777274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2.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76E20D5-1B06-E1B3-8756-0078A2E753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710" y="2015238"/>
            <a:ext cx="766977" cy="2476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37150-A4F1-FEBB-4AD3-676BD806541D}"/>
              </a:ext>
            </a:extLst>
          </p:cNvPr>
          <p:cNvSpPr txBox="1"/>
          <p:nvPr/>
        </p:nvSpPr>
        <p:spPr>
          <a:xfrm>
            <a:off x="6258394" y="3932917"/>
            <a:ext cx="560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3.</a:t>
            </a:r>
            <a:r>
              <a:rPr lang="zh-TW" altLang="en-US" sz="2000" dirty="0"/>
              <a:t>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A50CD3D-0225-404D-746A-E6DFF8A2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35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127A-FC0F-C8C9-57CA-8F3DB52BE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AFB4-A2C2-9DFC-355E-D657E8A8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686F71C9-1E23-E6FE-0681-34A5BF5D9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pic>
        <p:nvPicPr>
          <p:cNvPr id="5" name="圖片 6">
            <a:extLst>
              <a:ext uri="{FF2B5EF4-FFF2-40B4-BE49-F238E27FC236}">
                <a16:creationId xmlns:a16="http://schemas.microsoft.com/office/drawing/2014/main" id="{749C9B87-35D8-3D0D-D7B1-0323572CF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73" y="1636856"/>
            <a:ext cx="6210221" cy="2309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8B0600-95E5-475A-2E21-F93F158A0B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476" y="4633590"/>
            <a:ext cx="7017382" cy="11683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192BA7-B125-1345-E423-22FC7B7D5E07}"/>
              </a:ext>
            </a:extLst>
          </p:cNvPr>
          <p:cNvSpPr/>
          <p:nvPr/>
        </p:nvSpPr>
        <p:spPr>
          <a:xfrm>
            <a:off x="227066" y="3148236"/>
            <a:ext cx="2350438" cy="8959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74B5E2-9ED7-1236-5D71-7BEBD35D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159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67D31-5D6E-3E5C-F609-A06129F0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63F34-2598-00BD-BF5B-8B81BDE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Dataflow Connection Extraction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0ECB0-C75A-DE8F-781B-C9BDF1E72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193" y="1690688"/>
            <a:ext cx="6212753" cy="25499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938BB-364D-1840-7D6A-EA565E62F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783" y="4823608"/>
            <a:ext cx="7407571" cy="1246133"/>
          </a:xfrm>
          <a:prstGeom prst="rect">
            <a:avLst/>
          </a:prstGeom>
        </p:spPr>
      </p:pic>
      <p:pic>
        <p:nvPicPr>
          <p:cNvPr id="13" name="Content Placeholder 7">
            <a:extLst>
              <a:ext uri="{FF2B5EF4-FFF2-40B4-BE49-F238E27FC236}">
                <a16:creationId xmlns:a16="http://schemas.microsoft.com/office/drawing/2014/main" id="{DE33FF0C-F15D-7789-B918-EFC1912F46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82" b="6414"/>
          <a:stretch/>
        </p:blipFill>
        <p:spPr>
          <a:xfrm>
            <a:off x="111070" y="1927172"/>
            <a:ext cx="4205283" cy="3939717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0CC553-3838-6336-A486-9E3045B7A7B4}"/>
              </a:ext>
            </a:extLst>
          </p:cNvPr>
          <p:cNvSpPr/>
          <p:nvPr/>
        </p:nvSpPr>
        <p:spPr>
          <a:xfrm>
            <a:off x="227068" y="4031952"/>
            <a:ext cx="1037136" cy="4664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1427481-4297-3545-5518-A8D0A7D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9</a:t>
            </a:fld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1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17985</TotalTime>
  <Words>425</Words>
  <Application>Microsoft Office PowerPoint</Application>
  <PresentationFormat>Widescreen</PresentationFormat>
  <Paragraphs>64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Standard Cells Do Matter: Uncovering Hidden Connections for High-Quality Macro Placement</vt:lpstr>
      <vt:lpstr>Introduction</vt:lpstr>
      <vt:lpstr>Introduction</vt:lpstr>
      <vt:lpstr>Introduction</vt:lpstr>
      <vt:lpstr>Introduction</vt:lpstr>
      <vt:lpstr>Introduction</vt:lpstr>
      <vt:lpstr>Methodology</vt:lpstr>
      <vt:lpstr>Dataflow Connection Extraction</vt:lpstr>
      <vt:lpstr>Dataflow Connection Extraction</vt:lpstr>
      <vt:lpstr>Dataflow Connection Extraction</vt:lpstr>
      <vt:lpstr>Dataflow Connection Extraction</vt:lpstr>
      <vt:lpstr>Experiment Results</vt:lpstr>
      <vt:lpstr>Experiment Results</vt:lpstr>
      <vt:lpstr>PowerPoint Presentation</vt:lpstr>
      <vt:lpstr>PowerPoint Presentation</vt:lpstr>
      <vt:lpstr>PowerPoint Presentation</vt:lpstr>
      <vt:lpstr>The Impact of “Push Boundary”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54 徐義鈞</dc:creator>
  <cp:lastModifiedBy>54 徐義鈞</cp:lastModifiedBy>
  <cp:revision>143</cp:revision>
  <dcterms:created xsi:type="dcterms:W3CDTF">2024-11-06T12:18:39Z</dcterms:created>
  <dcterms:modified xsi:type="dcterms:W3CDTF">2025-02-25T05:05:21Z</dcterms:modified>
</cp:coreProperties>
</file>