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1" r:id="rId6"/>
    <p:sldId id="282" r:id="rId7"/>
    <p:sldId id="284" r:id="rId8"/>
    <p:sldId id="283" r:id="rId9"/>
    <p:sldId id="289" r:id="rId10"/>
    <p:sldId id="290" r:id="rId11"/>
    <p:sldId id="292" r:id="rId12"/>
    <p:sldId id="294" r:id="rId13"/>
    <p:sldId id="293" r:id="rId14"/>
    <p:sldId id="295" r:id="rId15"/>
    <p:sldId id="285" r:id="rId16"/>
    <p:sldId id="286" r:id="rId17"/>
    <p:sldId id="28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013BB9-3FFE-11BB-876F-372A78004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D650F-F94D-CC4C-6780-32E38104B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BB6C40-E063-5E1F-08E9-BB6284A7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59ED8-B02B-DE70-99F3-F1EA72F5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5DB741-10E3-332A-7DC3-1835BC2B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4381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43080-A898-9073-04B7-663AD930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CCCA5B-FA4D-70D5-3156-D775C1264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4FD59-5C35-610A-98FE-649081886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B5F0F4-035E-CED2-C5F2-C6CBCF1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B4ECCF-B5C4-30D5-3C9C-B0C2FA48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9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A2495D-1D19-B752-B058-A007011B3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A41630-8484-E376-C181-C6F13635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6235C-C3A7-8C2F-C53A-22C2A141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35B66F-3571-8B1C-F159-DD5F7F5B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2521E-7CCC-9D2B-DA7C-1945650D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25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1CF0C-2066-4EF1-1ADD-006DA82D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35686C-9414-BB1B-296A-641B84C34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B160C-2FBC-C9B8-8CC7-9F9EB207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08D179-2675-FB4A-C9C6-0D3240E1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CB475-3F61-3BED-1DB9-1D4DA83E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50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F9E15-F0AE-E170-FBE0-6F7F7695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EBC724-B0A8-171E-A537-5407FD4E5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131D2C-4A64-349F-20EB-F2CD7287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365F84-4E46-F513-3B91-8000626B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545E3-6184-3639-FF0E-BF2A3CC7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66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43A1-DC4E-6C8D-5323-E0707E7A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C3C85-F002-EE51-24AE-E2820C62F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BE8BCB-4851-B366-D77C-4D6773120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7E7354-7E2B-79C1-C9EF-508E605E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58A7B8-6F6C-8D51-F1D4-A88A90E9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C2ECC4-947B-4D32-3351-C8CC4D3B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2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7A0F0-C163-EF17-A55F-CC7A3A74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B11B042-BA18-3407-B6C0-5A000B122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76108-B8AD-9935-0810-4D218EED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A87AEB-B523-4B98-CCFA-E6F558792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CA1C6C-C8C3-8A5B-0BB4-F4EA657CC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F76A07-E809-2684-1AFB-46FFB14D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546BE6A-2959-7802-F761-C265B12E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8A6915-3871-F94D-C2F0-5D997943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48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105BC-7ABA-FC15-4AF9-A2143B7E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8079E08-22DC-CB61-ABF1-E47C52B6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8F264C-EDB0-913F-9AEA-5ECAFC57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38D7F2-094C-196C-896C-9A738FC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72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20599F-62E4-A985-1AA6-A8D7B094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47BEA6-53BF-9953-5533-D114D0EB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6B2D7-4393-01A2-7DA8-BD214B62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14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069F9-3FDD-525C-9188-F9AF7083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8E1293-D684-1485-22CC-7884B3308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B3440F-30DC-12CE-61D8-7170FF02D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8E918D5-A351-CF43-B847-4AE1C214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C49818-94A0-DF2B-6C44-FD25303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8E8C11-58C5-440E-3F69-63698222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96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9D592-9297-CF94-B7E4-7D4C034F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47AAC2-8160-06E9-DB2A-835D7ACE8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AB57AA-CAF3-1743-7828-10957E7F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22838C-AC47-5025-9832-ACF90E87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313ABA-71D5-8DDC-8AB8-26257497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68CB2E-E1F6-99D8-6D83-4A277578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2290A95-5417-0692-51C0-D56332A7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B8A302-867A-0A14-67FB-4ECE5675C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2A966C-857E-48AE-092D-93A181157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7B593-1763-4AD0-BD46-0E1E5431B9E7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2D2A93-EAF6-0561-638A-ED7871420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6502C8-D16E-D815-7C4C-91AEF1712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FD168-0829-4E47-A265-97B553D78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68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B85AA-4963-87A1-6B82-3192037AD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企業韌性和永續的博弈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B6EF00-A8C7-2261-F3CA-9FD50089E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－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Regulatory Strategies in the Sharing Economy:</a:t>
            </a:r>
          </a:p>
          <a:p>
            <a:r>
              <a:rPr lang="en-US" altLang="zh-TW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of Game Theory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189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A6C0E-A754-E6AB-B7BD-B0E9D906E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0CFD-EDD2-A791-A3A9-599E01E0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178" cy="1325563"/>
          </a:xfrm>
        </p:spPr>
        <p:txBody>
          <a:bodyPr>
            <a:normAutofit/>
          </a:bodyPr>
          <a:lstStyle/>
          <a:p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Pollution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4966D-87C9-C04A-3BCC-19E941F0F08B}"/>
              </a:ext>
            </a:extLst>
          </p:cNvPr>
          <p:cNvSpPr txBox="1"/>
          <p:nvPr/>
        </p:nvSpPr>
        <p:spPr>
          <a:xfrm>
            <a:off x="758419" y="1712136"/>
            <a:ext cx="114847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the contribution to the environmental state and sustainability of the territory.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b="0" i="0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customer loyalty and corporate policy.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development of programs to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use of clean technologies and electric vehicles, as well as the allocation of transfers.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introduction of clean technologies and the provision of electric vehicles by the companies.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mandatory control over the sharing economy companies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88A03-17D5-7332-38D0-64D706722A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366"/>
          <a:stretch/>
        </p:blipFill>
        <p:spPr>
          <a:xfrm>
            <a:off x="2479069" y="5145864"/>
            <a:ext cx="7479337" cy="16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03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1242F-7FE3-AF58-A6A3-1A1DEA43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FD77A-B8AC-936C-C390-457264FC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178" cy="1325563"/>
          </a:xfrm>
        </p:spPr>
        <p:txBody>
          <a:bodyPr>
            <a:normAutofit/>
          </a:bodyPr>
          <a:lstStyle/>
          <a:p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 Deficiency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BB81B-0022-6A08-A296-9B7A3C0FCC8A}"/>
              </a:ext>
            </a:extLst>
          </p:cNvPr>
          <p:cNvSpPr txBox="1"/>
          <p:nvPr/>
        </p:nvSpPr>
        <p:spPr>
          <a:xfrm>
            <a:off x="758419" y="1712136"/>
            <a:ext cx="1143358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of the State: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Strategy: development of programs for sharing economy companies to encourage the use of designated parking spaces or the sharing of existing parking spaces with other companies.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Non-Cooperative Strategy: introduction of high fines for the improper parking of sharing cars.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of Sharing Economy Companies: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Strategy: collaboration with the state in the development of joint solutions to managing parking spaces and ensuring efficient use of resources.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Non-Cooperative Strategy: an ultimate increase in the number of cars in the city to meet demand and enhance individual utility, disregarding the potential parking deficiency and inconveniences for other participants.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4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7CAAA-2430-4542-5C43-782032323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880-2131-40C8-F53A-D5BF127F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178" cy="1325563"/>
          </a:xfrm>
        </p:spPr>
        <p:txBody>
          <a:bodyPr>
            <a:normAutofit/>
          </a:bodyPr>
          <a:lstStyle/>
          <a:p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 Deficiency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F5C91F-AC26-1F06-5AA7-1B1626B800CB}"/>
              </a:ext>
            </a:extLst>
          </p:cNvPr>
          <p:cNvSpPr txBox="1"/>
          <p:nvPr/>
        </p:nvSpPr>
        <p:spPr>
          <a:xfrm>
            <a:off x="758419" y="1712136"/>
            <a:ext cx="114847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resolving the city problem, reducing parking deficiencies, and offering citizens satisfaction.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b="0" i="0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an increase in the availability of parking spaces for customers and customer satisfaction.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AEA90-D43A-9BFD-E415-606E5336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366"/>
          <a:stretch/>
        </p:blipFill>
        <p:spPr>
          <a:xfrm>
            <a:off x="2230268" y="4084177"/>
            <a:ext cx="8323252" cy="182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56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2B63-8A4C-6246-FF3F-750B4C4BF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3945-45ED-0E0B-6EEF-1C44128F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178" cy="1325563"/>
          </a:xfrm>
        </p:spPr>
        <p:txBody>
          <a:bodyPr>
            <a:normAutofit/>
          </a:bodyPr>
          <a:lstStyle/>
          <a:p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Deficit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F9C77-311E-D7D0-F0E2-954E8BEE851B}"/>
              </a:ext>
            </a:extLst>
          </p:cNvPr>
          <p:cNvSpPr txBox="1"/>
          <p:nvPr/>
        </p:nvSpPr>
        <p:spPr>
          <a:xfrm>
            <a:off x="758419" y="1712136"/>
            <a:ext cx="114335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of the State: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Strategy: development of tax mechanisms to encourage sharing economy companies to invest in social programs.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Non-Cooperative Strategy: raising tax rates for sharing economy companies to increase revenue may lead to a higher financial burden and limited growth and development in the companies.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of Sharing Economy Companies: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Strategy: voluntary participation in social programs aimed at solving public issues, regardless of tax payments.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Non-Cooperative Strategy: minimizing tax payments and using tax incentives to boost individual utility and profit.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9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4031C-337B-09D3-A1A3-CF9C2EA2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31C8-C87C-F9B6-0884-D23D6AD5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178" cy="1325563"/>
          </a:xfrm>
        </p:spPr>
        <p:txBody>
          <a:bodyPr>
            <a:normAutofit/>
          </a:bodyPr>
          <a:lstStyle/>
          <a:p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Deficit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5678D-D47D-271E-F56A-00267CF34BB0}"/>
              </a:ext>
            </a:extLst>
          </p:cNvPr>
          <p:cNvSpPr txBox="1"/>
          <p:nvPr/>
        </p:nvSpPr>
        <p:spPr>
          <a:xfrm>
            <a:off x="758419" y="1712136"/>
            <a:ext cx="114847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the budget remedy and social development.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b="0" i="0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in the reallocation of funds from tax expenditure to public needs and customer loyalty.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development of tax mechanisms to encourage sharing economy companies.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Voluntary participation in social programs aimed at resolving public issues and maximizing total utility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upholding and complying with tax legislation.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57D393-531B-6791-1BA4-E4C298F6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366"/>
          <a:stretch/>
        </p:blipFill>
        <p:spPr>
          <a:xfrm>
            <a:off x="2347880" y="4722417"/>
            <a:ext cx="8351230" cy="18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6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87347-61E4-538F-C271-7DA122DA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24BC-4D6D-4A93-4148-E67DCCAA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178" cy="1325563"/>
          </a:xfrm>
        </p:spPr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Payoff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atrix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5D28C-6A7B-CCDC-C064-17752F0F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1" y="2669918"/>
            <a:ext cx="11020768" cy="239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19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8ACE-ED12-D6F6-7A01-4BB00D68B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D8D2-0631-6690-5A5F-CD0E960C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178" cy="1325563"/>
          </a:xfrm>
        </p:spPr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Payoff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atrix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09E88-DBF3-6E1A-3C36-85BA31493BB4}"/>
              </a:ext>
            </a:extLst>
          </p:cNvPr>
          <p:cNvSpPr txBox="1"/>
          <p:nvPr/>
        </p:nvSpPr>
        <p:spPr>
          <a:xfrm>
            <a:off x="758419" y="1712136"/>
            <a:ext cx="1077897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“Cooperation–Cooperation”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is certainly considered to be the optimal and most mutually beneficial option. This scenario takes into account the interests of both the company and the state.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“Cooperation(s)–Non-cooperation (c)”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appears sustainable in the short term. Its implementation suggests inadequate conditions for collaboration or a lack of trust in the state.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“Non-cooperation (s)–Cooperation(s)”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focuses mostly on short-term cooperation.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“Non-cooperation–Non-cooperation”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could endure until the negative effects become too high. Prior to this, the strategy can be sustainable.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8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3E077-6E67-D3F9-DFEE-3D0B7EA56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BED0-66D4-0D21-396F-1329FCF7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DA138-C405-9FEE-E94B-5B6FDB29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2179" cy="5032375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study identified </a:t>
            </a:r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cooperative and non-cooperative 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in the interaction of two participants: the state and the company.</a:t>
            </a:r>
            <a:endParaRPr lang="en-US" altLang="zh-TW" sz="24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study demonstrated the application of this approach to resolving social problems.</a:t>
            </a:r>
            <a:endParaRPr lang="en-US" altLang="zh-TW" sz="240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study calculated the </a:t>
            </a:r>
            <a:r>
              <a:rPr lang="en-US" altLang="zh-TW" sz="240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payoff matrix 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indicated sustainable and </a:t>
            </a:r>
            <a:r>
              <a:rPr lang="en-US" altLang="zh-TW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longterm</a:t>
            </a:r>
            <a:r>
              <a:rPr lang="en-US" altLang="zh-TW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scenarios. In addition, the authors identified parameters to consider when choosing economic agents’ behavior strategies.</a:t>
            </a:r>
          </a:p>
          <a:p>
            <a:pPr algn="l">
              <a:lnSpc>
                <a:spcPct val="100000"/>
              </a:lnSpc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Employing cooperative strategies in the regulation of sharing economy initiatives creates new possibilities for addressing social and environmental issues, engaging both civil society and enterprises in this process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2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EF27-EA9A-97F9-44DB-0798C66B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E77C-F2CF-2F14-5D03-B02035B78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2179" cy="2187916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sharing economy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high potential to change existing industries by identifying new market niches and alternative ways to meet economic agents' needs, while also posing a threat to traditional economic models.</a:t>
            </a: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consumption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use of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platforms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reduce transaction costs and reshape relationships between economic agents.</a:t>
            </a: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6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8287B-3012-33A3-18A2-771C3C5DE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76C8-F14F-D71E-98A9-D02D21FA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C803-2A93-7832-C927-8EC7ED20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2179" cy="2187916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penetration of platform relationships, on which the sharing economy is based, requires new approaches to regulation.</a:t>
            </a:r>
            <a:endParaRPr lang="en-US" altLang="zh-TW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strategies for regulating the sharing economy based on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theory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optimal approaches to regulation to be determined and the interests of all participants to be reconciled.</a:t>
            </a: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3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1E48F-AC27-9181-A8B2-02D5BEC7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42A3-DD46-ECF6-19A5-3B1B6C32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3CD52-ED96-9B66-9D08-2F1316DC2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2179" cy="3949210"/>
          </a:xfrm>
        </p:spPr>
        <p:txBody>
          <a:bodyPr>
            <a:noAutofit/>
          </a:bodyPr>
          <a:lstStyle/>
          <a:p>
            <a:pPr algn="l"/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involved the following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nalysis of </a:t>
            </a:r>
            <a:r>
              <a:rPr lang="en-US" altLang="zh-TW" sz="2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publications on the regulation 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sharing economy from the Scopus database.</a:t>
            </a:r>
          </a:p>
          <a:p>
            <a:pPr lvl="1"/>
            <a:endParaRPr lang="en-US" altLang="zh-TW" sz="22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onstruction of a </a:t>
            </a:r>
            <a:r>
              <a:rPr lang="en-US" altLang="zh-TW" sz="2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four-field matrix of strategies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behavior of economic agents through the application of game theory.</a:t>
            </a:r>
          </a:p>
          <a:p>
            <a:pPr lvl="1"/>
            <a:endParaRPr lang="en-US" altLang="zh-TW" sz="2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total </a:t>
            </a:r>
            <a:r>
              <a:rPr lang="en-US" altLang="zh-TW" sz="2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interaction.</a:t>
            </a:r>
          </a:p>
          <a:p>
            <a:pPr lvl="1"/>
            <a:endParaRPr lang="en-US" altLang="zh-TW" sz="2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dentification of </a:t>
            </a:r>
            <a:r>
              <a:rPr lang="en-US" altLang="zh-TW" sz="22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considered when determining the strategy of behavior.</a:t>
            </a:r>
          </a:p>
          <a:p>
            <a:pPr lvl="1"/>
            <a:endParaRPr lang="en-US" altLang="zh-TW" sz="2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designation of areas to be covered for the sustainable development of cooperative consumption strategies for boosting the sharing economy.</a:t>
            </a:r>
            <a:endParaRPr lang="en-US" altLang="zh-TW" sz="22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37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F918B-88DF-C4CC-6849-EA5CCB1A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6641-36FF-FEE3-A2B5-A2A23FA7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178" cy="1325563"/>
          </a:xfrm>
        </p:spPr>
        <p:txBody>
          <a:bodyPr>
            <a:normAutofit/>
          </a:bodyPr>
          <a:lstStyle/>
          <a:p>
            <a:r>
              <a:rPr lang="en-US" altLang="zh-TW" sz="40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to Regulation of the Sharing Economy: Cooperation or Non-Cooperation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3105D-F180-F67C-9A13-A9D90F94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44" y="2134142"/>
            <a:ext cx="11317734" cy="35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5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CC3BB-E69D-10FC-5DC2-2472CF06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2C770C-994F-2E3F-F9D1-F263170A6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57" y="193583"/>
            <a:ext cx="9695465" cy="64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2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34276-B68F-D76C-019E-54E406594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A342-B836-2FB0-163B-AA226ECC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178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atrix of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trategies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24354-D914-D5DB-63B8-7D4F1954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5063"/>
            <a:ext cx="10831684" cy="28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6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F68DE-835F-15E8-C357-DC54E96B9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034A-271E-E652-2F8D-5348A57B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178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atrix of 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trategies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86D58-C9E5-EEE9-7141-5B743912E07E}"/>
              </a:ext>
            </a:extLst>
          </p:cNvPr>
          <p:cNvSpPr txBox="1"/>
          <p:nvPr/>
        </p:nvSpPr>
        <p:spPr>
          <a:xfrm>
            <a:off x="758419" y="1712136"/>
            <a:ext cx="107789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T—net tax paid by sharing economy companies. </a:t>
            </a:r>
          </a:p>
          <a:p>
            <a:pPr algn="l"/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NR—net revenue of sharing economy companies. </a:t>
            </a:r>
          </a:p>
          <a:p>
            <a:pPr algn="l"/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R—additional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rent. </a:t>
            </a:r>
          </a:p>
          <a:p>
            <a:pPr algn="l"/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—program development costs. </a:t>
            </a:r>
          </a:p>
          <a:p>
            <a:pPr algn="l"/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—new technologies introduction costs for cooperation development.</a:t>
            </a:r>
          </a:p>
          <a:p>
            <a:pPr algn="l"/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—control costs. </a:t>
            </a:r>
          </a:p>
          <a:p>
            <a:pPr algn="l"/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t—transfer payments. </a:t>
            </a:r>
          </a:p>
          <a:p>
            <a:pPr algn="l"/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F—fines. </a:t>
            </a:r>
          </a:p>
          <a:p>
            <a:pPr algn="l"/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0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—intangible effects for the state. </a:t>
            </a:r>
          </a:p>
          <a:p>
            <a:pPr algn="l"/>
            <a:r>
              <a:rPr lang="en-US" altLang="zh-TW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000" b="0" i="0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—intangible effects for the company. </a:t>
            </a:r>
          </a:p>
          <a:p>
            <a:pPr algn="l"/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="0" i="0" u="none" strike="noStrike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—general benefits for the state. </a:t>
            </a:r>
          </a:p>
          <a:p>
            <a:pPr algn="l"/>
            <a:r>
              <a:rPr lang="en-US" altLang="zh-TW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b="0" i="0" u="none" strike="noStrike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—general benefits for the company</a:t>
            </a:r>
          </a:p>
          <a:p>
            <a:pPr algn="l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strategies are considered in relation to three problems: </a:t>
            </a:r>
          </a:p>
          <a:p>
            <a:pPr algn="l"/>
            <a:r>
              <a:rPr lang="en-US" altLang="zh-TW" sz="24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pollution, parking deficiency, and budget deficit</a:t>
            </a:r>
            <a:r>
              <a:rPr lang="en-US" altLang="zh-TW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28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4727F-0607-C14A-FE9D-194DA38EB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41BE-0D2B-C171-8661-F99F60AD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2178" cy="1325563"/>
          </a:xfrm>
        </p:spPr>
        <p:txBody>
          <a:bodyPr>
            <a:normAutofit/>
          </a:bodyPr>
          <a:lstStyle/>
          <a:p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Pollution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F7D94-CF0E-78D8-FB27-DAE995353B68}"/>
              </a:ext>
            </a:extLst>
          </p:cNvPr>
          <p:cNvSpPr txBox="1"/>
          <p:nvPr/>
        </p:nvSpPr>
        <p:spPr>
          <a:xfrm>
            <a:off x="758419" y="1712136"/>
            <a:ext cx="107789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of the State: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Strategy: developing programs for sharing economy companies that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the use of electric vehicles or environmentally friendly technologies.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Non-Cooperative Strategy: imposing strict regulations and emission fines to reduce air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of Sharing Economy Companies: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Strategy: adopting clean technologies and providing electric vehicles to reduce emissions and improve the total utility for all participants.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Non-Cooperative Strategy: maximizing their individual utility by offering vehicles with lower rental costs and amenities unrelated to eco-efficiency.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96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1025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標楷體</vt:lpstr>
      <vt:lpstr>Aptos</vt:lpstr>
      <vt:lpstr>Aptos Display</vt:lpstr>
      <vt:lpstr>Arial</vt:lpstr>
      <vt:lpstr>Times New Roman</vt:lpstr>
      <vt:lpstr>Office 佈景主題</vt:lpstr>
      <vt:lpstr>企業韌性和永續的博弈</vt:lpstr>
      <vt:lpstr>Introduction</vt:lpstr>
      <vt:lpstr>Introduction</vt:lpstr>
      <vt:lpstr>Introduction</vt:lpstr>
      <vt:lpstr>Approaches to Regulation of the Sharing Economy: Cooperation or Non-Cooperation</vt:lpstr>
      <vt:lpstr>PowerPoint Presentation</vt:lpstr>
      <vt:lpstr>Matrix of Strategies</vt:lpstr>
      <vt:lpstr>Matrix of Strategies</vt:lpstr>
      <vt:lpstr>－Environmental Pollution</vt:lpstr>
      <vt:lpstr>－Environmental Pollution</vt:lpstr>
      <vt:lpstr>－Parking Deficiency</vt:lpstr>
      <vt:lpstr>－Parking Deficiency</vt:lpstr>
      <vt:lpstr>－Budget Deficit</vt:lpstr>
      <vt:lpstr>－Budget Deficit</vt:lpstr>
      <vt:lpstr>General Payoff Matrix</vt:lpstr>
      <vt:lpstr>General Payoff Matrix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54 徐義鈞</cp:lastModifiedBy>
  <cp:revision>58</cp:revision>
  <dcterms:created xsi:type="dcterms:W3CDTF">2024-11-26T02:54:43Z</dcterms:created>
  <dcterms:modified xsi:type="dcterms:W3CDTF">2024-12-02T18:49:25Z</dcterms:modified>
</cp:coreProperties>
</file>