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  <p:sldMasterId id="2147483696" r:id="rId4"/>
    <p:sldMasterId id="2147483754" r:id="rId5"/>
  </p:sldMasterIdLst>
  <p:notesMasterIdLst>
    <p:notesMasterId r:id="rId59"/>
  </p:notesMasterIdLst>
  <p:handoutMasterIdLst>
    <p:handoutMasterId r:id="rId60"/>
  </p:handoutMasterIdLst>
  <p:sldIdLst>
    <p:sldId id="389" r:id="rId6"/>
    <p:sldId id="270" r:id="rId7"/>
    <p:sldId id="257" r:id="rId8"/>
    <p:sldId id="258" r:id="rId9"/>
    <p:sldId id="259" r:id="rId10"/>
    <p:sldId id="760" r:id="rId11"/>
    <p:sldId id="303" r:id="rId12"/>
    <p:sldId id="260" r:id="rId13"/>
    <p:sldId id="262" r:id="rId14"/>
    <p:sldId id="261" r:id="rId15"/>
    <p:sldId id="263" r:id="rId16"/>
    <p:sldId id="762" r:id="rId17"/>
    <p:sldId id="763" r:id="rId18"/>
    <p:sldId id="777" r:id="rId19"/>
    <p:sldId id="764" r:id="rId20"/>
    <p:sldId id="761" r:id="rId21"/>
    <p:sldId id="765" r:id="rId22"/>
    <p:sldId id="766" r:id="rId23"/>
    <p:sldId id="767" r:id="rId24"/>
    <p:sldId id="782" r:id="rId25"/>
    <p:sldId id="769" r:id="rId26"/>
    <p:sldId id="770" r:id="rId27"/>
    <p:sldId id="268" r:id="rId28"/>
    <p:sldId id="264" r:id="rId29"/>
    <p:sldId id="265" r:id="rId30"/>
    <p:sldId id="780" r:id="rId31"/>
    <p:sldId id="771" r:id="rId32"/>
    <p:sldId id="266" r:id="rId33"/>
    <p:sldId id="267" r:id="rId34"/>
    <p:sldId id="276" r:id="rId35"/>
    <p:sldId id="269" r:id="rId36"/>
    <p:sldId id="772" r:id="rId37"/>
    <p:sldId id="390" r:id="rId38"/>
    <p:sldId id="738" r:id="rId39"/>
    <p:sldId id="739" r:id="rId40"/>
    <p:sldId id="740" r:id="rId41"/>
    <p:sldId id="741" r:id="rId42"/>
    <p:sldId id="742" r:id="rId43"/>
    <p:sldId id="773" r:id="rId44"/>
    <p:sldId id="755" r:id="rId45"/>
    <p:sldId id="778" r:id="rId46"/>
    <p:sldId id="774" r:id="rId47"/>
    <p:sldId id="285" r:id="rId48"/>
    <p:sldId id="291" r:id="rId49"/>
    <p:sldId id="292" r:id="rId50"/>
    <p:sldId id="775" r:id="rId51"/>
    <p:sldId id="294" r:id="rId52"/>
    <p:sldId id="295" r:id="rId53"/>
    <p:sldId id="296" r:id="rId54"/>
    <p:sldId id="297" r:id="rId55"/>
    <p:sldId id="298" r:id="rId56"/>
    <p:sldId id="299" r:id="rId57"/>
    <p:sldId id="301" r:id="rId58"/>
  </p:sldIdLst>
  <p:sldSz cx="6858000" cy="9144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47" d="100"/>
          <a:sy n="47" d="100"/>
        </p:scale>
        <p:origin x="2172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067" y="-9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20FA205-BA41-4FFE-809D-9A38558799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AE54D31-BD3D-4547-A0DC-2D8DB358E6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195C23B-D522-4A87-BEAA-DF6D541624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39AE992-CE6D-4D10-A512-EFA672BC85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84B1401-700A-B741-A352-E8237C54F88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35DE1E1-A23B-4B8E-9221-27E015B61A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3FD3E3-F300-4B42-8F68-852C443F18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D334958-FA60-9022-E74B-154A5FBC11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9475" y="692150"/>
            <a:ext cx="2559050" cy="34163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708292-1A52-42FF-B6D0-95F209EAD7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第二階層</a:t>
            </a:r>
          </a:p>
          <a:p>
            <a:pPr lvl="2"/>
            <a:r>
              <a:rPr lang="zh-TW" altLang="en-US" noProof="0"/>
              <a:t>第三階層</a:t>
            </a:r>
          </a:p>
          <a:p>
            <a:pPr lvl="3"/>
            <a:r>
              <a:rPr lang="zh-TW" altLang="en-US" noProof="0"/>
              <a:t>第四階層</a:t>
            </a:r>
          </a:p>
          <a:p>
            <a:pPr lvl="4"/>
            <a:r>
              <a:rPr lang="zh-TW" altLang="en-US" noProof="0"/>
              <a:t>第五階層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5A105D4-047D-4B75-BFBF-B1D9888876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91D8FE8-6AAC-4921-81FC-C81C71A2B9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8CF1C2E6-7B11-7F4B-96F7-4DBFD3585B9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47888" y="692150"/>
            <a:ext cx="25622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1C2E6-7B11-7F4B-96F7-4DBFD3585B99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674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D21A58D-FF36-FCE7-F0C1-3A12E39B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AE1671C-1937-1741-A0B0-B3522430EC9A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C9019A-718C-2F94-C7DA-508E09108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6165B59-7616-45D8-45DD-F848606A4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FC2454B-788B-6180-51FC-634EAEC3B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6DB0667-BBEA-1046-BAA0-D625D6E235C2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BE3F18-D32D-1A49-4953-37F9D63608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C20F814-1138-A431-9FDB-426960933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9646ACE-E5C8-41E5-9E99-51AA5C219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0B83265-1494-41BA-AD44-ECC83B36B81E}" type="slidenum">
              <a:rPr lang="en-US" altLang="zh-TW" i="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EF9CC4F-1C7A-4FDD-A02D-06F8E6043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2726CB1-03CB-46D5-B6A8-82A0B61CA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B3DA443-A9F4-5B24-EFC3-CEE26AAD5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C90B86B-CF0F-3645-AE8D-7B0012354AC1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0AE7071-8C26-AA65-A44B-92D4BEFB1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475440C-3C90-A4DF-4503-18A537361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55267F7-F5AA-FB37-3DAA-A3F4F51FB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8A7E602D-AEAD-8745-949B-2042BE4CEDDF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D77E4BB-C394-4D46-8A3D-CE055AE53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CAA98DF-8C94-61C6-03F1-BBF294225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61F575-5503-C208-3A2B-4D68984205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B72A8FD-A1CA-0240-AB8C-C0A46E4950D0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7684E76-A000-1C3E-61AB-90BCA154F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58204AA-1D3E-5081-80E6-0560DBBB9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D770E28-8019-76E6-ADFB-5C1BED478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DB2E6F4-7E4A-A145-8A4C-78EA2E9E7B4F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A0D74D8-1D00-DA38-7053-8EDDD3BBA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DA5C848-889F-3A2B-7845-525827004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影像版面配置區 1">
            <a:extLst>
              <a:ext uri="{FF2B5EF4-FFF2-40B4-BE49-F238E27FC236}">
                <a16:creationId xmlns:a16="http://schemas.microsoft.com/office/drawing/2014/main" id="{63C4C1C7-4A16-8464-28CB-00707A4C8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59395" name="備忘稿版面配置區 2">
            <a:extLst>
              <a:ext uri="{FF2B5EF4-FFF2-40B4-BE49-F238E27FC236}">
                <a16:creationId xmlns:a16="http://schemas.microsoft.com/office/drawing/2014/main" id="{2CBF9D41-B48A-A31D-4DAD-1DB43B324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9396" name="投影片編號版面配置區 3">
            <a:extLst>
              <a:ext uri="{FF2B5EF4-FFF2-40B4-BE49-F238E27FC236}">
                <a16:creationId xmlns:a16="http://schemas.microsoft.com/office/drawing/2014/main" id="{D83760F2-6F7C-E64D-2128-D24D848FD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ED09388-446A-F84E-9F3B-59C12F1E3F3D}" type="slidenum">
              <a:rPr lang="en-US" altLang="zh-TW" sz="1000"/>
              <a:pPr/>
              <a:t>33</a:t>
            </a:fld>
            <a:endParaRPr lang="en-US" altLang="zh-TW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54B1660-7917-06B6-D2AF-3CB25C8AF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F5D18CF-25F8-BD42-93E5-F09CFDE7A935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405A7C3-1295-09B7-6BCE-11A02F2DC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73A3FA7-04BA-B063-CD1D-06FA5D2B8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B8C45F8-8B05-89C6-E410-6D4977A99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4C0BC-DDED-C34E-97E9-97A65B39D4E6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1024F94-C814-2930-F655-37C40A716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8D31DD7-2637-9B66-A528-32FB9628F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47888" y="692150"/>
            <a:ext cx="25622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1C2E6-7B11-7F4B-96F7-4DBFD3585B99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4168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811394C-E64D-79DB-28C0-9B680F897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6F5EE48-C962-5D41-8A29-BEC590C8F388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6F60BA0-3FB4-0912-F31C-F3BF96512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274E36E-BF26-A950-4A7D-D52BDE53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38D4FF5-8F0D-4A58-6E08-B493426B7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D5957C42-3797-8F4C-9245-B8E000A1017E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635C5E5-9577-0749-A703-A53E16948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E855D56-6B94-9D2F-F44E-46A4D7BEF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50398B4-B7F0-0000-C42B-73F9B68607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F3EF556-15DB-F547-AC2D-11810F34C698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E89EBD-7674-7414-E4F9-BFA3BA5C5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0D15E80-E618-BFDB-6974-F466A17AD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1E945E76-207B-F816-A260-35B09F835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C865CF8-06C2-5547-8368-172544F6E1D3}" type="slidenum">
              <a:rPr lang="zh-TW" altLang="en-US" i="0">
                <a:solidFill>
                  <a:srgbClr val="000000"/>
                </a:solidFill>
                <a:ea typeface="華康中黑體" pitchFamily="49" charset="-120"/>
              </a:rPr>
              <a:pPr eaLnBrk="1" hangingPunct="1">
                <a:spcBef>
                  <a:spcPct val="0"/>
                </a:spcBef>
              </a:pPr>
              <a:t>41</a:t>
            </a:fld>
            <a:endParaRPr lang="en-US" altLang="zh-TW" i="0">
              <a:solidFill>
                <a:srgbClr val="000000"/>
              </a:solidFill>
              <a:ea typeface="華康中黑體" pitchFamily="49" charset="-12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F688EA6-1AD5-BA34-7BE4-8C2954D74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A7C9261-3264-0309-1113-08F7E2C22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44544C3-8D47-EFDA-D0B1-B3779DF89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E42F90F-04D8-8448-9B0E-757F48CCB571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A443D0C-0386-594B-0FFB-A3458F76F9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C26CA25-7CDE-27C1-49CA-F5E3B9FF9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842CC75-69E0-B01B-F269-3A5DDB006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1516AF-44CB-2E43-A6D4-39675F95371A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5083E36-273A-2253-6C7E-B2588D6BE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0A7701B-05C3-A83D-40E9-EB05A8A97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EE494B2-AA46-CE19-D264-2A813BF3D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DE8D13B-F4F5-1841-9BA6-973091EB1567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9BC29B9-5507-E45F-535E-F6538E781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4F9F9CF-2BA3-D475-57BD-1443E2E19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FB2F2CB-45BF-5615-FCE1-04BEA20DB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739F092-33EB-9A49-BFBB-089AD17949C2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1BC360-313C-145B-CBC6-56875F70E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9CD2E73-B0AD-D973-4576-96DE32DC5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A1DCE57-8AAF-155E-7D24-8775DCA17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4474FDD-7E0C-9C41-98AB-97EEE4E2DDDE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6EC0992-6539-0DC0-4C88-3A23BA4138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CF025C6-71F8-D89E-F81F-0103B83AC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772BC19-CA41-2379-F1CE-5D85C1113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206D16F-1AD5-B346-BB81-2637A07BCA24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5591D41-EE12-FA0C-224A-DC369C777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CC8A512-2552-9062-DE90-50AB9CABC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E6A1F793-C20B-1A19-1D8D-17AE02F04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19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472A4DA-1C22-EB4F-B906-FA6A040435D2}" type="slidenum">
              <a:rPr lang="en-US" altLang="zh-TW" i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TW" i="0">
              <a:solidFill>
                <a:srgbClr val="000000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1C3390E-9024-BC8F-17F4-CA69692A5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7888" y="692150"/>
            <a:ext cx="2562225" cy="34163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F10ECF2-4388-D218-6D25-477307BC5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EEEA49-D2F0-6F45-8993-DDA650820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3A9001-E0BF-BEAF-E4D3-09C3CB1143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DB6533-13AA-F8E2-6DFC-DD93D65A3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BAFF2-E5FC-3947-B1E6-6398BA89948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836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4CDC36-62AB-BDFC-3D74-912FF7FB4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0A6A7D-A27A-C0EF-6988-ED4DE74D8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07728E-79F0-CF77-9F83-CCDD48354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D8D85-5010-C44B-84BA-80A9CA1FA8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056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30F853-EE81-1925-0769-A65CD4C3B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F71A19-D360-5746-57B2-82F3B3714B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A394F-11AC-E99A-D384-E0A998D9D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472ED-E0A6-2949-9FE9-A3843041C8D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969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773DB8-7706-378A-D3FA-25CF09B292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7FE2F-2FF5-8344-A7B2-6ED92133F6C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0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87109E-A6C9-D241-8CFD-D39294BC78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E6374-F3BC-2C43-BB5C-E197082CF4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99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43EC58-5979-084B-89AC-3E5140B97B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F86EB-B26E-CA48-ABDB-00C46541446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771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40358C-1036-3C3C-A01F-368F1E4813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AEAE0-5D83-FB48-8995-837EE5DB233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36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6877BE-1B5B-8CFE-C4F7-FE7EAF177A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A0424-E4F6-2545-8957-0EFAFB8A6D7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8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28A44B-37E1-5761-A766-9DD67BCB55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2B5A7-2BB2-FD4E-A680-2C362470D4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560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4400D7F-26AC-E47F-B596-330AD47555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6239B-3DB6-014A-8420-A647815808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360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346FA6-9BF5-BA39-2073-6420208BFF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6CF4E2-8FF0-DC4C-82F7-BDB692C5122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85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B699A-57DA-6CED-9DD3-EBA7EDBDC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7092950"/>
            <a:ext cx="1906588" cy="6477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AFC581-068B-1256-1AE6-6D1A060EC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01F23E-A421-99FF-62A3-755E9C1BF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EB546-ABAF-7647-91DB-1DE67142B3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3036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1CB105-CC65-2158-CE01-78C6308B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0E2D8-475D-5E45-A927-5AA8B3CA5E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1619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C930D8-0173-B931-7E00-9D0F8165F8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8B05A-D6FC-4543-86A8-1CFEE293F31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851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3475" y="203200"/>
            <a:ext cx="1514475" cy="7924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203200"/>
            <a:ext cx="4429125" cy="7924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15437D-409C-9397-CE53-6704B9FAFF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AEDD7-74A7-CC49-A018-B8E36AAF34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7985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03200"/>
            <a:ext cx="6000750" cy="914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320800"/>
            <a:ext cx="2971800" cy="6807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20800"/>
            <a:ext cx="2971800" cy="68072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1ACC82-09D6-151D-049E-69DACC0C39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94D12-A135-F148-8433-8E1E8BAFA5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9259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DA65E02-1804-1965-4C94-CB1D7D503D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CCB1-CC4B-AA40-A30A-74A1B0C19A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416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03200"/>
            <a:ext cx="6000750" cy="914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B3E0B916-DF39-7A22-70FA-20B552FA1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D5030-440F-C342-A0BC-C0998A77F4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062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F5215270-7EE8-2D5D-604E-22888D131C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5F560-1701-0E49-880D-F05208E8AE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556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B889776-CFD1-5C48-A668-0DAD62E90B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FDA54C-C78A-FE46-B481-7C3A380D93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33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AADF75D4-0424-C181-2A69-C1A313DB1A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B503-D836-6446-9F70-2A54643A83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278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9BCF22AE-ABA1-86DB-15AA-900B822264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89BF6F-2C7B-254A-B8B9-5E7F453781F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7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41F9D2-DA42-AD8F-43DF-E593339BA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587145-E93E-4321-C429-1BFECEA80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E3EEB0-B51C-9E42-811F-9FB97C5C9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59C83E-089A-9640-A86E-543A9EF8333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2865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C76911F3-493E-8DAA-9750-5D910B816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1104A-1901-FE44-B885-C854C477FD3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0724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9A34C50-0E3F-E215-1D36-283645EFD2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44B642-88C2-E74F-B57C-5B14B085CC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1376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69FAF458-D76A-36BE-2245-162A962A60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4684E-8409-004B-8264-3F2F59D0A79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852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8132183-BC59-9536-7D9E-9CD9D935A1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BC575-F161-DB4E-BEBD-2FE6AC22A0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84224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3475" y="203200"/>
            <a:ext cx="1514475" cy="7924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203200"/>
            <a:ext cx="4429125" cy="7924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0A8590D1-BFA9-A89F-8F0A-A0ACAFC374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F391E7-6CFD-7D4C-897F-21D93D6418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3628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8912856-5AE0-83D6-3268-B7913A7EB0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D885-2B3C-2341-936E-D4A177AFD1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3869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1FFC1D1-6F4E-712C-1322-593FC6401A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17B40-C1D3-284E-B6BE-8DECC3A7C0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9226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846D78D-EC3D-2A25-F298-0151DF25D7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CF34D-62DE-824A-A6CE-BE44A5BEC6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90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3F65E379-F786-450F-9A8B-1F72B8A413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74AE3-4C7F-054E-8088-17AD5DE06C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642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5216AB1E-EA9C-E852-B382-E7CDB0F37E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46CDB-69B9-9F44-ACEC-0B43E3E92A9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57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22D97-FC40-9EDC-A2AF-BFDEE693D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BBFAA-1FB9-0F65-DAC4-002339335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03BDD-4131-6B89-5C52-99B606CAC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BCE66E-F79A-634F-A2B7-4B4D272BD5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1504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E307C30C-1804-F8E8-289D-84F814B7C9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5F40D-51D5-3840-BE61-0DADBE6919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434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634A2551-D134-5900-DB39-A3EB1460B0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0D7E2-00FC-1B48-8EC4-6D8AAC96C7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328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87E0A558-5E7F-E256-C878-990F862BCE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738D07-EB75-564A-878D-FBCBB2710D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0350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D4679B22-AF23-5E44-1CBD-17D53C711C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D0428-9EBE-5747-A8D9-B50321304C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8090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4A33515E-94F2-6A44-9EE3-89DE0A8187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7C0D6-7BCA-DB4A-BE38-86741D97778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626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3475" y="203200"/>
            <a:ext cx="1514475" cy="7924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203200"/>
            <a:ext cx="4429125" cy="7924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5CB42BA-9C8A-C0C9-9418-53BCE4AC7D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90DEB-E473-3346-ABDA-FDC131C9B9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69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FE372F0-F908-49F6-8D4C-447D092BC2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B257E-26D7-2C42-B7B5-40CA01CD95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9663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49C53FE2-6A60-1EAB-F5D0-9CFAC3AC33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699DA-F590-1C4F-95F4-C909DA0EA0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310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A809E22-7780-E7EF-E1D3-C56F63BB08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14B74-90CC-984A-9A16-C9E35E26D2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68611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320800"/>
            <a:ext cx="2971800" cy="680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755EC1A-D9AA-9753-B7EA-839689DDF2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06EAC-3058-374F-A81D-B64510E4EE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415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970233-E76C-47C1-5C98-B4286766E7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31BA82-E9F1-DB65-A93F-28C3A66FE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24920D-B5EE-7BD1-CC2A-5965802CA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0D8DB-01BD-124E-B277-914F4E234D8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3896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42C0C27D-E6A7-BD0D-D16D-3E776139D2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00E4A-EEBA-9746-9A8F-A68C37951EC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76261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B9DD1E2-4941-BABA-C92C-D025A71B87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9EA71-9BC3-C548-BAAE-C810849CB0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61847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59185BA2-346C-6AF6-ACC8-089F957D86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C4699-D59B-2F47-9803-DBFF214D77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411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46B473ED-81F7-A1C8-1B5A-1BE4EBBA72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A9C39-C45D-8F42-BDB4-CAA0B7F7C0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377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426EB60-A88E-5E1D-A877-94626B0F19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D4696-4424-8B44-B9BA-7F4836DB95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6308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F7DEA592-A779-D28F-8661-017E30D607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EDB83-9E64-754D-9AB5-C6DF2FBB27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5581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3475" y="203200"/>
            <a:ext cx="1514475" cy="7924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203200"/>
            <a:ext cx="4429125" cy="79248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96D9F640-76E7-1094-2859-6CBCCA6A6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6EC13-5CF8-DA41-9350-2943C61817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710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920CF1-B521-90CA-BC93-34855F23F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B8FC1-66C4-6228-4BDF-D2C7253652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1907E6-F5E6-5E0C-6958-46D9AB9B0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9680E-4613-4647-8B34-738036142A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388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461195-5680-2547-5D52-AACA4E768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416584-CDBD-8B07-8953-220E76D4D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4C44A6-FE31-C497-C097-57ED7089BD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A6C9E-1159-A44E-85E3-C0E3DBD783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6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50F95-2C16-4B70-C80E-A6B699464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635594-2DE4-A8BF-98AC-54BCC6A2C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9A149B-D0D2-77AB-0D62-55A22B74D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98962-F84A-E24F-9383-DF5983FA8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3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F2BF7-0607-3E66-C3E9-FDACAD9EA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A2060-1D75-863F-F27F-889D1F455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C96EB-E524-6ADD-BA7A-15468798A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6CA71-AFD7-B349-8CF4-F2385E82DD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12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D80B03-0155-4D6C-7EA2-258EB561A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004097-6B5B-2319-2AF8-35C89165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按一下以編輯母片本文樣式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4E65F3C-31AB-4E48-85C3-1D3FF76FF3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0003E2-8AEA-40B3-9A6C-7CC8CB19F4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1259097-DFF4-45D0-81FC-1875989F21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690D8F-7E28-F34E-9753-8C21FBF7732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78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FE1367-7061-CE4E-947C-B6821BCF8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203200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10D329-E219-E8A9-BD4B-BAF0A569D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320800"/>
            <a:ext cx="60579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89829" name="Rectangle 5">
            <a:extLst>
              <a:ext uri="{FF2B5EF4-FFF2-40B4-BE49-F238E27FC236}">
                <a16:creationId xmlns:a16="http://schemas.microsoft.com/office/drawing/2014/main" id="{01242ED8-193E-488D-BB62-D324FEBC32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900">
                <a:latin typeface="Tahoma" panose="020B0604030504040204" pitchFamily="34" charset="0"/>
              </a:defRPr>
            </a:lvl1pPr>
          </a:lstStyle>
          <a:p>
            <a:fld id="{8153FE6C-F513-C54A-89E7-B44055D90F2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5E3F2A77-7B58-4341-95A2-68D395D659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1117600"/>
            <a:ext cx="6170613" cy="428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1800">
              <a:latin typeface="Tahoma" pitchFamily="34" charset="0"/>
            </a:endParaRPr>
          </a:p>
        </p:txBody>
      </p:sp>
      <p:sp>
        <p:nvSpPr>
          <p:cNvPr id="589831" name="Rectangle 7">
            <a:extLst>
              <a:ext uri="{FF2B5EF4-FFF2-40B4-BE49-F238E27FC236}">
                <a16:creationId xmlns:a16="http://schemas.microsoft.com/office/drawing/2014/main" id="{2F1D4662-DD53-4F46-A63B-F5F79C2CAE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2900" y="1117600"/>
            <a:ext cx="6170613" cy="381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 sz="18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anose="02010601000101010101" pitchFamily="2" charset="-120"/>
        <a:buChar char="․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2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>
          <a:solidFill>
            <a:srgbClr val="003300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9">
            <a:extLst>
              <a:ext uri="{FF2B5EF4-FFF2-40B4-BE49-F238E27FC236}">
                <a16:creationId xmlns:a16="http://schemas.microsoft.com/office/drawing/2014/main" id="{044BD6E9-B46C-FE21-4842-C429B6A5C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203200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20">
            <a:extLst>
              <a:ext uri="{FF2B5EF4-FFF2-40B4-BE49-F238E27FC236}">
                <a16:creationId xmlns:a16="http://schemas.microsoft.com/office/drawing/2014/main" id="{46B7E51E-0CA7-00E8-D2D2-1835B140D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320800"/>
            <a:ext cx="60579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226578E0-409B-45FB-85EA-C635D53CB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Tahoma" panose="020B0604030504040204" pitchFamily="34" charset="0"/>
              </a:defRPr>
            </a:lvl1pPr>
          </a:lstStyle>
          <a:p>
            <a:fld id="{9DB58AE6-634D-E041-B422-28F31BD3015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80F68A76-3793-43D6-90AE-E548EC5BE0D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838" y="1211263"/>
            <a:ext cx="6170612" cy="412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21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–"/>
        <a:defRPr kumimoji="1">
          <a:solidFill>
            <a:srgbClr val="333399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Times New Roman" panose="02020603050405020304" pitchFamily="18" charset="0"/>
        <a:buChar char="»"/>
        <a:defRPr kumimoji="1">
          <a:solidFill>
            <a:srgbClr val="006600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kumimoji="1">
          <a:solidFill>
            <a:srgbClr val="333399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>
          <a:solidFill>
            <a:schemeClr val="bg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>
            <a:extLst>
              <a:ext uri="{FF2B5EF4-FFF2-40B4-BE49-F238E27FC236}">
                <a16:creationId xmlns:a16="http://schemas.microsoft.com/office/drawing/2014/main" id="{AF2F1D85-4819-2B42-D154-E3AAB847B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203200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Rectangle 20">
            <a:extLst>
              <a:ext uri="{FF2B5EF4-FFF2-40B4-BE49-F238E27FC236}">
                <a16:creationId xmlns:a16="http://schemas.microsoft.com/office/drawing/2014/main" id="{CE4FA5FF-40FA-037F-9C30-58846BC4D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320800"/>
            <a:ext cx="60579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A71785E5-4331-4354-B0E6-67A85E2875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Tahoma" panose="020B0604030504040204" pitchFamily="34" charset="0"/>
              </a:defRPr>
            </a:lvl1pPr>
          </a:lstStyle>
          <a:p>
            <a:fld id="{A701A3DF-AE32-8843-979C-30BA74464F1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1204C9DA-7068-4124-9772-45A101C9E4D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838" y="1211263"/>
            <a:ext cx="6170612" cy="412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21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–"/>
        <a:defRPr kumimoji="1">
          <a:solidFill>
            <a:srgbClr val="333399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Times New Roman" panose="02020603050405020304" pitchFamily="18" charset="0"/>
        <a:buChar char="»"/>
        <a:defRPr kumimoji="1">
          <a:solidFill>
            <a:srgbClr val="006600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kumimoji="1">
          <a:solidFill>
            <a:srgbClr val="333399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>
          <a:solidFill>
            <a:schemeClr val="bg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>
            <a:extLst>
              <a:ext uri="{FF2B5EF4-FFF2-40B4-BE49-F238E27FC236}">
                <a16:creationId xmlns:a16="http://schemas.microsoft.com/office/drawing/2014/main" id="{9193FC53-08EB-6FAE-9359-ED0A7B82B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203200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20">
            <a:extLst>
              <a:ext uri="{FF2B5EF4-FFF2-40B4-BE49-F238E27FC236}">
                <a16:creationId xmlns:a16="http://schemas.microsoft.com/office/drawing/2014/main" id="{7FF233A1-0A0E-49B6-0F3A-A56430C59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320800"/>
            <a:ext cx="6057900" cy="68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654B0FE0-D487-4693-A3A5-3189174DC9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Tahoma" panose="020B0604030504040204" pitchFamily="34" charset="0"/>
              </a:defRPr>
            </a:lvl1pPr>
          </a:lstStyle>
          <a:p>
            <a:fld id="{0B87B131-5E58-CF49-B2A0-C050D15D009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29" name="Rectangle 22">
            <a:extLst>
              <a:ext uri="{FF2B5EF4-FFF2-40B4-BE49-F238E27FC236}">
                <a16:creationId xmlns:a16="http://schemas.microsoft.com/office/drawing/2014/main" id="{EE1FF6D7-B910-43F8-A56D-3D3EC7BA2DF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50838" y="1211263"/>
            <a:ext cx="6170612" cy="412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31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zh-TW" sz="1800">
              <a:latin typeface="Tahoma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000">
          <a:solidFill>
            <a:srgbClr val="333399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21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Times New Roman" panose="02020603050405020304" pitchFamily="18" charset="0"/>
        <a:buChar char="–"/>
        <a:defRPr kumimoji="1">
          <a:solidFill>
            <a:srgbClr val="333399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Times New Roman" panose="02020603050405020304" pitchFamily="18" charset="0"/>
        <a:buChar char="»"/>
        <a:defRPr kumimoji="1">
          <a:solidFill>
            <a:srgbClr val="006600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kumimoji="1">
          <a:solidFill>
            <a:srgbClr val="333399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kumimoji="1">
          <a:solidFill>
            <a:schemeClr val="bg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kumimoji="1" sz="18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9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>
            <a:extLst>
              <a:ext uri="{FF2B5EF4-FFF2-40B4-BE49-F238E27FC236}">
                <a16:creationId xmlns:a16="http://schemas.microsoft.com/office/drawing/2014/main" id="{F5CDE63A-6481-C1F3-01AD-FA5500E7A0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3600" b="1"/>
              <a:t>Logic Representations </a:t>
            </a:r>
          </a:p>
        </p:txBody>
      </p:sp>
      <p:sp>
        <p:nvSpPr>
          <p:cNvPr id="9219" name="Rectangle 2051">
            <a:extLst>
              <a:ext uri="{FF2B5EF4-FFF2-40B4-BE49-F238E27FC236}">
                <a16:creationId xmlns:a16="http://schemas.microsoft.com/office/drawing/2014/main" id="{4F0AC804-632A-D8C3-A9BB-9CFDA3ABDD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9220" name="投影片編號版面配置區 1">
            <a:extLst>
              <a:ext uri="{FF2B5EF4-FFF2-40B4-BE49-F238E27FC236}">
                <a16:creationId xmlns:a16="http://schemas.microsoft.com/office/drawing/2014/main" id="{FA30D997-D2BF-92D6-4225-05DADD01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5C81B-90EF-4544-9BEA-B8E8CE0F10C1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11F5A0CF-80AE-6A6E-58D0-8BBB30D97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2D7523A-48CC-FA47-B14B-2E74B7AAEE20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9CE9037-81B3-F82D-E6A2-A06487AF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738" y="539750"/>
            <a:ext cx="5829300" cy="566738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Variable Ordering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547CB78-2C2C-27A8-814C-8A2673C0F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1403648"/>
            <a:ext cx="6337300" cy="59055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2400" dirty="0"/>
              <a:t>Assign arbitrary total ordering to variable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dirty="0"/>
              <a:t>          e.g. X1 &lt; X2 &lt; X3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TW" sz="2400" dirty="0"/>
              <a:t>Variable must appear in ascending order along all paths</a:t>
            </a:r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endParaRPr lang="en-US" altLang="zh-TW" sz="2400" dirty="0"/>
          </a:p>
          <a:p>
            <a:pPr eaLnBrk="1" hangingPunct="1">
              <a:spcBef>
                <a:spcPct val="10000"/>
              </a:spcBef>
            </a:pPr>
            <a:r>
              <a:rPr lang="en-US" altLang="zh-TW" sz="2400" dirty="0"/>
              <a:t>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No conflicting variable assignments along path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400" dirty="0"/>
              <a:t>Simplifies manipulation</a:t>
            </a:r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A7EE8076-85DF-24F4-4AE3-427C1152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383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19462" name="Oval 5">
            <a:extLst>
              <a:ext uri="{FF2B5EF4-FFF2-40B4-BE49-F238E27FC236}">
                <a16:creationId xmlns:a16="http://schemas.microsoft.com/office/drawing/2014/main" id="{052EB51B-1AAC-7660-8E2A-550F26A0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9547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19463" name="Oval 6">
            <a:extLst>
              <a:ext uri="{FF2B5EF4-FFF2-40B4-BE49-F238E27FC236}">
                <a16:creationId xmlns:a16="http://schemas.microsoft.com/office/drawing/2014/main" id="{A3028A06-4303-5EF2-4EE0-6EFF6CCF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4526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726609DF-6871-2572-88FC-C74762E5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25" y="3726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B3BF98BA-C2EA-CBEA-B39B-E8B0D4AC5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25" y="4297661"/>
            <a:ext cx="0" cy="2286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3A4C4781-3D69-B256-8A9F-AD1428CBC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5225" y="4869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12">
            <a:extLst>
              <a:ext uri="{FF2B5EF4-FFF2-40B4-BE49-F238E27FC236}">
                <a16:creationId xmlns:a16="http://schemas.microsoft.com/office/drawing/2014/main" id="{45656B67-1AA8-DCAE-1985-F83A31E21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669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5CD272FA-A181-0F95-3EC2-5E531E2CF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675" y="4240511"/>
            <a:ext cx="171450" cy="1714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2CBA1B7E-7898-4026-4C24-CB32F686A0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4812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Oval 15">
            <a:extLst>
              <a:ext uri="{FF2B5EF4-FFF2-40B4-BE49-F238E27FC236}">
                <a16:creationId xmlns:a16="http://schemas.microsoft.com/office/drawing/2014/main" id="{7D95B603-A2D5-8ED7-BC67-6A94AA6A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383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19471" name="Oval 17">
            <a:extLst>
              <a:ext uri="{FF2B5EF4-FFF2-40B4-BE49-F238E27FC236}">
                <a16:creationId xmlns:a16="http://schemas.microsoft.com/office/drawing/2014/main" id="{C02E1249-77D2-6370-E473-EFB0AAD66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4526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19472" name="Line 18">
            <a:extLst>
              <a:ext uri="{FF2B5EF4-FFF2-40B4-BE49-F238E27FC236}">
                <a16:creationId xmlns:a16="http://schemas.microsoft.com/office/drawing/2014/main" id="{4F918126-C24A-4309-0B65-A1B77B752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925" y="3726161"/>
            <a:ext cx="0" cy="8001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Line 20">
            <a:extLst>
              <a:ext uri="{FF2B5EF4-FFF2-40B4-BE49-F238E27FC236}">
                <a16:creationId xmlns:a16="http://schemas.microsoft.com/office/drawing/2014/main" id="{5897C2FE-D48B-557A-330E-88D81F7E2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925" y="4869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4" name="Line 21">
            <a:extLst>
              <a:ext uri="{FF2B5EF4-FFF2-40B4-BE49-F238E27FC236}">
                <a16:creationId xmlns:a16="http://schemas.microsoft.com/office/drawing/2014/main" id="{3FB043A6-C99D-E991-365D-AC58C7EEE5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1025" y="3669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5" name="Line 23">
            <a:extLst>
              <a:ext uri="{FF2B5EF4-FFF2-40B4-BE49-F238E27FC236}">
                <a16:creationId xmlns:a16="http://schemas.microsoft.com/office/drawing/2014/main" id="{0E76BFBD-A2BB-4B18-E1BA-8FE2050A1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51025" y="4812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6" name="Oval 24">
            <a:extLst>
              <a:ext uri="{FF2B5EF4-FFF2-40B4-BE49-F238E27FC236}">
                <a16:creationId xmlns:a16="http://schemas.microsoft.com/office/drawing/2014/main" id="{2E2D6729-39B0-DE6A-27DE-65411E16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3383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19477" name="Oval 25">
            <a:extLst>
              <a:ext uri="{FF2B5EF4-FFF2-40B4-BE49-F238E27FC236}">
                <a16:creationId xmlns:a16="http://schemas.microsoft.com/office/drawing/2014/main" id="{FD6256FD-197E-1CB1-C22C-C0687CDE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39547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19478" name="Oval 26">
            <a:extLst>
              <a:ext uri="{FF2B5EF4-FFF2-40B4-BE49-F238E27FC236}">
                <a16:creationId xmlns:a16="http://schemas.microsoft.com/office/drawing/2014/main" id="{1AAFEEA0-69BA-8EA5-5FEA-FDCAB6B1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4526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19479" name="Line 27">
            <a:extLst>
              <a:ext uri="{FF2B5EF4-FFF2-40B4-BE49-F238E27FC236}">
                <a16:creationId xmlns:a16="http://schemas.microsoft.com/office/drawing/2014/main" id="{673108AB-D579-A102-FAB3-BA2AB0F1E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3726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8">
            <a:extLst>
              <a:ext uri="{FF2B5EF4-FFF2-40B4-BE49-F238E27FC236}">
                <a16:creationId xmlns:a16="http://schemas.microsoft.com/office/drawing/2014/main" id="{69AADCF9-E422-8FCB-901F-F5F24AD0E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4297661"/>
            <a:ext cx="0" cy="2286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Line 29">
            <a:extLst>
              <a:ext uri="{FF2B5EF4-FFF2-40B4-BE49-F238E27FC236}">
                <a16:creationId xmlns:a16="http://schemas.microsoft.com/office/drawing/2014/main" id="{84CA1BAB-5D85-065B-3F58-E762B5042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4869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2" name="Line 30">
            <a:extLst>
              <a:ext uri="{FF2B5EF4-FFF2-40B4-BE49-F238E27FC236}">
                <a16:creationId xmlns:a16="http://schemas.microsoft.com/office/drawing/2014/main" id="{F11F68AB-0C95-C8A4-C37B-48AF6739B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125" y="3669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Line 31">
            <a:extLst>
              <a:ext uri="{FF2B5EF4-FFF2-40B4-BE49-F238E27FC236}">
                <a16:creationId xmlns:a16="http://schemas.microsoft.com/office/drawing/2014/main" id="{F5D00361-0FB4-41A1-AFB8-C4EEC1774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4240511"/>
            <a:ext cx="171450" cy="1714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4" name="Line 32">
            <a:extLst>
              <a:ext uri="{FF2B5EF4-FFF2-40B4-BE49-F238E27FC236}">
                <a16:creationId xmlns:a16="http://schemas.microsoft.com/office/drawing/2014/main" id="{38BF88F7-7868-6769-97F1-4C6AB324E3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125" y="4812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Oval 33">
            <a:extLst>
              <a:ext uri="{FF2B5EF4-FFF2-40B4-BE49-F238E27FC236}">
                <a16:creationId xmlns:a16="http://schemas.microsoft.com/office/drawing/2014/main" id="{4C64DDA0-AB0F-6F86-F2A6-F53E23A6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3383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19486" name="Oval 34">
            <a:extLst>
              <a:ext uri="{FF2B5EF4-FFF2-40B4-BE49-F238E27FC236}">
                <a16:creationId xmlns:a16="http://schemas.microsoft.com/office/drawing/2014/main" id="{D0744537-5806-0DA2-5A80-22A5AE43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25" y="4526261"/>
            <a:ext cx="457200" cy="34290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19487" name="Line 35">
            <a:extLst>
              <a:ext uri="{FF2B5EF4-FFF2-40B4-BE49-F238E27FC236}">
                <a16:creationId xmlns:a16="http://schemas.microsoft.com/office/drawing/2014/main" id="{ADFBFD21-21B5-5DE4-41E9-652CCC6BC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3726161"/>
            <a:ext cx="0" cy="8001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36">
            <a:extLst>
              <a:ext uri="{FF2B5EF4-FFF2-40B4-BE49-F238E27FC236}">
                <a16:creationId xmlns:a16="http://schemas.microsoft.com/office/drawing/2014/main" id="{A0910AA3-F9FB-B765-7D1A-C40C78C8C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4869161"/>
            <a:ext cx="0" cy="22860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37">
            <a:extLst>
              <a:ext uri="{FF2B5EF4-FFF2-40B4-BE49-F238E27FC236}">
                <a16:creationId xmlns:a16="http://schemas.microsoft.com/office/drawing/2014/main" id="{A796AB17-ACDF-EBA6-F6D6-3A7F9A7A03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3669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38">
            <a:extLst>
              <a:ext uri="{FF2B5EF4-FFF2-40B4-BE49-F238E27FC236}">
                <a16:creationId xmlns:a16="http://schemas.microsoft.com/office/drawing/2014/main" id="{8EED9417-9D89-929E-860E-B9D21BC644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4812011"/>
            <a:ext cx="171450" cy="1714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Rectangle 40">
            <a:extLst>
              <a:ext uri="{FF2B5EF4-FFF2-40B4-BE49-F238E27FC236}">
                <a16:creationId xmlns:a16="http://schemas.microsoft.com/office/drawing/2014/main" id="{1ADAA0FE-7815-E0E7-CBD3-B43BCE25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4754861"/>
            <a:ext cx="514350" cy="3429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</a:rPr>
              <a:t>OK</a:t>
            </a:r>
          </a:p>
        </p:txBody>
      </p:sp>
      <p:sp>
        <p:nvSpPr>
          <p:cNvPr id="19492" name="Rectangle 41">
            <a:extLst>
              <a:ext uri="{FF2B5EF4-FFF2-40B4-BE49-F238E27FC236}">
                <a16:creationId xmlns:a16="http://schemas.microsoft.com/office/drawing/2014/main" id="{48546D40-DF45-0D65-990B-254B3330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4583411"/>
            <a:ext cx="571500" cy="51435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</a:rPr>
              <a:t>Not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</a:rPr>
              <a:t>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B92D268-6F8B-B1D3-0806-08A115736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279400"/>
            <a:ext cx="5962650" cy="1168400"/>
          </a:xfrm>
          <a:noFill/>
        </p:spPr>
        <p:txBody>
          <a:bodyPr/>
          <a:lstStyle/>
          <a:p>
            <a:pPr algn="l" eaLnBrk="1" hangingPunct="1"/>
            <a:r>
              <a:rPr lang="en-US" altLang="zh-TW" dirty="0"/>
              <a:t>  </a:t>
            </a:r>
            <a:r>
              <a:rPr lang="en-US" altLang="zh-TW" sz="2400" b="1" dirty="0"/>
              <a:t>Reduced OBDD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02C9B6D-B0DB-FD53-2D62-4EF3D7179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3" y="3656013"/>
            <a:ext cx="5830887" cy="44211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     </a:t>
            </a:r>
          </a:p>
          <a:p>
            <a:pPr eaLnBrk="1" hangingPunct="1">
              <a:buFontTx/>
              <a:buNone/>
            </a:pPr>
            <a:endParaRPr lang="en-US" altLang="zh-TW" sz="2400"/>
          </a:p>
        </p:txBody>
      </p:sp>
      <p:sp>
        <p:nvSpPr>
          <p:cNvPr id="21508" name="Rectangle 24">
            <a:extLst>
              <a:ext uri="{FF2B5EF4-FFF2-40B4-BE49-F238E27FC236}">
                <a16:creationId xmlns:a16="http://schemas.microsoft.com/office/drawing/2014/main" id="{3E2ACA53-C659-FD3C-7675-865C5D10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229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21509" name="Line 26">
            <a:extLst>
              <a:ext uri="{FF2B5EF4-FFF2-40B4-BE49-F238E27FC236}">
                <a16:creationId xmlns:a16="http://schemas.microsoft.com/office/drawing/2014/main" id="{20A190BF-404A-E83F-7472-22845BCD0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258888"/>
            <a:ext cx="5334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27">
            <a:extLst>
              <a:ext uri="{FF2B5EF4-FFF2-40B4-BE49-F238E27FC236}">
                <a16:creationId xmlns:a16="http://schemas.microsoft.com/office/drawing/2014/main" id="{ECB7E51E-9F9C-4632-98F4-8ADE0341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066800"/>
            <a:ext cx="6040437" cy="30480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zh-TW" sz="2400" dirty="0"/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Reduced OBDD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TW" sz="2400" dirty="0"/>
              <a:t>No distinct vertices v and w such that 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      subgraphs rooted by v and w are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      isomorphism.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/>
              <a:t>2.  No vertex v with low (v) = high (v)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/>
          </a:p>
        </p:txBody>
      </p:sp>
      <p:sp>
        <p:nvSpPr>
          <p:cNvPr id="21511" name="投影片編號版面配置區 1">
            <a:extLst>
              <a:ext uri="{FF2B5EF4-FFF2-40B4-BE49-F238E27FC236}">
                <a16:creationId xmlns:a16="http://schemas.microsoft.com/office/drawing/2014/main" id="{58950B41-2C5A-67F1-67D5-1F38FEC2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8C0640-2CD0-624C-96FE-3E7FB77AFB38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F4F0D3FA-AB4E-9171-F5B5-226AF8314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1F3F747-6C04-CD45-A5FF-459DB0BF223A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4A2D495-149A-B07D-ABCE-A1E1AF4A1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539750"/>
            <a:ext cx="5829300" cy="574675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Reduction Rule #1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9751476-538F-1DF8-2D00-531922FDE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770" y="1565658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Merge equivalent leaves</a:t>
            </a:r>
          </a:p>
        </p:txBody>
      </p:sp>
      <p:grpSp>
        <p:nvGrpSpPr>
          <p:cNvPr id="22533" name="群組 2">
            <a:extLst>
              <a:ext uri="{FF2B5EF4-FFF2-40B4-BE49-F238E27FC236}">
                <a16:creationId xmlns:a16="http://schemas.microsoft.com/office/drawing/2014/main" id="{11DE2B08-DD1C-058C-A258-0DEB107CAB39}"/>
              </a:ext>
            </a:extLst>
          </p:cNvPr>
          <p:cNvGrpSpPr>
            <a:grpSpLocks/>
          </p:cNvGrpSpPr>
          <p:nvPr/>
        </p:nvGrpSpPr>
        <p:grpSpPr bwMode="auto">
          <a:xfrm>
            <a:off x="184252" y="3837962"/>
            <a:ext cx="6343650" cy="2894533"/>
            <a:chOff x="228600" y="4249738"/>
            <a:chExt cx="6343650" cy="1885950"/>
          </a:xfrm>
        </p:grpSpPr>
        <p:sp>
          <p:nvSpPr>
            <p:cNvPr id="22543" name="Oval 4">
              <a:extLst>
                <a:ext uri="{FF2B5EF4-FFF2-40B4-BE49-F238E27FC236}">
                  <a16:creationId xmlns:a16="http://schemas.microsoft.com/office/drawing/2014/main" id="{13AA9AF3-C683-D699-7453-B27EE7502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42497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2544" name="Oval 5">
              <a:extLst>
                <a:ext uri="{FF2B5EF4-FFF2-40B4-BE49-F238E27FC236}">
                  <a16:creationId xmlns:a16="http://schemas.microsoft.com/office/drawing/2014/main" id="{3FF7029C-6BE5-273A-E662-4CDDDE4AE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7640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2545" name="Oval 6">
              <a:extLst>
                <a:ext uri="{FF2B5EF4-FFF2-40B4-BE49-F238E27FC236}">
                  <a16:creationId xmlns:a16="http://schemas.microsoft.com/office/drawing/2014/main" id="{2B80A89A-5D66-59E0-A5EA-FAEFF789B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150" y="47640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2546" name="Oval 7">
              <a:extLst>
                <a:ext uri="{FF2B5EF4-FFF2-40B4-BE49-F238E27FC236}">
                  <a16:creationId xmlns:a16="http://schemas.microsoft.com/office/drawing/2014/main" id="{882EE9A2-0CBC-E671-D744-3F8D299E3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47" name="Oval 8">
              <a:extLst>
                <a:ext uri="{FF2B5EF4-FFF2-40B4-BE49-F238E27FC236}">
                  <a16:creationId xmlns:a16="http://schemas.microsoft.com/office/drawing/2014/main" id="{360BB95D-3EC8-D68E-5731-6518A56E8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48" name="Oval 9">
              <a:extLst>
                <a:ext uri="{FF2B5EF4-FFF2-40B4-BE49-F238E27FC236}">
                  <a16:creationId xmlns:a16="http://schemas.microsoft.com/office/drawing/2014/main" id="{4C109E3C-7279-95C3-4857-1E9AB277D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49" name="Oval 10">
              <a:extLst>
                <a:ext uri="{FF2B5EF4-FFF2-40B4-BE49-F238E27FC236}">
                  <a16:creationId xmlns:a16="http://schemas.microsoft.com/office/drawing/2014/main" id="{1777BE0C-B046-FAD0-599F-12EC0937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50" name="Rectangle 11">
              <a:extLst>
                <a:ext uri="{FF2B5EF4-FFF2-40B4-BE49-F238E27FC236}">
                  <a16:creationId xmlns:a16="http://schemas.microsoft.com/office/drawing/2014/main" id="{11A15458-A922-099A-BDE0-6554E7A4D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1" name="Rectangle 12">
              <a:extLst>
                <a:ext uri="{FF2B5EF4-FFF2-40B4-BE49-F238E27FC236}">
                  <a16:creationId xmlns:a16="http://schemas.microsoft.com/office/drawing/2014/main" id="{43772295-31D8-78DE-36C8-79046346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2" name="Rectangle 13">
              <a:extLst>
                <a:ext uri="{FF2B5EF4-FFF2-40B4-BE49-F238E27FC236}">
                  <a16:creationId xmlns:a16="http://schemas.microsoft.com/office/drawing/2014/main" id="{49B77AB6-8908-BBE5-C67B-C188DC4A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3" name="Rectangle 14">
              <a:extLst>
                <a:ext uri="{FF2B5EF4-FFF2-40B4-BE49-F238E27FC236}">
                  <a16:creationId xmlns:a16="http://schemas.microsoft.com/office/drawing/2014/main" id="{5F584560-F5A1-7552-F5BD-21F3CD88F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4" name="Rectangle 15">
              <a:extLst>
                <a:ext uri="{FF2B5EF4-FFF2-40B4-BE49-F238E27FC236}">
                  <a16:creationId xmlns:a16="http://schemas.microsoft.com/office/drawing/2014/main" id="{DC9E2DD3-4961-1235-CFAA-20C5C07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5" name="Rectangle 16">
              <a:extLst>
                <a:ext uri="{FF2B5EF4-FFF2-40B4-BE49-F238E27FC236}">
                  <a16:creationId xmlns:a16="http://schemas.microsoft.com/office/drawing/2014/main" id="{7B3241F4-1B07-89D5-72C2-472522AA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85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6" name="Rectangle 17">
              <a:extLst>
                <a:ext uri="{FF2B5EF4-FFF2-40B4-BE49-F238E27FC236}">
                  <a16:creationId xmlns:a16="http://schemas.microsoft.com/office/drawing/2014/main" id="{FB008C07-9428-7451-6983-6CCA69B5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7" name="Rectangle 18">
              <a:extLst>
                <a:ext uri="{FF2B5EF4-FFF2-40B4-BE49-F238E27FC236}">
                  <a16:creationId xmlns:a16="http://schemas.microsoft.com/office/drawing/2014/main" id="{1D615F36-ED01-C20D-419E-F7814C4A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95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58" name="Line 19">
              <a:extLst>
                <a:ext uri="{FF2B5EF4-FFF2-40B4-BE49-F238E27FC236}">
                  <a16:creationId xmlns:a16="http://schemas.microsoft.com/office/drawing/2014/main" id="{73B8C34A-F7A9-772A-43CE-C63ACCFC8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700" y="4478338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Line 20">
              <a:extLst>
                <a:ext uri="{FF2B5EF4-FFF2-40B4-BE49-F238E27FC236}">
                  <a16:creationId xmlns:a16="http://schemas.microsoft.com/office/drawing/2014/main" id="{93550545-DF69-0BD9-F180-473CAA194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" y="499268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0" name="Line 21">
              <a:extLst>
                <a:ext uri="{FF2B5EF4-FFF2-40B4-BE49-F238E27FC236}">
                  <a16:creationId xmlns:a16="http://schemas.microsoft.com/office/drawing/2014/main" id="{CE4FB571-5BFA-68D5-D212-14D05DD27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" y="562133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1" name="Line 22">
              <a:extLst>
                <a:ext uri="{FF2B5EF4-FFF2-40B4-BE49-F238E27FC236}">
                  <a16:creationId xmlns:a16="http://schemas.microsoft.com/office/drawing/2014/main" id="{A6741EA7-72A4-EDFF-4D19-3587837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" y="562133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23">
              <a:extLst>
                <a:ext uri="{FF2B5EF4-FFF2-40B4-BE49-F238E27FC236}">
                  <a16:creationId xmlns:a16="http://schemas.microsoft.com/office/drawing/2014/main" id="{C3B8F210-9BCB-CDCB-8B61-4362BDC99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562133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3" name="Line 24">
              <a:extLst>
                <a:ext uri="{FF2B5EF4-FFF2-40B4-BE49-F238E27FC236}">
                  <a16:creationId xmlns:a16="http://schemas.microsoft.com/office/drawing/2014/main" id="{D65A51A1-6303-0E19-AB6C-3FAB0A87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562133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Line 25">
              <a:extLst>
                <a:ext uri="{FF2B5EF4-FFF2-40B4-BE49-F238E27FC236}">
                  <a16:creationId xmlns:a16="http://schemas.microsoft.com/office/drawing/2014/main" id="{13DC9B2E-128E-0A01-414C-786BE18A3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100" y="562133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5" name="Line 26">
              <a:extLst>
                <a:ext uri="{FF2B5EF4-FFF2-40B4-BE49-F238E27FC236}">
                  <a16:creationId xmlns:a16="http://schemas.microsoft.com/office/drawing/2014/main" id="{A6415A2C-E993-AF7A-7AC0-BDB88B313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700" y="562133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6" name="Line 27">
              <a:extLst>
                <a:ext uri="{FF2B5EF4-FFF2-40B4-BE49-F238E27FC236}">
                  <a16:creationId xmlns:a16="http://schemas.microsoft.com/office/drawing/2014/main" id="{1D6E49AA-8E66-8E78-1ED1-8833A9FD5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562133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7" name="Line 28">
              <a:extLst>
                <a:ext uri="{FF2B5EF4-FFF2-40B4-BE49-F238E27FC236}">
                  <a16:creationId xmlns:a16="http://schemas.microsoft.com/office/drawing/2014/main" id="{2372C8A3-0148-E81C-68DF-935CF1102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62133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Line 29">
              <a:extLst>
                <a:ext uri="{FF2B5EF4-FFF2-40B4-BE49-F238E27FC236}">
                  <a16:creationId xmlns:a16="http://schemas.microsoft.com/office/drawing/2014/main" id="{A6B9B20D-46E5-773C-BBBF-014B0D2D6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850" y="4992688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9" name="Line 30">
              <a:extLst>
                <a:ext uri="{FF2B5EF4-FFF2-40B4-BE49-F238E27FC236}">
                  <a16:creationId xmlns:a16="http://schemas.microsoft.com/office/drawing/2014/main" id="{EC2C88B0-0314-748F-ECDF-D9334192F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1700" y="499268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0" name="Line 31">
              <a:extLst>
                <a:ext uri="{FF2B5EF4-FFF2-40B4-BE49-F238E27FC236}">
                  <a16:creationId xmlns:a16="http://schemas.microsoft.com/office/drawing/2014/main" id="{177F1BD4-299C-0A31-F266-249FCA728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6050" y="4992688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Line 32">
              <a:extLst>
                <a:ext uri="{FF2B5EF4-FFF2-40B4-BE49-F238E27FC236}">
                  <a16:creationId xmlns:a16="http://schemas.microsoft.com/office/drawing/2014/main" id="{7AC9A12C-1CF4-5E4B-5349-AF341A25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5950" y="4478338"/>
              <a:ext cx="5715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Oval 33">
              <a:extLst>
                <a:ext uri="{FF2B5EF4-FFF2-40B4-BE49-F238E27FC236}">
                  <a16:creationId xmlns:a16="http://schemas.microsoft.com/office/drawing/2014/main" id="{B59298F9-F0EE-317E-E8D1-46BDE41E8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050" y="42497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2573" name="Oval 34">
              <a:extLst>
                <a:ext uri="{FF2B5EF4-FFF2-40B4-BE49-F238E27FC236}">
                  <a16:creationId xmlns:a16="http://schemas.microsoft.com/office/drawing/2014/main" id="{967D69B6-163E-F362-E200-90332A88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47640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2574" name="Oval 35">
              <a:extLst>
                <a:ext uri="{FF2B5EF4-FFF2-40B4-BE49-F238E27FC236}">
                  <a16:creationId xmlns:a16="http://schemas.microsoft.com/office/drawing/2014/main" id="{45CD135F-4423-C0C5-39BE-1D04C07E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50" y="47640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2575" name="Oval 36">
              <a:extLst>
                <a:ext uri="{FF2B5EF4-FFF2-40B4-BE49-F238E27FC236}">
                  <a16:creationId xmlns:a16="http://schemas.microsoft.com/office/drawing/2014/main" id="{112F8BEF-8388-0BF9-25D3-DB8E7391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76" name="Oval 37">
              <a:extLst>
                <a:ext uri="{FF2B5EF4-FFF2-40B4-BE49-F238E27FC236}">
                  <a16:creationId xmlns:a16="http://schemas.microsoft.com/office/drawing/2014/main" id="{40211400-7DBB-FEC6-9CC7-9DF9437FB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77" name="Oval 38">
              <a:extLst>
                <a:ext uri="{FF2B5EF4-FFF2-40B4-BE49-F238E27FC236}">
                  <a16:creationId xmlns:a16="http://schemas.microsoft.com/office/drawing/2014/main" id="{4ED4E202-E7E5-5208-95D3-D47772D7E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78" name="Oval 39">
              <a:extLst>
                <a:ext uri="{FF2B5EF4-FFF2-40B4-BE49-F238E27FC236}">
                  <a16:creationId xmlns:a16="http://schemas.microsoft.com/office/drawing/2014/main" id="{EF498382-DEA7-4A54-317E-6D60A3DD6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53355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2579" name="Line 40">
              <a:extLst>
                <a:ext uri="{FF2B5EF4-FFF2-40B4-BE49-F238E27FC236}">
                  <a16:creationId xmlns:a16="http://schemas.microsoft.com/office/drawing/2014/main" id="{0E45A93A-88A6-DE95-5CAD-AC59B5046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700" y="4478338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0" name="Line 41">
              <a:extLst>
                <a:ext uri="{FF2B5EF4-FFF2-40B4-BE49-F238E27FC236}">
                  <a16:creationId xmlns:a16="http://schemas.microsoft.com/office/drawing/2014/main" id="{DA6E7E44-A6A2-9EB7-1036-3CE67F037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0500" y="499268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1" name="Line 42">
              <a:extLst>
                <a:ext uri="{FF2B5EF4-FFF2-40B4-BE49-F238E27FC236}">
                  <a16:creationId xmlns:a16="http://schemas.microsoft.com/office/drawing/2014/main" id="{DE1FA8BB-B92C-AF55-FC33-486599EFB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850" y="4992688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2" name="Line 43">
              <a:extLst>
                <a:ext uri="{FF2B5EF4-FFF2-40B4-BE49-F238E27FC236}">
                  <a16:creationId xmlns:a16="http://schemas.microsoft.com/office/drawing/2014/main" id="{482A1043-DB83-A3C3-E7DF-3F3F12533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499268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Line 44">
              <a:extLst>
                <a:ext uri="{FF2B5EF4-FFF2-40B4-BE49-F238E27FC236}">
                  <a16:creationId xmlns:a16="http://schemas.microsoft.com/office/drawing/2014/main" id="{D147B08F-2BAB-4CE7-73F6-1F1025803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5050" y="4992688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Line 45">
              <a:extLst>
                <a:ext uri="{FF2B5EF4-FFF2-40B4-BE49-F238E27FC236}">
                  <a16:creationId xmlns:a16="http://schemas.microsoft.com/office/drawing/2014/main" id="{3E3C3CC4-15A0-3C81-3C2E-B4132A57F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478338"/>
              <a:ext cx="5715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5" name="Rectangle 46">
              <a:extLst>
                <a:ext uri="{FF2B5EF4-FFF2-40B4-BE49-F238E27FC236}">
                  <a16:creationId xmlns:a16="http://schemas.microsoft.com/office/drawing/2014/main" id="{79D4A76C-F082-A0F8-BB5C-F144C8F7D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86" name="Rectangle 47">
              <a:extLst>
                <a:ext uri="{FF2B5EF4-FFF2-40B4-BE49-F238E27FC236}">
                  <a16:creationId xmlns:a16="http://schemas.microsoft.com/office/drawing/2014/main" id="{B942BE8B-A8C1-C51F-FEE4-1980FEA34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590708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87" name="Line 48">
              <a:extLst>
                <a:ext uri="{FF2B5EF4-FFF2-40B4-BE49-F238E27FC236}">
                  <a16:creationId xmlns:a16="http://schemas.microsoft.com/office/drawing/2014/main" id="{422A9D18-FCEE-A583-E61C-D2C44D645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5621338"/>
              <a:ext cx="10287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49">
              <a:extLst>
                <a:ext uri="{FF2B5EF4-FFF2-40B4-BE49-F238E27FC236}">
                  <a16:creationId xmlns:a16="http://schemas.microsoft.com/office/drawing/2014/main" id="{6C5C6BF3-7CEB-8A21-D398-777CB5886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5621338"/>
              <a:ext cx="3429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50">
              <a:extLst>
                <a:ext uri="{FF2B5EF4-FFF2-40B4-BE49-F238E27FC236}">
                  <a16:creationId xmlns:a16="http://schemas.microsoft.com/office/drawing/2014/main" id="{B9617E6C-4A08-5B32-9418-9D22528B0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7900" y="5621338"/>
              <a:ext cx="3429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51">
              <a:extLst>
                <a:ext uri="{FF2B5EF4-FFF2-40B4-BE49-F238E27FC236}">
                  <a16:creationId xmlns:a16="http://schemas.microsoft.com/office/drawing/2014/main" id="{A1897501-07FA-1F9A-090E-09FC0AC6A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5621338"/>
              <a:ext cx="4572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Line 52">
              <a:extLst>
                <a:ext uri="{FF2B5EF4-FFF2-40B4-BE49-F238E27FC236}">
                  <a16:creationId xmlns:a16="http://schemas.microsoft.com/office/drawing/2014/main" id="{B820F83A-52E5-761B-99CE-0BF2E6D2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0500" y="5621338"/>
              <a:ext cx="2286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Line 53">
              <a:extLst>
                <a:ext uri="{FF2B5EF4-FFF2-40B4-BE49-F238E27FC236}">
                  <a16:creationId xmlns:a16="http://schemas.microsoft.com/office/drawing/2014/main" id="{70A5835E-47E6-E64F-3CD1-8197CE483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9100" y="5621338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54">
              <a:extLst>
                <a:ext uri="{FF2B5EF4-FFF2-40B4-BE49-F238E27FC236}">
                  <a16:creationId xmlns:a16="http://schemas.microsoft.com/office/drawing/2014/main" id="{C8F7A3E1-962D-40DC-00F3-0785D5E1F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9100" y="5621338"/>
              <a:ext cx="13716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55">
              <a:extLst>
                <a:ext uri="{FF2B5EF4-FFF2-40B4-BE49-F238E27FC236}">
                  <a16:creationId xmlns:a16="http://schemas.microsoft.com/office/drawing/2014/main" id="{5ADA74D0-3FA1-74D1-B6BC-E5B61426F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4850" y="5621338"/>
              <a:ext cx="18859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AutoShape 56">
              <a:extLst>
                <a:ext uri="{FF2B5EF4-FFF2-40B4-BE49-F238E27FC236}">
                  <a16:creationId xmlns:a16="http://schemas.microsoft.com/office/drawing/2014/main" id="{0BBB3F1E-3ED2-830B-5A2C-803096FAB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250" y="4535488"/>
              <a:ext cx="571500" cy="400050"/>
            </a:xfrm>
            <a:prstGeom prst="rightArrow">
              <a:avLst>
                <a:gd name="adj1" fmla="val 50000"/>
                <a:gd name="adj2" fmla="val 35714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solidFill>
                  <a:srgbClr val="FFFFCC"/>
                </a:solidFill>
              </a:endParaRPr>
            </a:p>
          </p:txBody>
        </p:sp>
      </p:grpSp>
      <p:grpSp>
        <p:nvGrpSpPr>
          <p:cNvPr id="22534" name="群組 1">
            <a:extLst>
              <a:ext uri="{FF2B5EF4-FFF2-40B4-BE49-F238E27FC236}">
                <a16:creationId xmlns:a16="http://schemas.microsoft.com/office/drawing/2014/main" id="{7F246368-AF8E-BC73-0D08-6251ADA5A9B1}"/>
              </a:ext>
            </a:extLst>
          </p:cNvPr>
          <p:cNvGrpSpPr>
            <a:grpSpLocks/>
          </p:cNvGrpSpPr>
          <p:nvPr/>
        </p:nvGrpSpPr>
        <p:grpSpPr bwMode="auto">
          <a:xfrm>
            <a:off x="1839782" y="2389141"/>
            <a:ext cx="2720975" cy="1050925"/>
            <a:chOff x="3657600" y="3221038"/>
            <a:chExt cx="2057400" cy="514350"/>
          </a:xfrm>
        </p:grpSpPr>
        <p:sp>
          <p:nvSpPr>
            <p:cNvPr id="22535" name="Rectangle 57">
              <a:extLst>
                <a:ext uri="{FF2B5EF4-FFF2-40B4-BE49-F238E27FC236}">
                  <a16:creationId xmlns:a16="http://schemas.microsoft.com/office/drawing/2014/main" id="{2C881E26-E00D-57FB-3FF5-DAAFAF94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506788"/>
              <a:ext cx="34290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36" name="Line 58">
              <a:extLst>
                <a:ext uri="{FF2B5EF4-FFF2-40B4-BE49-F238E27FC236}">
                  <a16:creationId xmlns:a16="http://schemas.microsoft.com/office/drawing/2014/main" id="{B5165A49-95D5-D55E-C483-515DE0282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9050" y="3221038"/>
              <a:ext cx="0" cy="28575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7" name="Rectangle 59">
              <a:extLst>
                <a:ext uri="{FF2B5EF4-FFF2-40B4-BE49-F238E27FC236}">
                  <a16:creationId xmlns:a16="http://schemas.microsoft.com/office/drawing/2014/main" id="{B05CDBEF-20AF-87B8-E1E6-9AF18979C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3506788"/>
              <a:ext cx="34290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38" name="Line 60">
              <a:extLst>
                <a:ext uri="{FF2B5EF4-FFF2-40B4-BE49-F238E27FC236}">
                  <a16:creationId xmlns:a16="http://schemas.microsoft.com/office/drawing/2014/main" id="{FE4A3D11-01AF-BE3A-EA10-0150D8A78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3221038"/>
              <a:ext cx="0" cy="28575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9" name="AutoShape 61">
              <a:extLst>
                <a:ext uri="{FF2B5EF4-FFF2-40B4-BE49-F238E27FC236}">
                  <a16:creationId xmlns:a16="http://schemas.microsoft.com/office/drawing/2014/main" id="{07239578-05DC-B5FE-28DF-3FE569B54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450" y="3449638"/>
              <a:ext cx="400050" cy="28575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solidFill>
                  <a:srgbClr val="FFFFCC"/>
                </a:solidFill>
              </a:endParaRPr>
            </a:p>
          </p:txBody>
        </p:sp>
        <p:sp>
          <p:nvSpPr>
            <p:cNvPr id="22540" name="Rectangle 62">
              <a:extLst>
                <a:ext uri="{FF2B5EF4-FFF2-40B4-BE49-F238E27FC236}">
                  <a16:creationId xmlns:a16="http://schemas.microsoft.com/office/drawing/2014/main" id="{446D28B9-A4B2-48C0-79C4-03830DC2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3506788"/>
              <a:ext cx="34290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541" name="Line 63">
              <a:extLst>
                <a:ext uri="{FF2B5EF4-FFF2-40B4-BE49-F238E27FC236}">
                  <a16:creationId xmlns:a16="http://schemas.microsoft.com/office/drawing/2014/main" id="{9B9BA93F-2C20-291B-2C6D-CB81691F9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72100" y="3221038"/>
              <a:ext cx="171450" cy="28575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64">
              <a:extLst>
                <a:ext uri="{FF2B5EF4-FFF2-40B4-BE49-F238E27FC236}">
                  <a16:creationId xmlns:a16="http://schemas.microsoft.com/office/drawing/2014/main" id="{08AD96E8-0053-C3BA-761C-2C088D408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3550" y="3221038"/>
              <a:ext cx="171450" cy="28575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CBEB6764-9A1B-D3EE-7207-2C0159C3C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DD590F2-D4C1-2542-8E66-95A94937562E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E5D53CE-21C6-54EA-A63A-AE865D14E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88950"/>
            <a:ext cx="5829300" cy="627063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Reduction Rule #2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3FAD4AA-0AFD-6DCF-4589-BB065C09F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zh-TW" sz="2400"/>
              <a:t>Merge isomorphic nodes</a:t>
            </a:r>
          </a:p>
        </p:txBody>
      </p:sp>
      <p:grpSp>
        <p:nvGrpSpPr>
          <p:cNvPr id="24581" name="群組 2">
            <a:extLst>
              <a:ext uri="{FF2B5EF4-FFF2-40B4-BE49-F238E27FC236}">
                <a16:creationId xmlns:a16="http://schemas.microsoft.com/office/drawing/2014/main" id="{46785E3C-4EA8-176E-212D-73A6E37E67F2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5422900"/>
            <a:ext cx="5600700" cy="2749500"/>
            <a:chOff x="514350" y="4702175"/>
            <a:chExt cx="5600700" cy="1885950"/>
          </a:xfrm>
        </p:grpSpPr>
        <p:sp>
          <p:nvSpPr>
            <p:cNvPr id="24608" name="Oval 4">
              <a:extLst>
                <a:ext uri="{FF2B5EF4-FFF2-40B4-BE49-F238E27FC236}">
                  <a16:creationId xmlns:a16="http://schemas.microsoft.com/office/drawing/2014/main" id="{3FFCD671-2EB6-C00A-4E64-EB281151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00" y="47021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4609" name="Oval 5">
              <a:extLst>
                <a:ext uri="{FF2B5EF4-FFF2-40B4-BE49-F238E27FC236}">
                  <a16:creationId xmlns:a16="http://schemas.microsoft.com/office/drawing/2014/main" id="{C392BD48-62B6-BC85-46FA-296BDA190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2165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4610" name="Oval 6">
              <a:extLst>
                <a:ext uri="{FF2B5EF4-FFF2-40B4-BE49-F238E27FC236}">
                  <a16:creationId xmlns:a16="http://schemas.microsoft.com/office/drawing/2014/main" id="{33A47542-3FAD-BE12-155E-9D83EEA13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52165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4611" name="Oval 7">
              <a:extLst>
                <a:ext uri="{FF2B5EF4-FFF2-40B4-BE49-F238E27FC236}">
                  <a16:creationId xmlns:a16="http://schemas.microsoft.com/office/drawing/2014/main" id="{14A5AFE1-AD1B-73C2-5650-C499AC67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12" name="Oval 8">
              <a:extLst>
                <a:ext uri="{FF2B5EF4-FFF2-40B4-BE49-F238E27FC236}">
                  <a16:creationId xmlns:a16="http://schemas.microsoft.com/office/drawing/2014/main" id="{243A1D13-AB53-EB74-FB5E-FABCDAF92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5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13" name="Oval 9">
              <a:extLst>
                <a:ext uri="{FF2B5EF4-FFF2-40B4-BE49-F238E27FC236}">
                  <a16:creationId xmlns:a16="http://schemas.microsoft.com/office/drawing/2014/main" id="{BF622E26-ACBF-3D12-DEB5-CA7310C24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5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14" name="Oval 10">
              <a:extLst>
                <a:ext uri="{FF2B5EF4-FFF2-40B4-BE49-F238E27FC236}">
                  <a16:creationId xmlns:a16="http://schemas.microsoft.com/office/drawing/2014/main" id="{34DF556E-2387-51FC-4360-E00DEDA72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65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15" name="Line 11">
              <a:extLst>
                <a:ext uri="{FF2B5EF4-FFF2-40B4-BE49-F238E27FC236}">
                  <a16:creationId xmlns:a16="http://schemas.microsoft.com/office/drawing/2014/main" id="{C9215087-6D04-46DF-93AA-03554702A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150" y="4930775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12">
              <a:extLst>
                <a:ext uri="{FF2B5EF4-FFF2-40B4-BE49-F238E27FC236}">
                  <a16:creationId xmlns:a16="http://schemas.microsoft.com/office/drawing/2014/main" id="{2FB2ABC5-99DD-EDBD-621C-BF8A174A7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2950" y="5445125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13">
              <a:extLst>
                <a:ext uri="{FF2B5EF4-FFF2-40B4-BE49-F238E27FC236}">
                  <a16:creationId xmlns:a16="http://schemas.microsoft.com/office/drawing/2014/main" id="{55DAE506-335A-C3EC-AECF-720E1B70D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5445125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Line 14">
              <a:extLst>
                <a:ext uri="{FF2B5EF4-FFF2-40B4-BE49-F238E27FC236}">
                  <a16:creationId xmlns:a16="http://schemas.microsoft.com/office/drawing/2014/main" id="{16DF8879-34F4-452E-44BA-A08835607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3150" y="5445125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9" name="Line 15">
              <a:extLst>
                <a:ext uri="{FF2B5EF4-FFF2-40B4-BE49-F238E27FC236}">
                  <a16:creationId xmlns:a16="http://schemas.microsoft.com/office/drawing/2014/main" id="{C798C9E8-63BE-BDBB-2231-F0FB6BF5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500" y="5445125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Line 16">
              <a:extLst>
                <a:ext uri="{FF2B5EF4-FFF2-40B4-BE49-F238E27FC236}">
                  <a16:creationId xmlns:a16="http://schemas.microsoft.com/office/drawing/2014/main" id="{ACB35984-5113-8908-A49B-83211323F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930775"/>
              <a:ext cx="5715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Rectangle 17">
              <a:extLst>
                <a:ext uri="{FF2B5EF4-FFF2-40B4-BE49-F238E27FC236}">
                  <a16:creationId xmlns:a16="http://schemas.microsoft.com/office/drawing/2014/main" id="{B39C7548-B3D4-4E77-CE7E-DD0E3F4B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63595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622" name="Rectangle 18">
              <a:extLst>
                <a:ext uri="{FF2B5EF4-FFF2-40B4-BE49-F238E27FC236}">
                  <a16:creationId xmlns:a16="http://schemas.microsoft.com/office/drawing/2014/main" id="{C1B2CE80-24C5-097F-03DA-26D959C27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63595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623" name="Line 19">
              <a:extLst>
                <a:ext uri="{FF2B5EF4-FFF2-40B4-BE49-F238E27FC236}">
                  <a16:creationId xmlns:a16="http://schemas.microsoft.com/office/drawing/2014/main" id="{614FD765-CD1A-1249-62B4-5D75C2DF7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3050" y="6073775"/>
              <a:ext cx="10287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20">
              <a:extLst>
                <a:ext uri="{FF2B5EF4-FFF2-40B4-BE49-F238E27FC236}">
                  <a16:creationId xmlns:a16="http://schemas.microsoft.com/office/drawing/2014/main" id="{7A776C6C-96DE-8CFB-9F4B-8F50B97D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150" y="6073775"/>
              <a:ext cx="3429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21">
              <a:extLst>
                <a:ext uri="{FF2B5EF4-FFF2-40B4-BE49-F238E27FC236}">
                  <a16:creationId xmlns:a16="http://schemas.microsoft.com/office/drawing/2014/main" id="{522DAFFF-59EE-191E-4230-F481CAD43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350" y="6073775"/>
              <a:ext cx="3429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22">
              <a:extLst>
                <a:ext uri="{FF2B5EF4-FFF2-40B4-BE49-F238E27FC236}">
                  <a16:creationId xmlns:a16="http://schemas.microsoft.com/office/drawing/2014/main" id="{95B10764-1E90-EC05-48C8-168EB88C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" y="6073775"/>
              <a:ext cx="4572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23">
              <a:extLst>
                <a:ext uri="{FF2B5EF4-FFF2-40B4-BE49-F238E27FC236}">
                  <a16:creationId xmlns:a16="http://schemas.microsoft.com/office/drawing/2014/main" id="{567807DB-01EA-A0FF-58A4-75E67B54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950" y="6073775"/>
              <a:ext cx="2286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Line 24">
              <a:extLst>
                <a:ext uri="{FF2B5EF4-FFF2-40B4-BE49-F238E27FC236}">
                  <a16:creationId xmlns:a16="http://schemas.microsoft.com/office/drawing/2014/main" id="{E1F66475-B7AF-197A-618D-96B6000C7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1550" y="6073775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Line 25">
              <a:extLst>
                <a:ext uri="{FF2B5EF4-FFF2-40B4-BE49-F238E27FC236}">
                  <a16:creationId xmlns:a16="http://schemas.microsoft.com/office/drawing/2014/main" id="{17501241-7EB7-F4C8-DBAB-A99D9A13A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1550" y="6073775"/>
              <a:ext cx="13716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0" name="Line 26">
              <a:extLst>
                <a:ext uri="{FF2B5EF4-FFF2-40B4-BE49-F238E27FC236}">
                  <a16:creationId xmlns:a16="http://schemas.microsoft.com/office/drawing/2014/main" id="{1911DDF8-764B-E6CB-5151-A06D5FCBA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7300" y="6073775"/>
              <a:ext cx="18859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Oval 27">
              <a:extLst>
                <a:ext uri="{FF2B5EF4-FFF2-40B4-BE49-F238E27FC236}">
                  <a16:creationId xmlns:a16="http://schemas.microsoft.com/office/drawing/2014/main" id="{C2F71995-7526-99C0-FEF9-FFCA0F20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7021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4632" name="Oval 28">
              <a:extLst>
                <a:ext uri="{FF2B5EF4-FFF2-40B4-BE49-F238E27FC236}">
                  <a16:creationId xmlns:a16="http://schemas.microsoft.com/office/drawing/2014/main" id="{E26CC52B-A2E7-B7B6-CABA-0C571DD3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2165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 dirty="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4633" name="Oval 29">
              <a:extLst>
                <a:ext uri="{FF2B5EF4-FFF2-40B4-BE49-F238E27FC236}">
                  <a16:creationId xmlns:a16="http://schemas.microsoft.com/office/drawing/2014/main" id="{AD84903D-035D-C36E-7C53-1222D7648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2165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4634" name="Oval 30">
              <a:extLst>
                <a:ext uri="{FF2B5EF4-FFF2-40B4-BE49-F238E27FC236}">
                  <a16:creationId xmlns:a16="http://schemas.microsoft.com/office/drawing/2014/main" id="{282EE86A-481E-6854-7D8E-0E5A99CAF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35" name="Oval 33">
              <a:extLst>
                <a:ext uri="{FF2B5EF4-FFF2-40B4-BE49-F238E27FC236}">
                  <a16:creationId xmlns:a16="http://schemas.microsoft.com/office/drawing/2014/main" id="{CBB41AC5-7602-2577-64DE-BE243608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5788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4636" name="Line 34">
              <a:extLst>
                <a:ext uri="{FF2B5EF4-FFF2-40B4-BE49-F238E27FC236}">
                  <a16:creationId xmlns:a16="http://schemas.microsoft.com/office/drawing/2014/main" id="{7D9A38E9-5D2A-2C57-22BA-8BC09A3B8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550" y="4930775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7" name="Line 35">
              <a:extLst>
                <a:ext uri="{FF2B5EF4-FFF2-40B4-BE49-F238E27FC236}">
                  <a16:creationId xmlns:a16="http://schemas.microsoft.com/office/drawing/2014/main" id="{B4C01B2C-03B4-65A0-E1B7-B316D1865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250" y="5502275"/>
              <a:ext cx="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36">
              <a:extLst>
                <a:ext uri="{FF2B5EF4-FFF2-40B4-BE49-F238E27FC236}">
                  <a16:creationId xmlns:a16="http://schemas.microsoft.com/office/drawing/2014/main" id="{A2FD5B9F-9BDC-CA33-C5A4-53FF22F7B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550" y="5502275"/>
              <a:ext cx="142875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Line 37">
              <a:extLst>
                <a:ext uri="{FF2B5EF4-FFF2-40B4-BE49-F238E27FC236}">
                  <a16:creationId xmlns:a16="http://schemas.microsoft.com/office/drawing/2014/main" id="{6A5B699A-22E0-7B53-A54D-B21A27BC7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9300" y="5502275"/>
              <a:ext cx="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Line 38">
              <a:extLst>
                <a:ext uri="{FF2B5EF4-FFF2-40B4-BE49-F238E27FC236}">
                  <a16:creationId xmlns:a16="http://schemas.microsoft.com/office/drawing/2014/main" id="{25FB0899-9978-80B4-02D3-96527BD74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0750" y="5502275"/>
              <a:ext cx="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1" name="Line 39">
              <a:extLst>
                <a:ext uri="{FF2B5EF4-FFF2-40B4-BE49-F238E27FC236}">
                  <a16:creationId xmlns:a16="http://schemas.microsoft.com/office/drawing/2014/main" id="{84BC9EC8-B101-CEB6-A0C0-0BDE8E18F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930775"/>
              <a:ext cx="5715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2" name="Rectangle 40">
              <a:extLst>
                <a:ext uri="{FF2B5EF4-FFF2-40B4-BE49-F238E27FC236}">
                  <a16:creationId xmlns:a16="http://schemas.microsoft.com/office/drawing/2014/main" id="{554D057D-8C1B-8E4C-CDBD-DE79B1EC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63595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643" name="Rectangle 41">
              <a:extLst>
                <a:ext uri="{FF2B5EF4-FFF2-40B4-BE49-F238E27FC236}">
                  <a16:creationId xmlns:a16="http://schemas.microsoft.com/office/drawing/2014/main" id="{7E8489DC-C7B2-1EB0-6FAE-97CAEFAA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50" y="63595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644" name="Line 50">
              <a:extLst>
                <a:ext uri="{FF2B5EF4-FFF2-40B4-BE49-F238E27FC236}">
                  <a16:creationId xmlns:a16="http://schemas.microsoft.com/office/drawing/2014/main" id="{AE917C1C-9496-D7E5-DE7B-BEA89B774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9100" y="6073775"/>
              <a:ext cx="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Line 51">
              <a:extLst>
                <a:ext uri="{FF2B5EF4-FFF2-40B4-BE49-F238E27FC236}">
                  <a16:creationId xmlns:a16="http://schemas.microsoft.com/office/drawing/2014/main" id="{D1FE64DC-AFE8-1DC3-C8F9-D96070E52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550" y="6073775"/>
              <a:ext cx="0" cy="2857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6" name="Line 52">
              <a:extLst>
                <a:ext uri="{FF2B5EF4-FFF2-40B4-BE49-F238E27FC236}">
                  <a16:creationId xmlns:a16="http://schemas.microsoft.com/office/drawing/2014/main" id="{A68BED63-8519-7B49-BECC-BCD11BC5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6073775"/>
              <a:ext cx="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7" name="Line 53">
              <a:extLst>
                <a:ext uri="{FF2B5EF4-FFF2-40B4-BE49-F238E27FC236}">
                  <a16:creationId xmlns:a16="http://schemas.microsoft.com/office/drawing/2014/main" id="{298EEAE4-DE59-50EC-2294-BAD62DEEC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57700" y="6073775"/>
              <a:ext cx="13716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AutoShape 54">
              <a:extLst>
                <a:ext uri="{FF2B5EF4-FFF2-40B4-BE49-F238E27FC236}">
                  <a16:creationId xmlns:a16="http://schemas.microsoft.com/office/drawing/2014/main" id="{D091B1C1-178A-8328-F65C-06374F40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5159375"/>
              <a:ext cx="571500" cy="400050"/>
            </a:xfrm>
            <a:prstGeom prst="rightArrow">
              <a:avLst>
                <a:gd name="adj1" fmla="val 50000"/>
                <a:gd name="adj2" fmla="val 35714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 dirty="0">
                <a:solidFill>
                  <a:srgbClr val="FFFFCC"/>
                </a:solidFill>
              </a:endParaRPr>
            </a:p>
          </p:txBody>
        </p:sp>
      </p:grpSp>
      <p:grpSp>
        <p:nvGrpSpPr>
          <p:cNvPr id="24582" name="群組 1">
            <a:extLst>
              <a:ext uri="{FF2B5EF4-FFF2-40B4-BE49-F238E27FC236}">
                <a16:creationId xmlns:a16="http://schemas.microsoft.com/office/drawing/2014/main" id="{003EEC68-129B-B03A-D1A6-D8DF21F5213F}"/>
              </a:ext>
            </a:extLst>
          </p:cNvPr>
          <p:cNvGrpSpPr>
            <a:grpSpLocks/>
          </p:cNvGrpSpPr>
          <p:nvPr/>
        </p:nvGrpSpPr>
        <p:grpSpPr bwMode="auto">
          <a:xfrm>
            <a:off x="1543051" y="2409722"/>
            <a:ext cx="3714750" cy="2051153"/>
            <a:chOff x="3657600" y="3330575"/>
            <a:chExt cx="2686050" cy="1085850"/>
          </a:xfrm>
        </p:grpSpPr>
        <p:sp>
          <p:nvSpPr>
            <p:cNvPr id="24583" name="Oval 55">
              <a:extLst>
                <a:ext uri="{FF2B5EF4-FFF2-40B4-BE49-F238E27FC236}">
                  <a16:creationId xmlns:a16="http://schemas.microsoft.com/office/drawing/2014/main" id="{677B6F50-FD44-550B-B2C0-86C86135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502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584" name="Oval 56">
              <a:extLst>
                <a:ext uri="{FF2B5EF4-FFF2-40B4-BE49-F238E27FC236}">
                  <a16:creationId xmlns:a16="http://schemas.microsoft.com/office/drawing/2014/main" id="{B0CF0FF7-E6DF-344E-9B9E-E4EC5C55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3502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585" name="Oval 57">
              <a:extLst>
                <a:ext uri="{FF2B5EF4-FFF2-40B4-BE49-F238E27FC236}">
                  <a16:creationId xmlns:a16="http://schemas.microsoft.com/office/drawing/2014/main" id="{93E1ED51-4BB3-8B82-6EEE-E7E910DE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0163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4586" name="Oval 58">
              <a:extLst>
                <a:ext uri="{FF2B5EF4-FFF2-40B4-BE49-F238E27FC236}">
                  <a16:creationId xmlns:a16="http://schemas.microsoft.com/office/drawing/2014/main" id="{97B7C3CF-B136-DAFA-C9FE-9DFDB4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40163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4587" name="Line 59">
              <a:extLst>
                <a:ext uri="{FF2B5EF4-FFF2-40B4-BE49-F238E27FC236}">
                  <a16:creationId xmlns:a16="http://schemas.microsoft.com/office/drawing/2014/main" id="{EA82A119-3B90-7022-5CCE-0B4B9C0FF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87775"/>
              <a:ext cx="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60">
              <a:extLst>
                <a:ext uri="{FF2B5EF4-FFF2-40B4-BE49-F238E27FC236}">
                  <a16:creationId xmlns:a16="http://schemas.microsoft.com/office/drawing/2014/main" id="{6B5F18D2-1001-8700-1B22-3C5DC76EA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3787775"/>
              <a:ext cx="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61">
              <a:extLst>
                <a:ext uri="{FF2B5EF4-FFF2-40B4-BE49-F238E27FC236}">
                  <a16:creationId xmlns:a16="http://schemas.microsoft.com/office/drawing/2014/main" id="{9B8B0CF8-4B2F-D2BC-F347-972066B01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6200" y="3787775"/>
              <a:ext cx="45720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62">
              <a:extLst>
                <a:ext uri="{FF2B5EF4-FFF2-40B4-BE49-F238E27FC236}">
                  <a16:creationId xmlns:a16="http://schemas.microsoft.com/office/drawing/2014/main" id="{2A0F3A07-17FE-2764-A832-4A7E1F0D4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350" y="3787775"/>
              <a:ext cx="45720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63">
              <a:extLst>
                <a:ext uri="{FF2B5EF4-FFF2-40B4-BE49-F238E27FC236}">
                  <a16:creationId xmlns:a16="http://schemas.microsoft.com/office/drawing/2014/main" id="{B0E53975-CD52-4DD3-0737-7C46DC7C9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9050" y="3330575"/>
              <a:ext cx="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64">
              <a:extLst>
                <a:ext uri="{FF2B5EF4-FFF2-40B4-BE49-F238E27FC236}">
                  <a16:creationId xmlns:a16="http://schemas.microsoft.com/office/drawing/2014/main" id="{B38A1A73-1159-0909-08DE-94AA9FA5A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550" y="3330575"/>
              <a:ext cx="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65">
              <a:extLst>
                <a:ext uri="{FF2B5EF4-FFF2-40B4-BE49-F238E27FC236}">
                  <a16:creationId xmlns:a16="http://schemas.microsoft.com/office/drawing/2014/main" id="{3846872A-EE80-0562-ACF7-06F4B7284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4302125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66">
              <a:extLst>
                <a:ext uri="{FF2B5EF4-FFF2-40B4-BE49-F238E27FC236}">
                  <a16:creationId xmlns:a16="http://schemas.microsoft.com/office/drawing/2014/main" id="{C2DF7629-2F9B-3138-9218-546986D28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4302125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67">
              <a:extLst>
                <a:ext uri="{FF2B5EF4-FFF2-40B4-BE49-F238E27FC236}">
                  <a16:creationId xmlns:a16="http://schemas.microsoft.com/office/drawing/2014/main" id="{07EC2C3F-B958-7DF8-BD92-34E19C6FB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9100" y="4302125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Line 68">
              <a:extLst>
                <a:ext uri="{FF2B5EF4-FFF2-40B4-BE49-F238E27FC236}">
                  <a16:creationId xmlns:a16="http://schemas.microsoft.com/office/drawing/2014/main" id="{6D26F05F-2952-96D0-B86D-F389C3AAB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4302125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Oval 70">
              <a:extLst>
                <a:ext uri="{FF2B5EF4-FFF2-40B4-BE49-F238E27FC236}">
                  <a16:creationId xmlns:a16="http://schemas.microsoft.com/office/drawing/2014/main" id="{E7589185-12D2-7AF2-56C4-5F347361A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35020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4598" name="Oval 71">
              <a:extLst>
                <a:ext uri="{FF2B5EF4-FFF2-40B4-BE49-F238E27FC236}">
                  <a16:creationId xmlns:a16="http://schemas.microsoft.com/office/drawing/2014/main" id="{E990C621-8AAB-D25C-EF94-36F5D519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40163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4599" name="Oval 72">
              <a:extLst>
                <a:ext uri="{FF2B5EF4-FFF2-40B4-BE49-F238E27FC236}">
                  <a16:creationId xmlns:a16="http://schemas.microsoft.com/office/drawing/2014/main" id="{DF2F2A1B-E12A-338D-D451-B5B88426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0163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4600" name="Line 75">
              <a:extLst>
                <a:ext uri="{FF2B5EF4-FFF2-40B4-BE49-F238E27FC236}">
                  <a16:creationId xmlns:a16="http://schemas.microsoft.com/office/drawing/2014/main" id="{5944C149-4B15-8F3D-AA4E-D3296FBDB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3787775"/>
              <a:ext cx="22860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76">
              <a:extLst>
                <a:ext uri="{FF2B5EF4-FFF2-40B4-BE49-F238E27FC236}">
                  <a16:creationId xmlns:a16="http://schemas.microsoft.com/office/drawing/2014/main" id="{69495F50-93E6-D6EC-017E-C3264D6A9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3787775"/>
              <a:ext cx="22860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78">
              <a:extLst>
                <a:ext uri="{FF2B5EF4-FFF2-40B4-BE49-F238E27FC236}">
                  <a16:creationId xmlns:a16="http://schemas.microsoft.com/office/drawing/2014/main" id="{81E673A5-65C5-63ED-41FB-8E4FD1D1E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9300" y="3330575"/>
              <a:ext cx="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79">
              <a:extLst>
                <a:ext uri="{FF2B5EF4-FFF2-40B4-BE49-F238E27FC236}">
                  <a16:creationId xmlns:a16="http://schemas.microsoft.com/office/drawing/2014/main" id="{E669902B-8C72-1D0F-387D-0F9EB9DEC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2100" y="4302125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80">
              <a:extLst>
                <a:ext uri="{FF2B5EF4-FFF2-40B4-BE49-F238E27FC236}">
                  <a16:creationId xmlns:a16="http://schemas.microsoft.com/office/drawing/2014/main" id="{E4D485E4-40DB-5382-39FD-BA2B70830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4302125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81">
              <a:extLst>
                <a:ext uri="{FF2B5EF4-FFF2-40B4-BE49-F238E27FC236}">
                  <a16:creationId xmlns:a16="http://schemas.microsoft.com/office/drawing/2014/main" id="{EBF92B77-C0F0-BB37-E44B-E94C35A32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3600" y="4302125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82">
              <a:extLst>
                <a:ext uri="{FF2B5EF4-FFF2-40B4-BE49-F238E27FC236}">
                  <a16:creationId xmlns:a16="http://schemas.microsoft.com/office/drawing/2014/main" id="{396ECC78-45FE-136A-D709-9B285F714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4302125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AutoShape 83">
              <a:extLst>
                <a:ext uri="{FF2B5EF4-FFF2-40B4-BE49-F238E27FC236}">
                  <a16:creationId xmlns:a16="http://schemas.microsoft.com/office/drawing/2014/main" id="{F79CC9D0-FA4A-C026-6FB4-25FBFB87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730625"/>
              <a:ext cx="400050" cy="28575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solidFill>
                  <a:srgbClr val="FFFFCC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2CA9DCCA-7E27-1483-CD3E-FC50E2825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FDB9EE-4DA3-4344-B356-5A91280EB245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ED151AD-69CB-8DD6-22E9-5BD590484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539750"/>
            <a:ext cx="5829300" cy="627063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Reduction Rule #3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24A808A-54D6-F5B8-4696-96680BCC4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428750"/>
            <a:ext cx="5829300" cy="550863"/>
          </a:xfrm>
        </p:spPr>
        <p:txBody>
          <a:bodyPr/>
          <a:lstStyle/>
          <a:p>
            <a:pPr eaLnBrk="1" hangingPunct="1"/>
            <a:r>
              <a:rPr lang="en-US" altLang="zh-TW" sz="2400"/>
              <a:t>Eliminate redundant node</a:t>
            </a:r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076FAEB9-A42D-E4EF-E007-AF6207FB7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532923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26630" name="Oval 5">
            <a:extLst>
              <a:ext uri="{FF2B5EF4-FFF2-40B4-BE49-F238E27FC236}">
                <a16:creationId xmlns:a16="http://schemas.microsoft.com/office/drawing/2014/main" id="{2239EF8F-C3E6-2A55-6BB3-D95C6346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584358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26631" name="Oval 6">
            <a:extLst>
              <a:ext uri="{FF2B5EF4-FFF2-40B4-BE49-F238E27FC236}">
                <a16:creationId xmlns:a16="http://schemas.microsoft.com/office/drawing/2014/main" id="{684F0B4F-4049-530D-CD3E-910B5B6B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584358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05A4D797-9035-6704-CBB2-2153ECB1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641508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26633" name="Oval 8">
            <a:extLst>
              <a:ext uri="{FF2B5EF4-FFF2-40B4-BE49-F238E27FC236}">
                <a16:creationId xmlns:a16="http://schemas.microsoft.com/office/drawing/2014/main" id="{AFC284E6-B083-8577-4AD8-ABC81AB1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225" y="641508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 dirty="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B0DE58DA-0DAF-F302-9A5F-B4339E4D8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5557838"/>
            <a:ext cx="669925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0">
            <a:extLst>
              <a:ext uri="{FF2B5EF4-FFF2-40B4-BE49-F238E27FC236}">
                <a16:creationId xmlns:a16="http://schemas.microsoft.com/office/drawing/2014/main" id="{AEDE3A04-E04E-76B1-698F-6B26A0AD9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38" y="6129338"/>
            <a:ext cx="0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1">
            <a:extLst>
              <a:ext uri="{FF2B5EF4-FFF2-40B4-BE49-F238E27FC236}">
                <a16:creationId xmlns:a16="http://schemas.microsoft.com/office/drawing/2014/main" id="{1E5B0BA2-35B3-14DD-2773-798C524D1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6129338"/>
            <a:ext cx="1674813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2">
            <a:extLst>
              <a:ext uri="{FF2B5EF4-FFF2-40B4-BE49-F238E27FC236}">
                <a16:creationId xmlns:a16="http://schemas.microsoft.com/office/drawing/2014/main" id="{C42AE425-0F37-46C3-00AD-676247593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75" y="6129338"/>
            <a:ext cx="0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3">
            <a:extLst>
              <a:ext uri="{FF2B5EF4-FFF2-40B4-BE49-F238E27FC236}">
                <a16:creationId xmlns:a16="http://schemas.microsoft.com/office/drawing/2014/main" id="{4D0C2797-1BBC-D42E-FF70-864BB36D6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675" y="6129338"/>
            <a:ext cx="0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E2E60122-0D7D-0788-A926-379769062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5557838"/>
            <a:ext cx="671513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5">
            <a:extLst>
              <a:ext uri="{FF2B5EF4-FFF2-40B4-BE49-F238E27FC236}">
                <a16:creationId xmlns:a16="http://schemas.microsoft.com/office/drawing/2014/main" id="{960C3D33-3B07-8540-6D08-7A601CDB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6986588"/>
            <a:ext cx="334963" cy="1778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0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6641" name="Rectangle 16">
            <a:extLst>
              <a:ext uri="{FF2B5EF4-FFF2-40B4-BE49-F238E27FC236}">
                <a16:creationId xmlns:a16="http://schemas.microsoft.com/office/drawing/2014/main" id="{A2899F46-AC44-4073-AAE0-DCAC6522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6986588"/>
            <a:ext cx="334963" cy="1778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1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6642" name="Line 17">
            <a:extLst>
              <a:ext uri="{FF2B5EF4-FFF2-40B4-BE49-F238E27FC236}">
                <a16:creationId xmlns:a16="http://schemas.microsoft.com/office/drawing/2014/main" id="{93ABC926-CC92-17F2-E2C0-D196BFF56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13" y="6700838"/>
            <a:ext cx="0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F9774794-F0AA-6BBB-E405-8627607EF8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700838"/>
            <a:ext cx="0" cy="222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19">
            <a:extLst>
              <a:ext uri="{FF2B5EF4-FFF2-40B4-BE49-F238E27FC236}">
                <a16:creationId xmlns:a16="http://schemas.microsoft.com/office/drawing/2014/main" id="{C94D27BC-E268-0016-8D48-BD87BCD9D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938" y="6700838"/>
            <a:ext cx="0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20">
            <a:extLst>
              <a:ext uri="{FF2B5EF4-FFF2-40B4-BE49-F238E27FC236}">
                <a16:creationId xmlns:a16="http://schemas.microsoft.com/office/drawing/2014/main" id="{5303E3B3-C008-4C6D-5554-7A63D00E6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538" y="6700838"/>
            <a:ext cx="1609725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Oval 21">
            <a:extLst>
              <a:ext uri="{FF2B5EF4-FFF2-40B4-BE49-F238E27FC236}">
                <a16:creationId xmlns:a16="http://schemas.microsoft.com/office/drawing/2014/main" id="{B01C8119-3C97-64A4-BA5C-628F1246D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5294313"/>
            <a:ext cx="4953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26647" name="Oval 22">
            <a:extLst>
              <a:ext uri="{FF2B5EF4-FFF2-40B4-BE49-F238E27FC236}">
                <a16:creationId xmlns:a16="http://schemas.microsoft.com/office/drawing/2014/main" id="{69EF6F51-FC7B-155B-840A-09C4CC86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5808663"/>
            <a:ext cx="4953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26648" name="Oval 25">
            <a:extLst>
              <a:ext uri="{FF2B5EF4-FFF2-40B4-BE49-F238E27FC236}">
                <a16:creationId xmlns:a16="http://schemas.microsoft.com/office/drawing/2014/main" id="{86C93AAB-EBAF-1BAC-2B09-A938CD7BB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6380163"/>
            <a:ext cx="4953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3A1BD37E-6280-7D43-679A-0E04774B6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5625" y="5522913"/>
            <a:ext cx="706438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Line 28">
            <a:extLst>
              <a:ext uri="{FF2B5EF4-FFF2-40B4-BE49-F238E27FC236}">
                <a16:creationId xmlns:a16="http://schemas.microsoft.com/office/drawing/2014/main" id="{7BA4BEC3-3513-1661-A18F-5E4E42F9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5625" y="6094413"/>
            <a:ext cx="1768475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1" name="Line 31">
            <a:extLst>
              <a:ext uri="{FF2B5EF4-FFF2-40B4-BE49-F238E27FC236}">
                <a16:creationId xmlns:a16="http://schemas.microsoft.com/office/drawing/2014/main" id="{7F5E3D9B-0BD2-D29B-1F5F-9409C8A06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5522913"/>
            <a:ext cx="565150" cy="320675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2" name="Rectangle 32">
            <a:extLst>
              <a:ext uri="{FF2B5EF4-FFF2-40B4-BE49-F238E27FC236}">
                <a16:creationId xmlns:a16="http://schemas.microsoft.com/office/drawing/2014/main" id="{49DB6DCB-3FAD-3742-0795-86F735B6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951663"/>
            <a:ext cx="352425" cy="1778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0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6653" name="Rectangle 33">
            <a:extLst>
              <a:ext uri="{FF2B5EF4-FFF2-40B4-BE49-F238E27FC236}">
                <a16:creationId xmlns:a16="http://schemas.microsoft.com/office/drawing/2014/main" id="{A13AEE93-475F-E635-3E6F-4DD23E98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0" y="6951663"/>
            <a:ext cx="354013" cy="177800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1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6654" name="Line 36">
            <a:extLst>
              <a:ext uri="{FF2B5EF4-FFF2-40B4-BE49-F238E27FC236}">
                <a16:creationId xmlns:a16="http://schemas.microsoft.com/office/drawing/2014/main" id="{F68DEFFA-4807-B2D0-96D8-4F7F569B1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663" y="6665913"/>
            <a:ext cx="0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Line 37">
            <a:extLst>
              <a:ext uri="{FF2B5EF4-FFF2-40B4-BE49-F238E27FC236}">
                <a16:creationId xmlns:a16="http://schemas.microsoft.com/office/drawing/2014/main" id="{A4E8FA84-9B6B-A337-F1C6-20BA21DCB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9125" y="6665913"/>
            <a:ext cx="1697038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6" name="Line 38">
            <a:extLst>
              <a:ext uri="{FF2B5EF4-FFF2-40B4-BE49-F238E27FC236}">
                <a16:creationId xmlns:a16="http://schemas.microsoft.com/office/drawing/2014/main" id="{6141595A-D7B2-79CB-3915-9C1002F3F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6094413"/>
            <a:ext cx="0" cy="6667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AutoShape 39">
            <a:extLst>
              <a:ext uri="{FF2B5EF4-FFF2-40B4-BE49-F238E27FC236}">
                <a16:creationId xmlns:a16="http://schemas.microsoft.com/office/drawing/2014/main" id="{709AE135-9D0D-AA6C-6CCB-10AA65BB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988050"/>
            <a:ext cx="671512" cy="312738"/>
          </a:xfrm>
          <a:prstGeom prst="rightArrow">
            <a:avLst>
              <a:gd name="adj1" fmla="val 50000"/>
              <a:gd name="adj2" fmla="val 35638"/>
            </a:avLst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FFFFCC"/>
              </a:solidFill>
            </a:endParaRPr>
          </a:p>
        </p:txBody>
      </p:sp>
      <p:grpSp>
        <p:nvGrpSpPr>
          <p:cNvPr id="26658" name="群組 1">
            <a:extLst>
              <a:ext uri="{FF2B5EF4-FFF2-40B4-BE49-F238E27FC236}">
                <a16:creationId xmlns:a16="http://schemas.microsoft.com/office/drawing/2014/main" id="{64396B10-E002-5242-18ED-48F8A416BA1F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2771775"/>
            <a:ext cx="2508250" cy="1276350"/>
            <a:chOff x="4343400" y="3275013"/>
            <a:chExt cx="1657350" cy="1085850"/>
          </a:xfrm>
        </p:grpSpPr>
        <p:sp>
          <p:nvSpPr>
            <p:cNvPr id="26662" name="Oval 41">
              <a:extLst>
                <a:ext uri="{FF2B5EF4-FFF2-40B4-BE49-F238E27FC236}">
                  <a16:creationId xmlns:a16="http://schemas.microsoft.com/office/drawing/2014/main" id="{F1705069-DF99-8EF9-8972-9053CF3B7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4646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6663" name="Oval 43">
              <a:extLst>
                <a:ext uri="{FF2B5EF4-FFF2-40B4-BE49-F238E27FC236}">
                  <a16:creationId xmlns:a16="http://schemas.microsoft.com/office/drawing/2014/main" id="{AC4A8201-9831-F540-0B04-BE3C78738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6081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64" name="Line 44">
              <a:extLst>
                <a:ext uri="{FF2B5EF4-FFF2-40B4-BE49-F238E27FC236}">
                  <a16:creationId xmlns:a16="http://schemas.microsoft.com/office/drawing/2014/main" id="{0AE97B69-2ABB-90F3-7140-68C612D25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3732213"/>
              <a:ext cx="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5" name="Line 45">
              <a:extLst>
                <a:ext uri="{FF2B5EF4-FFF2-40B4-BE49-F238E27FC236}">
                  <a16:creationId xmlns:a16="http://schemas.microsoft.com/office/drawing/2014/main" id="{071E0A3E-8F2A-CB86-B7D7-75F7C533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150" y="3732213"/>
              <a:ext cx="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48">
              <a:extLst>
                <a:ext uri="{FF2B5EF4-FFF2-40B4-BE49-F238E27FC236}">
                  <a16:creationId xmlns:a16="http://schemas.microsoft.com/office/drawing/2014/main" id="{FFFE7AD0-7E7D-94E9-ACCE-2BC9090D2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0550" y="3275013"/>
              <a:ext cx="11430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9">
              <a:extLst>
                <a:ext uri="{FF2B5EF4-FFF2-40B4-BE49-F238E27FC236}">
                  <a16:creationId xmlns:a16="http://schemas.microsoft.com/office/drawing/2014/main" id="{CE496104-8BDF-DF8A-0FC0-B372C6797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275013"/>
              <a:ext cx="11430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Line 52">
              <a:extLst>
                <a:ext uri="{FF2B5EF4-FFF2-40B4-BE49-F238E27FC236}">
                  <a16:creationId xmlns:a16="http://schemas.microsoft.com/office/drawing/2014/main" id="{C434B2E9-1C67-32CE-53F8-6F261E5F7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400" y="4246563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9" name="Line 53">
              <a:extLst>
                <a:ext uri="{FF2B5EF4-FFF2-40B4-BE49-F238E27FC236}">
                  <a16:creationId xmlns:a16="http://schemas.microsoft.com/office/drawing/2014/main" id="{2B2F450C-DE96-5598-93E6-DC010345C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246563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0" name="Oval 55">
              <a:extLst>
                <a:ext uri="{FF2B5EF4-FFF2-40B4-BE49-F238E27FC236}">
                  <a16:creationId xmlns:a16="http://schemas.microsoft.com/office/drawing/2014/main" id="{615E6344-89B1-313E-2EFC-CC48492E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96081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6671" name="Line 60">
              <a:extLst>
                <a:ext uri="{FF2B5EF4-FFF2-40B4-BE49-F238E27FC236}">
                  <a16:creationId xmlns:a16="http://schemas.microsoft.com/office/drawing/2014/main" id="{3A0D62BA-A93E-9512-12C8-B8778F7BB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0700" y="4246563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2" name="Line 61">
              <a:extLst>
                <a:ext uri="{FF2B5EF4-FFF2-40B4-BE49-F238E27FC236}">
                  <a16:creationId xmlns:a16="http://schemas.microsoft.com/office/drawing/2014/main" id="{CAA0B488-D5F7-7E5D-B3EB-549382606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00" y="4246563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3" name="AutoShape 64">
              <a:extLst>
                <a:ext uri="{FF2B5EF4-FFF2-40B4-BE49-F238E27FC236}">
                  <a16:creationId xmlns:a16="http://schemas.microsoft.com/office/drawing/2014/main" id="{C10B498B-CF5F-EEBF-9EBF-3486982D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050" y="3675063"/>
              <a:ext cx="400050" cy="28575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solidFill>
                  <a:srgbClr val="FFFFCC"/>
                </a:solidFill>
              </a:endParaRPr>
            </a:p>
          </p:txBody>
        </p:sp>
        <p:sp>
          <p:nvSpPr>
            <p:cNvPr id="26674" name="Line 65">
              <a:extLst>
                <a:ext uri="{FF2B5EF4-FFF2-40B4-BE49-F238E27FC236}">
                  <a16:creationId xmlns:a16="http://schemas.microsoft.com/office/drawing/2014/main" id="{D9D2D61B-5C20-40AE-9DC7-5FC351F1A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57850" y="3275013"/>
              <a:ext cx="114300" cy="6858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75" name="Line 66">
              <a:extLst>
                <a:ext uri="{FF2B5EF4-FFF2-40B4-BE49-F238E27FC236}">
                  <a16:creationId xmlns:a16="http://schemas.microsoft.com/office/drawing/2014/main" id="{DCACE442-D8E6-336C-8AF5-D0CE317C1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9300" y="3275013"/>
              <a:ext cx="114300" cy="6858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59" name="Oval 6">
            <a:extLst>
              <a:ext uri="{FF2B5EF4-FFF2-40B4-BE49-F238E27FC236}">
                <a16:creationId xmlns:a16="http://schemas.microsoft.com/office/drawing/2014/main" id="{B5C897A8-0C0F-B489-ECB0-1DC3E0FA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0" y="5862638"/>
            <a:ext cx="469900" cy="222250"/>
          </a:xfrm>
          <a:prstGeom prst="ellips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26660" name="Line 13">
            <a:extLst>
              <a:ext uri="{FF2B5EF4-FFF2-40B4-BE49-F238E27FC236}">
                <a16:creationId xmlns:a16="http://schemas.microsoft.com/office/drawing/2014/main" id="{0F68A051-B6E4-6ECA-4AAE-9D554A8F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2825" y="6084888"/>
            <a:ext cx="0" cy="222250"/>
          </a:xfrm>
          <a:prstGeom prst="line">
            <a:avLst/>
          </a:prstGeom>
          <a:noFill/>
          <a:ln w="2857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Line 12">
            <a:extLst>
              <a:ext uri="{FF2B5EF4-FFF2-40B4-BE49-F238E27FC236}">
                <a16:creationId xmlns:a16="http://schemas.microsoft.com/office/drawing/2014/main" id="{42A7D8DD-BD02-A14E-D1AB-43F2F0E4E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9950" y="6078538"/>
            <a:ext cx="0" cy="2222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80257CAE-EEE1-95DA-28B0-2395A7E1F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939A4FF-B36A-C14B-9885-F3A8F11F062F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DB853BF-83A7-29D7-8230-B2E06A980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539750"/>
            <a:ext cx="5829300" cy="627063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Reduction Rule #3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AA6F107-E041-FE6C-6566-D894CAE16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428750"/>
            <a:ext cx="5829300" cy="550863"/>
          </a:xfrm>
        </p:spPr>
        <p:txBody>
          <a:bodyPr/>
          <a:lstStyle/>
          <a:p>
            <a:pPr eaLnBrk="1" hangingPunct="1"/>
            <a:r>
              <a:rPr lang="en-US" altLang="zh-TW" sz="2400"/>
              <a:t>Eliminate redundant node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F290939-3AD8-BDB6-6D9F-BF64B8A127E9}"/>
              </a:ext>
            </a:extLst>
          </p:cNvPr>
          <p:cNvGrpSpPr/>
          <p:nvPr/>
        </p:nvGrpSpPr>
        <p:grpSpPr>
          <a:xfrm>
            <a:off x="514350" y="5329238"/>
            <a:ext cx="2136775" cy="1835150"/>
            <a:chOff x="514350" y="5329238"/>
            <a:chExt cx="2136775" cy="1835150"/>
          </a:xfrm>
        </p:grpSpPr>
        <p:sp>
          <p:nvSpPr>
            <p:cNvPr id="28677" name="Oval 4">
              <a:extLst>
                <a:ext uri="{FF2B5EF4-FFF2-40B4-BE49-F238E27FC236}">
                  <a16:creationId xmlns:a16="http://schemas.microsoft.com/office/drawing/2014/main" id="{EEC851EB-BEBD-1E60-099F-7D39663A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788" y="5329238"/>
              <a:ext cx="469900" cy="2222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8678" name="Oval 5">
              <a:extLst>
                <a:ext uri="{FF2B5EF4-FFF2-40B4-BE49-F238E27FC236}">
                  <a16:creationId xmlns:a16="http://schemas.microsoft.com/office/drawing/2014/main" id="{C760AF1A-EDA9-84C7-9962-73A60921E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5843588"/>
              <a:ext cx="469900" cy="2222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8679" name="Oval 6">
              <a:extLst>
                <a:ext uri="{FF2B5EF4-FFF2-40B4-BE49-F238E27FC236}">
                  <a16:creationId xmlns:a16="http://schemas.microsoft.com/office/drawing/2014/main" id="{7F2A18D2-50E8-A9D6-F4FB-0BA516AB8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5843588"/>
              <a:ext cx="469900" cy="2222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8680" name="Oval 7">
              <a:extLst>
                <a:ext uri="{FF2B5EF4-FFF2-40B4-BE49-F238E27FC236}">
                  <a16:creationId xmlns:a16="http://schemas.microsoft.com/office/drawing/2014/main" id="{4C43E2EC-C32E-F5B0-8746-AAD9C78F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6415088"/>
              <a:ext cx="469900" cy="2222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8681" name="Oval 8">
              <a:extLst>
                <a:ext uri="{FF2B5EF4-FFF2-40B4-BE49-F238E27FC236}">
                  <a16:creationId xmlns:a16="http://schemas.microsoft.com/office/drawing/2014/main" id="{E789B488-62EE-2501-9D5E-92E93148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6415088"/>
              <a:ext cx="469900" cy="2222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8682" name="Line 9">
              <a:extLst>
                <a:ext uri="{FF2B5EF4-FFF2-40B4-BE49-F238E27FC236}">
                  <a16:creationId xmlns:a16="http://schemas.microsoft.com/office/drawing/2014/main" id="{9AAD94F2-04CC-F26F-1B49-89B7098D5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800" y="5557838"/>
              <a:ext cx="669925" cy="222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10">
              <a:extLst>
                <a:ext uri="{FF2B5EF4-FFF2-40B4-BE49-F238E27FC236}">
                  <a16:creationId xmlns:a16="http://schemas.microsoft.com/office/drawing/2014/main" id="{81A86061-F094-EE79-364D-17CA0D9B2B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738" y="6129338"/>
              <a:ext cx="0" cy="222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49E9476D-2E46-1D85-CD2E-636190353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6129338"/>
              <a:ext cx="1674813" cy="2222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75CA1854-E232-4CC7-606E-DFD39DB83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1875" y="6129338"/>
              <a:ext cx="0" cy="222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1376FE93-44ED-77F7-E588-8302F3763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6129338"/>
              <a:ext cx="0" cy="2222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4">
              <a:extLst>
                <a:ext uri="{FF2B5EF4-FFF2-40B4-BE49-F238E27FC236}">
                  <a16:creationId xmlns:a16="http://schemas.microsoft.com/office/drawing/2014/main" id="{45D4FB67-C398-C5D6-47FF-B91FB45F6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975" y="5557838"/>
              <a:ext cx="671513" cy="2222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Rectangle 15">
              <a:extLst>
                <a:ext uri="{FF2B5EF4-FFF2-40B4-BE49-F238E27FC236}">
                  <a16:creationId xmlns:a16="http://schemas.microsoft.com/office/drawing/2014/main" id="{AB7057D9-4283-40C7-764D-382E868B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6986588"/>
              <a:ext cx="334963" cy="1778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689" name="Rectangle 16">
              <a:extLst>
                <a:ext uri="{FF2B5EF4-FFF2-40B4-BE49-F238E27FC236}">
                  <a16:creationId xmlns:a16="http://schemas.microsoft.com/office/drawing/2014/main" id="{715AB79F-7682-2FAC-5D1E-CD69040D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550" y="6986588"/>
              <a:ext cx="334963" cy="1778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690" name="Line 17">
              <a:extLst>
                <a:ext uri="{FF2B5EF4-FFF2-40B4-BE49-F238E27FC236}">
                  <a16:creationId xmlns:a16="http://schemas.microsoft.com/office/drawing/2014/main" id="{3D64FEFB-ABBE-BDDA-9388-A224CE8EE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413" y="6700838"/>
              <a:ext cx="0" cy="222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8">
              <a:extLst>
                <a:ext uri="{FF2B5EF4-FFF2-40B4-BE49-F238E27FC236}">
                  <a16:creationId xmlns:a16="http://schemas.microsoft.com/office/drawing/2014/main" id="{B77626A5-649D-A648-12F7-B84755365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800" y="6700838"/>
              <a:ext cx="0" cy="22225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2" name="Line 19">
              <a:extLst>
                <a:ext uri="{FF2B5EF4-FFF2-40B4-BE49-F238E27FC236}">
                  <a16:creationId xmlns:a16="http://schemas.microsoft.com/office/drawing/2014/main" id="{77E4CD7D-5788-E531-D705-40FD5FC2B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938" y="6700838"/>
              <a:ext cx="0" cy="2222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3" name="Line 20">
              <a:extLst>
                <a:ext uri="{FF2B5EF4-FFF2-40B4-BE49-F238E27FC236}">
                  <a16:creationId xmlns:a16="http://schemas.microsoft.com/office/drawing/2014/main" id="{1566211B-A67E-7575-9E72-188484C5E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1538" y="6700838"/>
              <a:ext cx="1609725" cy="222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94" name="群組 3">
            <a:extLst>
              <a:ext uri="{FF2B5EF4-FFF2-40B4-BE49-F238E27FC236}">
                <a16:creationId xmlns:a16="http://schemas.microsoft.com/office/drawing/2014/main" id="{3D846B6D-4098-6D30-E37B-2DBE3E43C5E3}"/>
              </a:ext>
            </a:extLst>
          </p:cNvPr>
          <p:cNvGrpSpPr>
            <a:grpSpLocks/>
          </p:cNvGrpSpPr>
          <p:nvPr/>
        </p:nvGrpSpPr>
        <p:grpSpPr bwMode="auto">
          <a:xfrm>
            <a:off x="4029075" y="5329238"/>
            <a:ext cx="2254250" cy="1835150"/>
            <a:chOff x="4028353" y="5328900"/>
            <a:chExt cx="2136951" cy="1835388"/>
          </a:xfrm>
        </p:grpSpPr>
        <p:sp>
          <p:nvSpPr>
            <p:cNvPr id="28711" name="Oval 21">
              <a:extLst>
                <a:ext uri="{FF2B5EF4-FFF2-40B4-BE49-F238E27FC236}">
                  <a16:creationId xmlns:a16="http://schemas.microsoft.com/office/drawing/2014/main" id="{9DCD9190-18BA-907D-01AA-8484A868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184" y="5328900"/>
              <a:ext cx="469288" cy="222547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28712" name="Oval 22">
              <a:extLst>
                <a:ext uri="{FF2B5EF4-FFF2-40B4-BE49-F238E27FC236}">
                  <a16:creationId xmlns:a16="http://schemas.microsoft.com/office/drawing/2014/main" id="{818348CF-A077-9336-1824-47F1D94D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353" y="5843250"/>
              <a:ext cx="469288" cy="222547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28713" name="Oval 25">
              <a:extLst>
                <a:ext uri="{FF2B5EF4-FFF2-40B4-BE49-F238E27FC236}">
                  <a16:creationId xmlns:a16="http://schemas.microsoft.com/office/drawing/2014/main" id="{073088B5-CB8C-095D-D39B-AFCED27B5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6" y="6414750"/>
              <a:ext cx="469288" cy="222547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28714" name="Line 26">
              <a:extLst>
                <a:ext uri="{FF2B5EF4-FFF2-40B4-BE49-F238E27FC236}">
                  <a16:creationId xmlns:a16="http://schemas.microsoft.com/office/drawing/2014/main" id="{F9200FD8-BFA0-5BC8-6CC0-ADEF213E1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6149" y="5557500"/>
              <a:ext cx="670411" cy="22254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28">
              <a:extLst>
                <a:ext uri="{FF2B5EF4-FFF2-40B4-BE49-F238E27FC236}">
                  <a16:creationId xmlns:a16="http://schemas.microsoft.com/office/drawing/2014/main" id="{5ECFFB51-A8DE-8095-9046-C79A32513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149" y="6129000"/>
              <a:ext cx="1676030" cy="222547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Line 31">
              <a:extLst>
                <a:ext uri="{FF2B5EF4-FFF2-40B4-BE49-F238E27FC236}">
                  <a16:creationId xmlns:a16="http://schemas.microsoft.com/office/drawing/2014/main" id="{81CAB429-7E31-03E0-167C-CEFEF0D38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9541" y="5557500"/>
              <a:ext cx="804494" cy="667641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7" name="Rectangle 32">
              <a:extLst>
                <a:ext uri="{FF2B5EF4-FFF2-40B4-BE49-F238E27FC236}">
                  <a16:creationId xmlns:a16="http://schemas.microsoft.com/office/drawing/2014/main" id="{89D3525A-F2DB-86E4-A92D-F29FC1112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913" y="6986250"/>
              <a:ext cx="335206" cy="178038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718" name="Rectangle 33">
              <a:extLst>
                <a:ext uri="{FF2B5EF4-FFF2-40B4-BE49-F238E27FC236}">
                  <a16:creationId xmlns:a16="http://schemas.microsoft.com/office/drawing/2014/main" id="{FBFCE625-9C1D-3DE9-394B-53CB24D4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5575" y="6986250"/>
              <a:ext cx="335206" cy="178038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719" name="Line 36">
              <a:extLst>
                <a:ext uri="{FF2B5EF4-FFF2-40B4-BE49-F238E27FC236}">
                  <a16:creationId xmlns:a16="http://schemas.microsoft.com/office/drawing/2014/main" id="{BF1C1128-1E5C-C809-631B-DA354DA44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4253" y="6700500"/>
              <a:ext cx="0" cy="222547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0" name="Line 37">
              <a:extLst>
                <a:ext uri="{FF2B5EF4-FFF2-40B4-BE49-F238E27FC236}">
                  <a16:creationId xmlns:a16="http://schemas.microsoft.com/office/drawing/2014/main" id="{B66D34C0-E97A-83BD-A8C4-45238A001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708" y="6700500"/>
              <a:ext cx="1608988" cy="22254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Line 38">
              <a:extLst>
                <a:ext uri="{FF2B5EF4-FFF2-40B4-BE49-F238E27FC236}">
                  <a16:creationId xmlns:a16="http://schemas.microsoft.com/office/drawing/2014/main" id="{58988FF8-80A8-0E0D-F380-29AB26854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031" y="6129000"/>
              <a:ext cx="0" cy="66764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95" name="AutoShape 39">
            <a:extLst>
              <a:ext uri="{FF2B5EF4-FFF2-40B4-BE49-F238E27FC236}">
                <a16:creationId xmlns:a16="http://schemas.microsoft.com/office/drawing/2014/main" id="{A40C4E9A-25DD-B7F5-86F9-BA250F9E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988050"/>
            <a:ext cx="671512" cy="312738"/>
          </a:xfrm>
          <a:prstGeom prst="rightArrow">
            <a:avLst>
              <a:gd name="adj1" fmla="val 50000"/>
              <a:gd name="adj2" fmla="val 35638"/>
            </a:avLst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TW" altLang="en-US" sz="1800">
              <a:solidFill>
                <a:srgbClr val="FFFFCC"/>
              </a:solidFill>
            </a:endParaRPr>
          </a:p>
        </p:txBody>
      </p:sp>
      <p:grpSp>
        <p:nvGrpSpPr>
          <p:cNvPr id="28696" name="群組 1">
            <a:extLst>
              <a:ext uri="{FF2B5EF4-FFF2-40B4-BE49-F238E27FC236}">
                <a16:creationId xmlns:a16="http://schemas.microsoft.com/office/drawing/2014/main" id="{62C584DD-0994-3D85-BE90-B29E0E1C3C8C}"/>
              </a:ext>
            </a:extLst>
          </p:cNvPr>
          <p:cNvGrpSpPr>
            <a:grpSpLocks/>
          </p:cNvGrpSpPr>
          <p:nvPr/>
        </p:nvGrpSpPr>
        <p:grpSpPr bwMode="auto">
          <a:xfrm>
            <a:off x="1739358" y="2302623"/>
            <a:ext cx="2989852" cy="1706653"/>
            <a:chOff x="4343400" y="3275013"/>
            <a:chExt cx="1657350" cy="1085850"/>
          </a:xfrm>
        </p:grpSpPr>
        <p:sp>
          <p:nvSpPr>
            <p:cNvPr id="28697" name="Oval 41">
              <a:extLst>
                <a:ext uri="{FF2B5EF4-FFF2-40B4-BE49-F238E27FC236}">
                  <a16:creationId xmlns:a16="http://schemas.microsoft.com/office/drawing/2014/main" id="{84CA3682-C0CC-60A8-C297-B8955AD6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44646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98" name="Oval 43">
              <a:extLst>
                <a:ext uri="{FF2B5EF4-FFF2-40B4-BE49-F238E27FC236}">
                  <a16:creationId xmlns:a16="http://schemas.microsoft.com/office/drawing/2014/main" id="{F9A0F9A7-FAFC-8DBF-AADC-46BA5CED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96081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699" name="Line 44">
              <a:extLst>
                <a:ext uri="{FF2B5EF4-FFF2-40B4-BE49-F238E27FC236}">
                  <a16:creationId xmlns:a16="http://schemas.microsoft.com/office/drawing/2014/main" id="{DE1D1065-BB55-33CF-D78B-F4E34FB16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3732213"/>
              <a:ext cx="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45">
              <a:extLst>
                <a:ext uri="{FF2B5EF4-FFF2-40B4-BE49-F238E27FC236}">
                  <a16:creationId xmlns:a16="http://schemas.microsoft.com/office/drawing/2014/main" id="{4CA13061-E7B3-55A3-F363-18DFBD465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150" y="3732213"/>
              <a:ext cx="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48">
              <a:extLst>
                <a:ext uri="{FF2B5EF4-FFF2-40B4-BE49-F238E27FC236}">
                  <a16:creationId xmlns:a16="http://schemas.microsoft.com/office/drawing/2014/main" id="{0C3ADAB1-76E7-1D45-E9B6-53CE649FD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0550" y="3275013"/>
              <a:ext cx="11430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49">
              <a:extLst>
                <a:ext uri="{FF2B5EF4-FFF2-40B4-BE49-F238E27FC236}">
                  <a16:creationId xmlns:a16="http://schemas.microsoft.com/office/drawing/2014/main" id="{CEA7F885-8A86-19A7-AFB8-DC46AA11A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3275013"/>
              <a:ext cx="114300" cy="1714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Line 52">
              <a:extLst>
                <a:ext uri="{FF2B5EF4-FFF2-40B4-BE49-F238E27FC236}">
                  <a16:creationId xmlns:a16="http://schemas.microsoft.com/office/drawing/2014/main" id="{035E74C0-B3F1-00B4-0B00-76043CDA6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400" y="4246563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53">
              <a:extLst>
                <a:ext uri="{FF2B5EF4-FFF2-40B4-BE49-F238E27FC236}">
                  <a16:creationId xmlns:a16="http://schemas.microsoft.com/office/drawing/2014/main" id="{B5469B8C-4197-488A-D68D-B2D22BDF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246563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Oval 55">
              <a:extLst>
                <a:ext uri="{FF2B5EF4-FFF2-40B4-BE49-F238E27FC236}">
                  <a16:creationId xmlns:a16="http://schemas.microsoft.com/office/drawing/2014/main" id="{7238571F-962F-5B91-C191-1D10DFB7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96081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706" name="Line 60">
              <a:extLst>
                <a:ext uri="{FF2B5EF4-FFF2-40B4-BE49-F238E27FC236}">
                  <a16:creationId xmlns:a16="http://schemas.microsoft.com/office/drawing/2014/main" id="{E17D5EAC-B39E-54BB-B995-4915E7492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0700" y="4246563"/>
              <a:ext cx="171450" cy="114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Line 61">
              <a:extLst>
                <a:ext uri="{FF2B5EF4-FFF2-40B4-BE49-F238E27FC236}">
                  <a16:creationId xmlns:a16="http://schemas.microsoft.com/office/drawing/2014/main" id="{931BE8DB-147F-8ADB-B802-78616D0C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00" y="4246563"/>
              <a:ext cx="171450" cy="1143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AutoShape 64">
              <a:extLst>
                <a:ext uri="{FF2B5EF4-FFF2-40B4-BE49-F238E27FC236}">
                  <a16:creationId xmlns:a16="http://schemas.microsoft.com/office/drawing/2014/main" id="{7A3FC00E-FFF7-BF4E-9FC9-F93532C7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050" y="3675063"/>
              <a:ext cx="400050" cy="28575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TW" altLang="en-US" sz="1800">
                <a:solidFill>
                  <a:srgbClr val="FFFFCC"/>
                </a:solidFill>
              </a:endParaRPr>
            </a:p>
          </p:txBody>
        </p:sp>
        <p:sp>
          <p:nvSpPr>
            <p:cNvPr id="28709" name="Line 65">
              <a:extLst>
                <a:ext uri="{FF2B5EF4-FFF2-40B4-BE49-F238E27FC236}">
                  <a16:creationId xmlns:a16="http://schemas.microsoft.com/office/drawing/2014/main" id="{9101C548-0363-6881-D36E-7FF1B6CCD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57850" y="3275013"/>
              <a:ext cx="114300" cy="6858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Line 66">
              <a:extLst>
                <a:ext uri="{FF2B5EF4-FFF2-40B4-BE49-F238E27FC236}">
                  <a16:creationId xmlns:a16="http://schemas.microsoft.com/office/drawing/2014/main" id="{4F91B767-9C93-FBEE-0830-A392DD191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29300" y="3275013"/>
              <a:ext cx="114300" cy="6858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0BEE1B5-4848-1573-7D44-6E827075F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279400"/>
            <a:ext cx="5962650" cy="1168400"/>
          </a:xfrm>
          <a:noFill/>
        </p:spPr>
        <p:txBody>
          <a:bodyPr/>
          <a:lstStyle/>
          <a:p>
            <a:pPr algn="l" eaLnBrk="1" hangingPunct="1"/>
            <a:r>
              <a:rPr lang="en-US" altLang="zh-TW"/>
              <a:t>  </a:t>
            </a:r>
            <a:r>
              <a:rPr lang="en-US" altLang="zh-TW" sz="2400" b="1"/>
              <a:t>ROBDD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3196B82-F662-5395-BDC4-E35E83F8E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4648200"/>
            <a:ext cx="5264150" cy="9318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     After reduce </a:t>
            </a:r>
          </a:p>
        </p:txBody>
      </p:sp>
      <p:sp>
        <p:nvSpPr>
          <p:cNvPr id="30724" name="Rectangle 24">
            <a:extLst>
              <a:ext uri="{FF2B5EF4-FFF2-40B4-BE49-F238E27FC236}">
                <a16:creationId xmlns:a16="http://schemas.microsoft.com/office/drawing/2014/main" id="{8C30B0C8-C290-D2C7-BB69-63BA3E64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229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30725" name="Line 26">
            <a:extLst>
              <a:ext uri="{FF2B5EF4-FFF2-40B4-BE49-F238E27FC236}">
                <a16:creationId xmlns:a16="http://schemas.microsoft.com/office/drawing/2014/main" id="{657E9226-2908-097D-592F-ADE6227FF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116013"/>
            <a:ext cx="5334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投影片編號版面配置區 1">
            <a:extLst>
              <a:ext uri="{FF2B5EF4-FFF2-40B4-BE49-F238E27FC236}">
                <a16:creationId xmlns:a16="http://schemas.microsoft.com/office/drawing/2014/main" id="{FD518E8C-CCD6-738A-7EA1-1FC6E559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EDC28E-1DA2-1848-8DBF-8E0135978AB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67395B5D-3673-41A3-BA37-F0B80AD3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5889625"/>
            <a:ext cx="496887" cy="320675"/>
          </a:xfrm>
          <a:prstGeom prst="ellips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1500" kern="0">
                <a:solidFill>
                  <a:srgbClr val="000000"/>
                </a:solidFill>
              </a:rPr>
              <a:t>X1</a:t>
            </a:r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831EFC75-F051-4FB6-8DB7-C72135D1E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6630988"/>
            <a:ext cx="495300" cy="319087"/>
          </a:xfrm>
          <a:prstGeom prst="ellips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1500" kern="0">
                <a:solidFill>
                  <a:srgbClr val="000000"/>
                </a:solidFill>
              </a:rPr>
              <a:t>X2</a:t>
            </a: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AA70823B-BDD2-4BFF-B73E-F0D92020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7453313"/>
            <a:ext cx="495300" cy="320675"/>
          </a:xfrm>
          <a:prstGeom prst="ellipse">
            <a:avLst/>
          </a:prstGeom>
          <a:noFill/>
          <a:ln w="12700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1500" kern="0" dirty="0">
                <a:solidFill>
                  <a:srgbClr val="000000"/>
                </a:solidFill>
              </a:rPr>
              <a:t>X3</a:t>
            </a:r>
          </a:p>
        </p:txBody>
      </p:sp>
      <p:sp>
        <p:nvSpPr>
          <p:cNvPr id="35" name="Line 26">
            <a:extLst>
              <a:ext uri="{FF2B5EF4-FFF2-40B4-BE49-F238E27FC236}">
                <a16:creationId xmlns:a16="http://schemas.microsoft.com/office/drawing/2014/main" id="{ABEC8D69-E576-4F1F-A327-36490064CB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6218238"/>
            <a:ext cx="708025" cy="3206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E919D472-11C2-4E17-9764-0FED59E77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6962775"/>
            <a:ext cx="1300163" cy="4572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76BC99A0-BB4A-422B-B3F5-E3CC2CD09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175" y="6245225"/>
            <a:ext cx="828675" cy="111760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4FD440A9-99C9-47DA-A529-118DEFBD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8275638"/>
            <a:ext cx="354012" cy="257175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1500" kern="0">
                <a:solidFill>
                  <a:srgbClr val="000000"/>
                </a:solidFill>
              </a:rPr>
              <a:t>0</a:t>
            </a:r>
            <a:endParaRPr lang="en-US" altLang="zh-TW" sz="1800" kern="0">
              <a:solidFill>
                <a:srgbClr val="000000"/>
              </a:solidFill>
            </a:endParaRPr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3AF0B750-BB79-45D7-8370-C69ECA46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8275638"/>
            <a:ext cx="352425" cy="257175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1500" kern="0">
                <a:solidFill>
                  <a:srgbClr val="000000"/>
                </a:solidFill>
              </a:rPr>
              <a:t>1</a:t>
            </a:r>
            <a:endParaRPr lang="en-US" altLang="zh-TW" sz="1800" kern="0">
              <a:solidFill>
                <a:srgbClr val="000000"/>
              </a:solidFill>
            </a:endParaRPr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E33987A0-E251-46DC-A4C2-6C80AB672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850" y="7864475"/>
            <a:ext cx="0" cy="320675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sp>
        <p:nvSpPr>
          <p:cNvPr id="41" name="Line 37">
            <a:extLst>
              <a:ext uri="{FF2B5EF4-FFF2-40B4-BE49-F238E27FC236}">
                <a16:creationId xmlns:a16="http://schemas.microsoft.com/office/drawing/2014/main" id="{4242BF55-1A79-4812-A9C4-4DBEB0064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313" y="7864475"/>
            <a:ext cx="1698625" cy="32067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sp>
        <p:nvSpPr>
          <p:cNvPr id="42" name="Line 38">
            <a:extLst>
              <a:ext uri="{FF2B5EF4-FFF2-40B4-BE49-F238E27FC236}">
                <a16:creationId xmlns:a16="http://schemas.microsoft.com/office/drawing/2014/main" id="{54CFA598-160F-4F72-AC07-EE501343B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6400" y="7042150"/>
            <a:ext cx="0" cy="96043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800" kern="0">
              <a:solidFill>
                <a:srgbClr val="FFFFCC"/>
              </a:solidFill>
            </a:endParaRPr>
          </a:p>
        </p:txBody>
      </p:sp>
      <p:pic>
        <p:nvPicPr>
          <p:cNvPr id="30738" name="圖片 1">
            <a:extLst>
              <a:ext uri="{FF2B5EF4-FFF2-40B4-BE49-F238E27FC236}">
                <a16:creationId xmlns:a16="http://schemas.microsoft.com/office/drawing/2014/main" id="{11DFD393-FE8D-BF7D-1AF4-4694F234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31" y="1183481"/>
            <a:ext cx="4002087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AutoShape 39">
            <a:extLst>
              <a:ext uri="{FF2B5EF4-FFF2-40B4-BE49-F238E27FC236}">
                <a16:creationId xmlns:a16="http://schemas.microsoft.com/office/drawing/2014/main" id="{A19025FB-2519-4040-9958-AE3C5DD7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6708775"/>
            <a:ext cx="669925" cy="311150"/>
          </a:xfrm>
          <a:prstGeom prst="rightArrow">
            <a:avLst>
              <a:gd name="adj1" fmla="val 50000"/>
              <a:gd name="adj2" fmla="val 35714"/>
            </a:avLst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zh-TW" altLang="en-US" sz="1800" kern="0">
              <a:solidFill>
                <a:srgbClr val="FFFF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E6D11C4F-043D-06A5-1B24-AEEEE7DFB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BB09B2A-A7D7-F341-86CA-C339B6D0FB32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E1F6D73-F717-F5F1-1A4B-0459BA807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539750"/>
            <a:ext cx="5829300" cy="574675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Implementation of Reduce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C0C10A8-1BAE-C2E6-EFE1-95A587E21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763713"/>
            <a:ext cx="6172200" cy="3257550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TW" sz="2400"/>
              <a:t>Visit OBDD bottom up and label each vertex with an identifier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400"/>
              <a:t>Redundancy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TW" sz="2400"/>
              <a:t>if id( low(</a:t>
            </a:r>
            <a:r>
              <a:rPr lang="en-US" altLang="zh-TW" sz="2400" i="1"/>
              <a:t>v</a:t>
            </a:r>
            <a:r>
              <a:rPr lang="en-US" altLang="zh-TW" sz="2400"/>
              <a:t>) ) = id( high(</a:t>
            </a:r>
            <a:r>
              <a:rPr lang="en-US" altLang="zh-TW" sz="2400" i="1"/>
              <a:t>v</a:t>
            </a:r>
            <a:r>
              <a:rPr lang="en-US" altLang="zh-TW" sz="2400"/>
              <a:t>) ), then vertex </a:t>
            </a:r>
            <a:r>
              <a:rPr lang="en-US" altLang="zh-TW" sz="2400" i="1"/>
              <a:t>v</a:t>
            </a:r>
            <a:r>
              <a:rPr lang="en-US" altLang="zh-TW" sz="2400"/>
              <a:t> is redundant</a:t>
            </a:r>
          </a:p>
          <a:p>
            <a:pPr lvl="1" eaLnBrk="1" hangingPunct="1">
              <a:spcBef>
                <a:spcPct val="15000"/>
              </a:spcBef>
              <a:buFont typeface="Times New Roman" panose="02020603050405020304" pitchFamily="18" charset="0"/>
              <a:buNone/>
            </a:pPr>
            <a:r>
              <a:rPr lang="en-US" altLang="zh-TW" sz="2400">
                <a:sym typeface="Symbol" pitchFamily="2" charset="2"/>
              </a:rPr>
              <a:t>     set id(</a:t>
            </a:r>
            <a:r>
              <a:rPr lang="en-US" altLang="zh-TW" sz="2400" i="1">
                <a:sym typeface="Symbol" pitchFamily="2" charset="2"/>
              </a:rPr>
              <a:t>v</a:t>
            </a:r>
            <a:r>
              <a:rPr lang="en-US" altLang="zh-TW" sz="2400">
                <a:sym typeface="Symbol" pitchFamily="2" charset="2"/>
              </a:rPr>
              <a:t>) = id( low(</a:t>
            </a:r>
            <a:r>
              <a:rPr lang="en-US" altLang="zh-TW" sz="2400" i="1">
                <a:sym typeface="Symbol" pitchFamily="2" charset="2"/>
              </a:rPr>
              <a:t>v</a:t>
            </a:r>
            <a:r>
              <a:rPr lang="en-US" altLang="zh-TW" sz="2400">
                <a:sym typeface="Symbol" pitchFamily="2" charset="2"/>
              </a:rPr>
              <a:t>) )</a:t>
            </a:r>
            <a:endParaRPr lang="en-US" altLang="zh-TW" sz="2400"/>
          </a:p>
          <a:p>
            <a:pPr lvl="1" eaLnBrk="1" hangingPunct="1">
              <a:spcBef>
                <a:spcPct val="15000"/>
              </a:spcBef>
            </a:pPr>
            <a:r>
              <a:rPr lang="en-US" altLang="zh-TW" sz="2400"/>
              <a:t>if </a:t>
            </a:r>
            <a:r>
              <a:rPr lang="en-US" altLang="zh-TW" sz="2400">
                <a:solidFill>
                  <a:srgbClr val="FF0000"/>
                </a:solidFill>
              </a:rPr>
              <a:t>index (v) = index(u) </a:t>
            </a:r>
            <a:r>
              <a:rPr lang="en-US" altLang="zh-TW" sz="2400"/>
              <a:t>and id( low(</a:t>
            </a:r>
            <a:r>
              <a:rPr lang="en-US" altLang="zh-TW" sz="2400" i="1"/>
              <a:t>v</a:t>
            </a:r>
            <a:r>
              <a:rPr lang="en-US" altLang="zh-TW" sz="2400"/>
              <a:t>) ) = id( low(</a:t>
            </a:r>
            <a:r>
              <a:rPr lang="en-US" altLang="zh-TW" sz="2400" i="1"/>
              <a:t>u</a:t>
            </a:r>
            <a:r>
              <a:rPr lang="en-US" altLang="zh-TW" sz="2400"/>
              <a:t>) ) and id( high(</a:t>
            </a:r>
            <a:r>
              <a:rPr lang="en-US" altLang="zh-TW" sz="2400" i="1"/>
              <a:t>v</a:t>
            </a:r>
            <a:r>
              <a:rPr lang="en-US" altLang="zh-TW" sz="2400"/>
              <a:t>) ) = id( high(</a:t>
            </a:r>
            <a:r>
              <a:rPr lang="en-US" altLang="zh-TW" sz="2400" i="1"/>
              <a:t>u</a:t>
            </a:r>
            <a:r>
              <a:rPr lang="en-US" altLang="zh-TW" sz="2400"/>
              <a:t>) ), then set id(</a:t>
            </a:r>
            <a:r>
              <a:rPr lang="en-US" altLang="zh-TW" sz="2400" i="1"/>
              <a:t>v</a:t>
            </a:r>
            <a:r>
              <a:rPr lang="en-US" altLang="zh-TW" sz="2400"/>
              <a:t>) = id(</a:t>
            </a:r>
            <a:r>
              <a:rPr lang="en-US" altLang="zh-TW" sz="2400" i="1"/>
              <a:t>u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TW" sz="2400"/>
              <a:t>A different identifier is given to each vertex at level </a:t>
            </a:r>
            <a:r>
              <a:rPr lang="en-US" altLang="zh-TW" sz="2400" i="1"/>
              <a:t>i</a:t>
            </a:r>
            <a:endParaRPr lang="en-US" altLang="zh-TW" sz="2400"/>
          </a:p>
          <a:p>
            <a:pPr eaLnBrk="1" hangingPunct="1">
              <a:spcBef>
                <a:spcPct val="15000"/>
              </a:spcBef>
            </a:pPr>
            <a:r>
              <a:rPr lang="en-US" altLang="zh-TW" sz="2400"/>
              <a:t>An ROBDD is identified by a subset of vertices with different identifiers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AC49F18-4414-E32A-5B7D-657698405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883CCA8-09AF-B64E-B436-5895CE8F7997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B83A782-CBC1-50FE-D430-24866C472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Reduce</a:t>
            </a:r>
          </a:p>
        </p:txBody>
      </p:sp>
      <p:sp>
        <p:nvSpPr>
          <p:cNvPr id="33796" name="Text Box 33">
            <a:extLst>
              <a:ext uri="{FF2B5EF4-FFF2-40B4-BE49-F238E27FC236}">
                <a16:creationId xmlns:a16="http://schemas.microsoft.com/office/drawing/2014/main" id="{2D66A546-2B94-F83A-4537-CBDFF822C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763713"/>
            <a:ext cx="815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index=1</a:t>
            </a:r>
          </a:p>
        </p:txBody>
      </p:sp>
      <p:sp>
        <p:nvSpPr>
          <p:cNvPr id="33797" name="Text Box 34">
            <a:extLst>
              <a:ext uri="{FF2B5EF4-FFF2-40B4-BE49-F238E27FC236}">
                <a16:creationId xmlns:a16="http://schemas.microsoft.com/office/drawing/2014/main" id="{4E366B51-9ABB-20FC-B550-F91D3A037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2411413"/>
            <a:ext cx="8159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index=2</a:t>
            </a:r>
          </a:p>
        </p:txBody>
      </p:sp>
      <p:sp>
        <p:nvSpPr>
          <p:cNvPr id="33798" name="Text Box 35">
            <a:extLst>
              <a:ext uri="{FF2B5EF4-FFF2-40B4-BE49-F238E27FC236}">
                <a16:creationId xmlns:a16="http://schemas.microsoft.com/office/drawing/2014/main" id="{5951FFD4-42BF-5A71-7C5E-7A1D003DF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987675"/>
            <a:ext cx="815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index=3</a:t>
            </a:r>
          </a:p>
        </p:txBody>
      </p:sp>
      <p:grpSp>
        <p:nvGrpSpPr>
          <p:cNvPr id="33799" name="群組 2">
            <a:extLst>
              <a:ext uri="{FF2B5EF4-FFF2-40B4-BE49-F238E27FC236}">
                <a16:creationId xmlns:a16="http://schemas.microsoft.com/office/drawing/2014/main" id="{6639ADF4-325E-B700-FFDA-83B2C6DB61FF}"/>
              </a:ext>
            </a:extLst>
          </p:cNvPr>
          <p:cNvGrpSpPr>
            <a:grpSpLocks/>
          </p:cNvGrpSpPr>
          <p:nvPr/>
        </p:nvGrpSpPr>
        <p:grpSpPr bwMode="auto">
          <a:xfrm>
            <a:off x="514350" y="7594600"/>
            <a:ext cx="742950" cy="722313"/>
            <a:chOff x="514349" y="5794375"/>
            <a:chExt cx="742951" cy="721628"/>
          </a:xfrm>
        </p:grpSpPr>
        <p:sp>
          <p:nvSpPr>
            <p:cNvPr id="33871" name="Line 91">
              <a:extLst>
                <a:ext uri="{FF2B5EF4-FFF2-40B4-BE49-F238E27FC236}">
                  <a16:creationId xmlns:a16="http://schemas.microsoft.com/office/drawing/2014/main" id="{772464CB-C554-DBC9-CE28-6D5E9751F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49" y="6307138"/>
              <a:ext cx="358551" cy="178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2" name="Line 92">
              <a:extLst>
                <a:ext uri="{FF2B5EF4-FFF2-40B4-BE49-F238E27FC236}">
                  <a16:creationId xmlns:a16="http://schemas.microsoft.com/office/drawing/2014/main" id="{198D7172-9E5C-C2F5-FB19-AF40EB359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49" y="5964238"/>
              <a:ext cx="358551" cy="17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Text Box 93">
              <a:extLst>
                <a:ext uri="{FF2B5EF4-FFF2-40B4-BE49-F238E27FC236}">
                  <a16:creationId xmlns:a16="http://schemas.microsoft.com/office/drawing/2014/main" id="{AB708782-2EED-2690-E28B-3A8DC16CF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6192838"/>
              <a:ext cx="4000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: 1</a:t>
              </a:r>
            </a:p>
          </p:txBody>
        </p:sp>
        <p:sp>
          <p:nvSpPr>
            <p:cNvPr id="33874" name="Text Box 94">
              <a:extLst>
                <a:ext uri="{FF2B5EF4-FFF2-40B4-BE49-F238E27FC236}">
                  <a16:creationId xmlns:a16="http://schemas.microsoft.com/office/drawing/2014/main" id="{8E9208BD-C13B-2B0C-A3E2-DCC172872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5794375"/>
              <a:ext cx="40005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: 0</a:t>
              </a:r>
            </a:p>
          </p:txBody>
        </p:sp>
      </p:grpSp>
      <p:grpSp>
        <p:nvGrpSpPr>
          <p:cNvPr id="33800" name="群組 1">
            <a:extLst>
              <a:ext uri="{FF2B5EF4-FFF2-40B4-BE49-F238E27FC236}">
                <a16:creationId xmlns:a16="http://schemas.microsoft.com/office/drawing/2014/main" id="{E99D3C09-AD88-B71E-AC23-4925505D2BD4}"/>
              </a:ext>
            </a:extLst>
          </p:cNvPr>
          <p:cNvGrpSpPr>
            <a:grpSpLocks/>
          </p:cNvGrpSpPr>
          <p:nvPr/>
        </p:nvGrpSpPr>
        <p:grpSpPr bwMode="auto">
          <a:xfrm>
            <a:off x="1822450" y="1465531"/>
            <a:ext cx="2614613" cy="2890569"/>
            <a:chOff x="857250" y="3278188"/>
            <a:chExt cx="1885950" cy="2495550"/>
          </a:xfrm>
        </p:grpSpPr>
        <p:sp>
          <p:nvSpPr>
            <p:cNvPr id="33850" name="Oval 4">
              <a:extLst>
                <a:ext uri="{FF2B5EF4-FFF2-40B4-BE49-F238E27FC236}">
                  <a16:creationId xmlns:a16="http://schemas.microsoft.com/office/drawing/2014/main" id="{9494EB66-1ECB-41FC-D7D2-DD8191241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2781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3851" name="Oval 5">
              <a:extLst>
                <a:ext uri="{FF2B5EF4-FFF2-40B4-BE49-F238E27FC236}">
                  <a16:creationId xmlns:a16="http://schemas.microsoft.com/office/drawing/2014/main" id="{FDDAD767-6CBF-39F7-5B7E-729E51C4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37925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52" name="Oval 6">
              <a:extLst>
                <a:ext uri="{FF2B5EF4-FFF2-40B4-BE49-F238E27FC236}">
                  <a16:creationId xmlns:a16="http://schemas.microsoft.com/office/drawing/2014/main" id="{28AD69A7-7C89-9748-EABA-D24CEFB6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650" y="37925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3853" name="Oval 8">
              <a:extLst>
                <a:ext uri="{FF2B5EF4-FFF2-40B4-BE49-F238E27FC236}">
                  <a16:creationId xmlns:a16="http://schemas.microsoft.com/office/drawing/2014/main" id="{1A8BBD95-F3EF-BF99-3A54-20E42AEC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43640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3854" name="Oval 10">
              <a:extLst>
                <a:ext uri="{FF2B5EF4-FFF2-40B4-BE49-F238E27FC236}">
                  <a16:creationId xmlns:a16="http://schemas.microsoft.com/office/drawing/2014/main" id="{589FC6EB-3D6D-EC62-A9B5-6FCCA355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43640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3855" name="Rectangle 12">
              <a:extLst>
                <a:ext uri="{FF2B5EF4-FFF2-40B4-BE49-F238E27FC236}">
                  <a16:creationId xmlns:a16="http://schemas.microsoft.com/office/drawing/2014/main" id="{38CE0A71-3A49-8F83-A649-87E8F37D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56" name="Rectangle 13">
              <a:extLst>
                <a:ext uri="{FF2B5EF4-FFF2-40B4-BE49-F238E27FC236}">
                  <a16:creationId xmlns:a16="http://schemas.microsoft.com/office/drawing/2014/main" id="{2966A8A3-C08D-FF15-15B8-46793783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57" name="Rectangle 14">
              <a:extLst>
                <a:ext uri="{FF2B5EF4-FFF2-40B4-BE49-F238E27FC236}">
                  <a16:creationId xmlns:a16="http://schemas.microsoft.com/office/drawing/2014/main" id="{21DE72FA-E726-8CD8-5950-71E200CC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58" name="Rectangle 17">
              <a:extLst>
                <a:ext uri="{FF2B5EF4-FFF2-40B4-BE49-F238E27FC236}">
                  <a16:creationId xmlns:a16="http://schemas.microsoft.com/office/drawing/2014/main" id="{85B134D5-5A1C-1186-D8A7-54CF7C00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59" name="Rectangle 18">
              <a:extLst>
                <a:ext uri="{FF2B5EF4-FFF2-40B4-BE49-F238E27FC236}">
                  <a16:creationId xmlns:a16="http://schemas.microsoft.com/office/drawing/2014/main" id="{7DC13985-517C-1EC1-88AD-9DFF786D5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60" name="Line 19">
              <a:extLst>
                <a:ext uri="{FF2B5EF4-FFF2-40B4-BE49-F238E27FC236}">
                  <a16:creationId xmlns:a16="http://schemas.microsoft.com/office/drawing/2014/main" id="{843CD309-2EDE-F82F-274A-CD02D2718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3563938"/>
              <a:ext cx="34290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1" name="Line 20">
              <a:extLst>
                <a:ext uri="{FF2B5EF4-FFF2-40B4-BE49-F238E27FC236}">
                  <a16:creationId xmlns:a16="http://schemas.microsoft.com/office/drawing/2014/main" id="{EFE2EFDB-C850-9EA8-647E-4388D42BB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550" y="4078288"/>
              <a:ext cx="171450" cy="857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2" name="Line 23">
              <a:extLst>
                <a:ext uri="{FF2B5EF4-FFF2-40B4-BE49-F238E27FC236}">
                  <a16:creationId xmlns:a16="http://schemas.microsoft.com/office/drawing/2014/main" id="{C9CB54E2-E645-6659-9406-56E2DE7C94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464978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3" name="Line 24">
              <a:extLst>
                <a:ext uri="{FF2B5EF4-FFF2-40B4-BE49-F238E27FC236}">
                  <a16:creationId xmlns:a16="http://schemas.microsoft.com/office/drawing/2014/main" id="{0D0D5693-8D21-29C4-FA1F-E0510DE74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464978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4" name="Line 27">
              <a:extLst>
                <a:ext uri="{FF2B5EF4-FFF2-40B4-BE49-F238E27FC236}">
                  <a16:creationId xmlns:a16="http://schemas.microsoft.com/office/drawing/2014/main" id="{B50453E5-E6C1-0276-80BA-886B07417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1700" y="464978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5" name="Line 28">
              <a:extLst>
                <a:ext uri="{FF2B5EF4-FFF2-40B4-BE49-F238E27FC236}">
                  <a16:creationId xmlns:a16="http://schemas.microsoft.com/office/drawing/2014/main" id="{B45F08DE-CBCD-1ADC-9B2D-F616E051B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464978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6" name="Line 29">
              <a:extLst>
                <a:ext uri="{FF2B5EF4-FFF2-40B4-BE49-F238E27FC236}">
                  <a16:creationId xmlns:a16="http://schemas.microsoft.com/office/drawing/2014/main" id="{C4132160-8CCA-E47F-02F3-AA8C4B389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4078288"/>
              <a:ext cx="28575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7" name="Line 30">
              <a:extLst>
                <a:ext uri="{FF2B5EF4-FFF2-40B4-BE49-F238E27FC236}">
                  <a16:creationId xmlns:a16="http://schemas.microsoft.com/office/drawing/2014/main" id="{E310A5C8-D53A-4B7E-28C4-15E19D659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0200" y="402113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8" name="Line 31">
              <a:extLst>
                <a:ext uri="{FF2B5EF4-FFF2-40B4-BE49-F238E27FC236}">
                  <a16:creationId xmlns:a16="http://schemas.microsoft.com/office/drawing/2014/main" id="{42BA5C03-6A89-7906-7771-557FFCBA4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078288"/>
              <a:ext cx="28575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9" name="Line 32">
              <a:extLst>
                <a:ext uri="{FF2B5EF4-FFF2-40B4-BE49-F238E27FC236}">
                  <a16:creationId xmlns:a16="http://schemas.microsoft.com/office/drawing/2014/main" id="{03072777-8F17-B1C7-A30B-32EDF2FB2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350" y="3563938"/>
              <a:ext cx="22860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0" name="Text Box 95">
              <a:extLst>
                <a:ext uri="{FF2B5EF4-FFF2-40B4-BE49-F238E27FC236}">
                  <a16:creationId xmlns:a16="http://schemas.microsoft.com/office/drawing/2014/main" id="{086CD4FE-6DB1-A222-C96E-AC603E82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5451475"/>
              <a:ext cx="39846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(a)</a:t>
              </a:r>
            </a:p>
          </p:txBody>
        </p:sp>
      </p:grpSp>
      <p:grpSp>
        <p:nvGrpSpPr>
          <p:cNvPr id="33801" name="群組 3">
            <a:extLst>
              <a:ext uri="{FF2B5EF4-FFF2-40B4-BE49-F238E27FC236}">
                <a16:creationId xmlns:a16="http://schemas.microsoft.com/office/drawing/2014/main" id="{1486B3C9-B71F-9E0F-9729-19972A9D0319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4431469"/>
            <a:ext cx="5938837" cy="3313113"/>
            <a:chOff x="2947988" y="3221038"/>
            <a:chExt cx="3751262" cy="2552700"/>
          </a:xfrm>
        </p:grpSpPr>
        <p:sp>
          <p:nvSpPr>
            <p:cNvPr id="33802" name="Oval 36">
              <a:extLst>
                <a:ext uri="{FF2B5EF4-FFF2-40B4-BE49-F238E27FC236}">
                  <a16:creationId xmlns:a16="http://schemas.microsoft.com/office/drawing/2014/main" id="{041E24A8-069F-252F-ABCE-6D928FB1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32781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03" name="Oval 37">
              <a:extLst>
                <a:ext uri="{FF2B5EF4-FFF2-40B4-BE49-F238E27FC236}">
                  <a16:creationId xmlns:a16="http://schemas.microsoft.com/office/drawing/2014/main" id="{48695538-E04A-736B-B327-5A2D4EF70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7925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04" name="Oval 38">
              <a:extLst>
                <a:ext uri="{FF2B5EF4-FFF2-40B4-BE49-F238E27FC236}">
                  <a16:creationId xmlns:a16="http://schemas.microsoft.com/office/drawing/2014/main" id="{79551561-3DD0-841E-42F6-6110AD11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37925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805" name="Oval 39">
              <a:extLst>
                <a:ext uri="{FF2B5EF4-FFF2-40B4-BE49-F238E27FC236}">
                  <a16:creationId xmlns:a16="http://schemas.microsoft.com/office/drawing/2014/main" id="{2F955B19-E1F5-0A14-399A-A4E707FE3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43640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06" name="Oval 40">
              <a:extLst>
                <a:ext uri="{FF2B5EF4-FFF2-40B4-BE49-F238E27FC236}">
                  <a16:creationId xmlns:a16="http://schemas.microsoft.com/office/drawing/2014/main" id="{BDC8132D-84B3-AAB6-A3C8-B9FEE94B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43640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807" name="Rectangle 41">
              <a:extLst>
                <a:ext uri="{FF2B5EF4-FFF2-40B4-BE49-F238E27FC236}">
                  <a16:creationId xmlns:a16="http://schemas.microsoft.com/office/drawing/2014/main" id="{F4F2E970-F321-D442-F49E-E17F9A9A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08" name="Rectangle 42">
              <a:extLst>
                <a:ext uri="{FF2B5EF4-FFF2-40B4-BE49-F238E27FC236}">
                  <a16:creationId xmlns:a16="http://schemas.microsoft.com/office/drawing/2014/main" id="{C984FD82-B20B-B0F9-2CBE-4B40AC21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09" name="Rectangle 43">
              <a:extLst>
                <a:ext uri="{FF2B5EF4-FFF2-40B4-BE49-F238E27FC236}">
                  <a16:creationId xmlns:a16="http://schemas.microsoft.com/office/drawing/2014/main" id="{086BD7C1-62C3-8E00-4021-48D1F409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10" name="Rectangle 44">
              <a:extLst>
                <a:ext uri="{FF2B5EF4-FFF2-40B4-BE49-F238E27FC236}">
                  <a16:creationId xmlns:a16="http://schemas.microsoft.com/office/drawing/2014/main" id="{0705CD3E-7E70-E066-27AB-17419335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11" name="Rectangle 45">
              <a:extLst>
                <a:ext uri="{FF2B5EF4-FFF2-40B4-BE49-F238E27FC236}">
                  <a16:creationId xmlns:a16="http://schemas.microsoft.com/office/drawing/2014/main" id="{265F27AD-BF86-537D-38B4-0392ACF4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300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12" name="Line 46">
              <a:extLst>
                <a:ext uri="{FF2B5EF4-FFF2-40B4-BE49-F238E27FC236}">
                  <a16:creationId xmlns:a16="http://schemas.microsoft.com/office/drawing/2014/main" id="{C1C836ED-4BEF-93D2-D86C-002063D5A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1850" y="3563938"/>
              <a:ext cx="34290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47">
              <a:extLst>
                <a:ext uri="{FF2B5EF4-FFF2-40B4-BE49-F238E27FC236}">
                  <a16:creationId xmlns:a16="http://schemas.microsoft.com/office/drawing/2014/main" id="{866C573D-C6E4-2A52-3447-C085473F31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400" y="4078288"/>
              <a:ext cx="171450" cy="857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48">
              <a:extLst>
                <a:ext uri="{FF2B5EF4-FFF2-40B4-BE49-F238E27FC236}">
                  <a16:creationId xmlns:a16="http://schemas.microsoft.com/office/drawing/2014/main" id="{41F39620-7BFF-182A-2637-2F24F06C8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450" y="464978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49">
              <a:extLst>
                <a:ext uri="{FF2B5EF4-FFF2-40B4-BE49-F238E27FC236}">
                  <a16:creationId xmlns:a16="http://schemas.microsoft.com/office/drawing/2014/main" id="{703B6DFE-5E74-4A4B-2B8C-76F430D9A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464978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50">
              <a:extLst>
                <a:ext uri="{FF2B5EF4-FFF2-40B4-BE49-F238E27FC236}">
                  <a16:creationId xmlns:a16="http://schemas.microsoft.com/office/drawing/2014/main" id="{8039A769-96FD-F034-34BF-124B1DAD4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0550" y="4649788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51">
              <a:extLst>
                <a:ext uri="{FF2B5EF4-FFF2-40B4-BE49-F238E27FC236}">
                  <a16:creationId xmlns:a16="http://schemas.microsoft.com/office/drawing/2014/main" id="{14AF92BE-DA3C-6315-A504-75B9DD872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150" y="4649788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52">
              <a:extLst>
                <a:ext uri="{FF2B5EF4-FFF2-40B4-BE49-F238E27FC236}">
                  <a16:creationId xmlns:a16="http://schemas.microsoft.com/office/drawing/2014/main" id="{C7BFE33A-0ECC-3EA3-64B2-BD72030B9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6150" y="4078288"/>
              <a:ext cx="28575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53">
              <a:extLst>
                <a:ext uri="{FF2B5EF4-FFF2-40B4-BE49-F238E27FC236}">
                  <a16:creationId xmlns:a16="http://schemas.microsoft.com/office/drawing/2014/main" id="{F4A85232-CAF9-D317-E5E5-CEB341972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9050" y="4021138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54">
              <a:extLst>
                <a:ext uri="{FF2B5EF4-FFF2-40B4-BE49-F238E27FC236}">
                  <a16:creationId xmlns:a16="http://schemas.microsoft.com/office/drawing/2014/main" id="{9B0D440C-C516-9A70-33D3-756FF5CF1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4078288"/>
              <a:ext cx="28575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Line 55">
              <a:extLst>
                <a:ext uri="{FF2B5EF4-FFF2-40B4-BE49-F238E27FC236}">
                  <a16:creationId xmlns:a16="http://schemas.microsoft.com/office/drawing/2014/main" id="{03A25FAC-0C81-A006-A124-28FBA563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3563938"/>
              <a:ext cx="228600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Text Box 56">
              <a:extLst>
                <a:ext uri="{FF2B5EF4-FFF2-40B4-BE49-F238E27FC236}">
                  <a16:creationId xmlns:a16="http://schemas.microsoft.com/office/drawing/2014/main" id="{FFDFB52C-60FE-4A6F-A391-655031A8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7988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2336" name="Text Box 57">
              <a:extLst>
                <a:ext uri="{FF2B5EF4-FFF2-40B4-BE49-F238E27FC236}">
                  <a16:creationId xmlns:a16="http://schemas.microsoft.com/office/drawing/2014/main" id="{BA37C196-C23C-4236-8B72-71204B799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82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2337" name="Text Box 58">
              <a:extLst>
                <a:ext uri="{FF2B5EF4-FFF2-40B4-BE49-F238E27FC236}">
                  <a16:creationId xmlns:a16="http://schemas.microsoft.com/office/drawing/2014/main" id="{7B51064B-A275-4DEB-82A4-D0EC0CD22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177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=2</a:t>
              </a:r>
            </a:p>
          </p:txBody>
        </p:sp>
        <p:sp>
          <p:nvSpPr>
            <p:cNvPr id="12338" name="Text Box 59">
              <a:extLst>
                <a:ext uri="{FF2B5EF4-FFF2-40B4-BE49-F238E27FC236}">
                  <a16:creationId xmlns:a16="http://schemas.microsoft.com/office/drawing/2014/main" id="{38AD6DDF-27B1-4F66-AA36-026871824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271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2339" name="Text Box 60">
              <a:extLst>
                <a:ext uri="{FF2B5EF4-FFF2-40B4-BE49-F238E27FC236}">
                  <a16:creationId xmlns:a16="http://schemas.microsoft.com/office/drawing/2014/main" id="{33F09616-E2C0-4FFE-94DA-261F5F42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8366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=2</a:t>
              </a:r>
            </a:p>
          </p:txBody>
        </p:sp>
        <p:sp>
          <p:nvSpPr>
            <p:cNvPr id="12340" name="Text Box 61">
              <a:extLst>
                <a:ext uri="{FF2B5EF4-FFF2-40B4-BE49-F238E27FC236}">
                  <a16:creationId xmlns:a16="http://schemas.microsoft.com/office/drawing/2014/main" id="{7DFC0D61-B732-4867-993D-DD6FDD94F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490" y="4192683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2341" name="Text Box 62">
              <a:extLst>
                <a:ext uri="{FF2B5EF4-FFF2-40B4-BE49-F238E27FC236}">
                  <a16:creationId xmlns:a16="http://schemas.microsoft.com/office/drawing/2014/main" id="{813C1476-8E2B-4232-A844-21CB4BE90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679" y="4192683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2342" name="Text Box 63">
              <a:extLst>
                <a:ext uri="{FF2B5EF4-FFF2-40B4-BE49-F238E27FC236}">
                  <a16:creationId xmlns:a16="http://schemas.microsoft.com/office/drawing/2014/main" id="{46B9B2C1-2540-49ED-AE58-518D49C8A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598" y="3621629"/>
              <a:ext cx="549503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2343" name="Text Box 64">
              <a:extLst>
                <a:ext uri="{FF2B5EF4-FFF2-40B4-BE49-F238E27FC236}">
                  <a16:creationId xmlns:a16="http://schemas.microsoft.com/office/drawing/2014/main" id="{78C4EDE4-3676-42D8-85F4-9BC259DD2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584" y="3621629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2344" name="Text Box 65">
              <a:extLst>
                <a:ext uri="{FF2B5EF4-FFF2-40B4-BE49-F238E27FC236}">
                  <a16:creationId xmlns:a16="http://schemas.microsoft.com/office/drawing/2014/main" id="{660186AA-1C2A-4BE0-95BE-A007CBCBA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786" y="322103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=5</a:t>
              </a:r>
            </a:p>
          </p:txBody>
        </p:sp>
        <p:sp>
          <p:nvSpPr>
            <p:cNvPr id="33832" name="Oval 66">
              <a:extLst>
                <a:ext uri="{FF2B5EF4-FFF2-40B4-BE49-F238E27FC236}">
                  <a16:creationId xmlns:a16="http://schemas.microsoft.com/office/drawing/2014/main" id="{58DCB607-ADC8-B3B6-6189-DB14BF4B5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327818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3833" name="Oval 67">
              <a:extLst>
                <a:ext uri="{FF2B5EF4-FFF2-40B4-BE49-F238E27FC236}">
                  <a16:creationId xmlns:a16="http://schemas.microsoft.com/office/drawing/2014/main" id="{6D661E87-6839-9E6D-0C29-5EAD7558B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013" y="37925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3834" name="Oval 70">
              <a:extLst>
                <a:ext uri="{FF2B5EF4-FFF2-40B4-BE49-F238E27FC236}">
                  <a16:creationId xmlns:a16="http://schemas.microsoft.com/office/drawing/2014/main" id="{42700096-4376-6646-A4F3-47B3064A9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5663" y="4364038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33835" name="Rectangle 72">
              <a:extLst>
                <a:ext uri="{FF2B5EF4-FFF2-40B4-BE49-F238E27FC236}">
                  <a16:creationId xmlns:a16="http://schemas.microsoft.com/office/drawing/2014/main" id="{D9C070EA-A5EF-E8EB-E91F-971A6EBD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36" name="Rectangle 73">
              <a:extLst>
                <a:ext uri="{FF2B5EF4-FFF2-40B4-BE49-F238E27FC236}">
                  <a16:creationId xmlns:a16="http://schemas.microsoft.com/office/drawing/2014/main" id="{049C835B-B3F7-1D08-DBB1-98DB10CE5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13" y="4935538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837" name="Line 76">
              <a:extLst>
                <a:ext uri="{FF2B5EF4-FFF2-40B4-BE49-F238E27FC236}">
                  <a16:creationId xmlns:a16="http://schemas.microsoft.com/office/drawing/2014/main" id="{15830858-9535-0006-7530-4AC13296C5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8463" y="3563938"/>
              <a:ext cx="285750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Line 77">
              <a:extLst>
                <a:ext uri="{FF2B5EF4-FFF2-40B4-BE49-F238E27FC236}">
                  <a16:creationId xmlns:a16="http://schemas.microsoft.com/office/drawing/2014/main" id="{DE1C01AA-698D-7947-8E5D-04F36FDCC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8463" y="4078288"/>
              <a:ext cx="1587" cy="857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Line 80">
              <a:extLst>
                <a:ext uri="{FF2B5EF4-FFF2-40B4-BE49-F238E27FC236}">
                  <a16:creationId xmlns:a16="http://schemas.microsoft.com/office/drawing/2014/main" id="{AE0D8979-B1EA-D44A-91A9-0DE23AE2C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5613" y="4649788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81">
              <a:extLst>
                <a:ext uri="{FF2B5EF4-FFF2-40B4-BE49-F238E27FC236}">
                  <a16:creationId xmlns:a16="http://schemas.microsoft.com/office/drawing/2014/main" id="{2C9CF2E7-1007-F600-D0D3-474315F7A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4263" y="4649788"/>
              <a:ext cx="1587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Line 82">
              <a:extLst>
                <a:ext uri="{FF2B5EF4-FFF2-40B4-BE49-F238E27FC236}">
                  <a16:creationId xmlns:a16="http://schemas.microsoft.com/office/drawing/2014/main" id="{72E18A49-C000-E79D-B0C4-50BB86598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4078288"/>
              <a:ext cx="4572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Line 85">
              <a:extLst>
                <a:ext uri="{FF2B5EF4-FFF2-40B4-BE49-F238E27FC236}">
                  <a16:creationId xmlns:a16="http://schemas.microsoft.com/office/drawing/2014/main" id="{74819CE1-58B8-D3A2-0729-439C92BF9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63" y="3563938"/>
              <a:ext cx="285750" cy="8001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Text Box 86">
              <a:extLst>
                <a:ext uri="{FF2B5EF4-FFF2-40B4-BE49-F238E27FC236}">
                  <a16:creationId xmlns:a16="http://schemas.microsoft.com/office/drawing/2014/main" id="{240B071F-65AA-4BA5-A436-DE23C3D91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221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2357" name="Text Box 87">
              <a:extLst>
                <a:ext uri="{FF2B5EF4-FFF2-40B4-BE49-F238E27FC236}">
                  <a16:creationId xmlns:a16="http://schemas.microsoft.com/office/drawing/2014/main" id="{232F0C11-42D0-4CDB-BAE1-2BE823399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940" y="516432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=2</a:t>
              </a:r>
            </a:p>
          </p:txBody>
        </p:sp>
        <p:sp>
          <p:nvSpPr>
            <p:cNvPr id="12358" name="Text Box 88">
              <a:extLst>
                <a:ext uri="{FF2B5EF4-FFF2-40B4-BE49-F238E27FC236}">
                  <a16:creationId xmlns:a16="http://schemas.microsoft.com/office/drawing/2014/main" id="{EF9C4F48-BE77-4AD5-B9C6-4F2211B31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544" y="4077620"/>
              <a:ext cx="623706" cy="3025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2359" name="Text Box 89">
              <a:extLst>
                <a:ext uri="{FF2B5EF4-FFF2-40B4-BE49-F238E27FC236}">
                  <a16:creationId xmlns:a16="http://schemas.microsoft.com/office/drawing/2014/main" id="{EC0537A0-8CC0-4C35-A7AC-FD7456977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738" y="3563387"/>
              <a:ext cx="623706" cy="30257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2360" name="Text Box 90">
              <a:extLst>
                <a:ext uri="{FF2B5EF4-FFF2-40B4-BE49-F238E27FC236}">
                  <a16:creationId xmlns:a16="http://schemas.microsoft.com/office/drawing/2014/main" id="{AF7C323C-09D1-436E-B443-D7656F054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7247" y="3221038"/>
              <a:ext cx="623706" cy="3011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=5</a:t>
              </a:r>
            </a:p>
          </p:txBody>
        </p:sp>
        <p:sp>
          <p:nvSpPr>
            <p:cNvPr id="33848" name="Text Box 96">
              <a:extLst>
                <a:ext uri="{FF2B5EF4-FFF2-40B4-BE49-F238E27FC236}">
                  <a16:creationId xmlns:a16="http://schemas.microsoft.com/office/drawing/2014/main" id="{35147EAE-9D0A-A566-7116-FE2373F38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5451475"/>
              <a:ext cx="409575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(b)</a:t>
              </a:r>
            </a:p>
          </p:txBody>
        </p:sp>
        <p:sp>
          <p:nvSpPr>
            <p:cNvPr id="33849" name="Text Box 97">
              <a:extLst>
                <a:ext uri="{FF2B5EF4-FFF2-40B4-BE49-F238E27FC236}">
                  <a16:creationId xmlns:a16="http://schemas.microsoft.com/office/drawing/2014/main" id="{8D434173-BB35-398A-07D0-587579A36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913" y="5451475"/>
              <a:ext cx="396875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(c)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EE8FFD68-5295-41D0-247C-DFA3C219B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01943B0-31B1-264E-83DA-B7C247F7BC95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DE99C1E-18DA-139C-1890-B8F6DF855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Construct ROBDD Using Hash Table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7812648-877F-7B97-B1CD-DD5EECE88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4425" y="1403648"/>
            <a:ext cx="6000750" cy="50053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TW" sz="2400" dirty="0"/>
              <a:t>Using a hash table called unique table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TW" sz="2400" dirty="0"/>
              <a:t>Contain a key for each vertex of an OBDD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TW" sz="2400" dirty="0"/>
              <a:t>Key : (variable, right child, left child)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TW" sz="2400" dirty="0"/>
              <a:t>Each key uniquely identify the specific function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altLang="zh-TW" sz="2400" dirty="0"/>
              <a:t>Look up the table can determine if another vertex in the table implements the same 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4CB54316-BB5A-4AAD-C5C7-BBAD5F7CE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3112" y="2678906"/>
            <a:ext cx="381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AD72C88-7C8E-EE94-9404-0DD8ABB3A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203200"/>
            <a:ext cx="5962650" cy="12446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Basic Definitions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20F376D-2A7A-99A8-E185-5B5DDCBF2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1162050"/>
            <a:ext cx="6115050" cy="124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- Let B = {0,1}  Y = {0,1,2}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A logic function f in n inputs x</a:t>
            </a:r>
            <a:r>
              <a:rPr lang="en-US" altLang="zh-TW" sz="2400" baseline="-25000" dirty="0"/>
              <a:t>1, 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2, ...</a:t>
            </a:r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n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 and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m outputs 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...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m</a:t>
            </a:r>
            <a:r>
              <a:rPr lang="en-US" altLang="zh-TW" sz="2400" dirty="0"/>
              <a:t> is a mapping.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   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8726AA08-15DF-EEA6-E712-EC8F9C566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066800"/>
            <a:ext cx="5334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BAF84ED-AFE8-7913-B698-147FFE2C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7" y="2529681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 : B</a:t>
            </a:r>
            <a:r>
              <a:rPr lang="en-US" altLang="zh-TW" sz="2400" baseline="30000"/>
              <a:t>n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AB7F50E5-1D80-EB0D-30BE-D99DD99E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7" y="2529681"/>
            <a:ext cx="563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Y</a:t>
            </a:r>
            <a:r>
              <a:rPr lang="en-US" altLang="zh-TW" sz="2400" baseline="30000"/>
              <a:t>m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454D4FDE-57D4-0E47-AEF1-48F98F8E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26" y="2991168"/>
            <a:ext cx="678497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- For each component f</a:t>
            </a:r>
            <a:r>
              <a:rPr lang="en-US" altLang="zh-TW" sz="2400" baseline="-25000"/>
              <a:t>i</a:t>
            </a:r>
            <a:r>
              <a:rPr lang="en-US" altLang="zh-TW" sz="2400"/>
              <a:t>, i = 1,2, ...,m, define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ON_SET:the set of input values x such that f</a:t>
            </a:r>
            <a:r>
              <a:rPr lang="en-US" altLang="zh-TW" sz="2400" baseline="-25000"/>
              <a:t>i</a:t>
            </a:r>
            <a:r>
              <a:rPr lang="en-US" altLang="zh-TW" sz="2400"/>
              <a:t>(x) 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OFF_SET:the set of input values x such that f</a:t>
            </a:r>
            <a:r>
              <a:rPr lang="en-US" altLang="zh-TW" sz="2400" baseline="-25000"/>
              <a:t>i</a:t>
            </a:r>
            <a:r>
              <a:rPr lang="en-US" altLang="zh-TW" sz="2400"/>
              <a:t>(x)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DC_SET:the set of input values x such that f</a:t>
            </a:r>
            <a:r>
              <a:rPr lang="en-US" altLang="zh-TW" sz="2400" baseline="-25000"/>
              <a:t>i</a:t>
            </a:r>
            <a:r>
              <a:rPr lang="en-US" altLang="zh-TW" sz="2400"/>
              <a:t>(x) =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- Completely specified function : DC_SET = </a:t>
            </a:r>
            <a:r>
              <a:rPr lang="en-US" altLang="zh-TW" sz="2400">
                <a:latin typeface="Symbol" pitchFamily="2" charset="2"/>
              </a:rPr>
              <a:t>f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568138D5-A3B1-637D-4177-CD58D00B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89" y="6496368"/>
            <a:ext cx="6035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Incompletely specified function : DC_SET </a:t>
            </a:r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68EA2ECE-4DD2-1F96-567E-ADFB24F6B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168727"/>
              </p:ext>
            </p:extLst>
          </p:nvPr>
        </p:nvGraphicFramePr>
        <p:xfrm>
          <a:off x="5635576" y="6569393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方程式" r:id="rId4" imgW="3213100" imgH="3505200" progId="Equation.3">
                  <p:embed/>
                </p:oleObj>
              </mc:Choice>
              <mc:Fallback>
                <p:oleObj name="方程式" r:id="rId4" imgW="3213100" imgH="35052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576" y="6569393"/>
                        <a:ext cx="277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>
            <a:extLst>
              <a:ext uri="{FF2B5EF4-FFF2-40B4-BE49-F238E27FC236}">
                <a16:creationId xmlns:a16="http://schemas.microsoft.com/office/drawing/2014/main" id="{2B1A02E4-56A6-EBA4-CD45-6E0D28A3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01" y="642016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Symbol" pitchFamily="2" charset="2"/>
              </a:rPr>
              <a:t>f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2B44A3-197A-B529-9060-04B89DC9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7089742"/>
            <a:ext cx="4343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- m=1 =&gt; a single output function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0CB3EAB-A1D5-ADF8-5EF4-BF59004C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7775542"/>
            <a:ext cx="4564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m&gt;1 =&gt; a multiple output function</a:t>
            </a:r>
          </a:p>
        </p:txBody>
      </p:sp>
      <p:sp>
        <p:nvSpPr>
          <p:cNvPr id="10254" name="投影片編號版面配置區 1">
            <a:extLst>
              <a:ext uri="{FF2B5EF4-FFF2-40B4-BE49-F238E27FC236}">
                <a16:creationId xmlns:a16="http://schemas.microsoft.com/office/drawing/2014/main" id="{8F0855A7-DB79-63FA-DF09-FA02E14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DFD348-D5E9-D24B-8D9A-34106C0B9D1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A8E6968F-ADDA-4575-95E1-F54FEB478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C41927B-3D86-4C9C-BF6B-0A16FAC0A725}" type="slidenum">
              <a:rPr kumimoji="0" lang="en-US" altLang="zh-TW" sz="900" smtClean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B858EDF-E495-4FD5-A56A-3D30DE8B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The Unique Table – Hash Table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734BC7C-F3E5-411F-9EBA-9A6F21924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648" y="4932040"/>
            <a:ext cx="6399213" cy="41030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Unique table : hash table mapping (Xi, G, H) into a node in the DAG</a:t>
            </a:r>
          </a:p>
          <a:p>
            <a:pPr lvl="1" eaLnBrk="1" hangingPunct="1"/>
            <a:r>
              <a:rPr lang="en-US" altLang="zh-TW" sz="2400" dirty="0"/>
              <a:t>before adding a node to the DAG, check if it already exists</a:t>
            </a:r>
          </a:p>
          <a:p>
            <a:pPr lvl="1" eaLnBrk="1" hangingPunct="1"/>
            <a:r>
              <a:rPr lang="en-US" altLang="zh-TW" sz="2400" dirty="0"/>
              <a:t>avoids creating two nodes with the same function</a:t>
            </a:r>
          </a:p>
          <a:p>
            <a:pPr lvl="1" eaLnBrk="1" hangingPunct="1"/>
            <a:r>
              <a:rPr lang="en-US" altLang="zh-TW" sz="2400" dirty="0"/>
              <a:t>constructed bottom up </a:t>
            </a:r>
          </a:p>
          <a:p>
            <a:pPr lvl="1" eaLnBrk="1" hangingPunct="1"/>
            <a:r>
              <a:rPr lang="en-US" altLang="zh-TW" sz="2400" dirty="0"/>
              <a:t>terminated when root is reached</a:t>
            </a:r>
          </a:p>
          <a:p>
            <a:pPr lvl="1" eaLnBrk="1" hangingPunct="1"/>
            <a:r>
              <a:rPr lang="en-US" altLang="zh-TW" sz="2400" dirty="0"/>
              <a:t>canonical form : pointer equality determines function equality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CF6099A-3B98-48CA-910C-7E0DA59D3D22}"/>
              </a:ext>
            </a:extLst>
          </p:cNvPr>
          <p:cNvGrpSpPr/>
          <p:nvPr/>
        </p:nvGrpSpPr>
        <p:grpSpPr>
          <a:xfrm>
            <a:off x="503238" y="1547664"/>
            <a:ext cx="6166122" cy="3312427"/>
            <a:chOff x="503238" y="1925638"/>
            <a:chExt cx="6166122" cy="3312427"/>
          </a:xfrm>
        </p:grpSpPr>
        <p:sp>
          <p:nvSpPr>
            <p:cNvPr id="41989" name="Text Box 5">
              <a:extLst>
                <a:ext uri="{FF2B5EF4-FFF2-40B4-BE49-F238E27FC236}">
                  <a16:creationId xmlns:a16="http://schemas.microsoft.com/office/drawing/2014/main" id="{7AE910DE-CB6D-413A-A73B-7BB3AF39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025" y="2582863"/>
              <a:ext cx="2532335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Hash Table Mapping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(X1, T1, 1  ) --&gt; U1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(X1, T2, T1) --&gt; U2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(X2, T3, 1  ) --&gt; T1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(X2, 0  , T3) --&gt; T2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(X3, 0  , 1  ) --&gt; T3</a:t>
              </a:r>
            </a:p>
          </p:txBody>
        </p:sp>
        <p:sp>
          <p:nvSpPr>
            <p:cNvPr id="41990" name="Oval 6">
              <a:extLst>
                <a:ext uri="{FF2B5EF4-FFF2-40B4-BE49-F238E27FC236}">
                  <a16:creationId xmlns:a16="http://schemas.microsoft.com/office/drawing/2014/main" id="{1FC0D162-66AD-4EB0-AACC-33F9A0FE5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138" y="2765425"/>
              <a:ext cx="479477" cy="38100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41991" name="Oval 7">
              <a:extLst>
                <a:ext uri="{FF2B5EF4-FFF2-40B4-BE49-F238E27FC236}">
                  <a16:creationId xmlns:a16="http://schemas.microsoft.com/office/drawing/2014/main" id="{215EC654-D467-4D08-ABA4-B7ED7B349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300" y="3375025"/>
              <a:ext cx="479477" cy="382588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41992" name="Oval 8">
              <a:extLst>
                <a:ext uri="{FF2B5EF4-FFF2-40B4-BE49-F238E27FC236}">
                  <a16:creationId xmlns:a16="http://schemas.microsoft.com/office/drawing/2014/main" id="{12C1E070-BA3C-46C6-9877-3021C9FE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138" y="4138613"/>
              <a:ext cx="479477" cy="38100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FC234779-1BDE-48D5-A268-07568DEDAD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9187" y="3716338"/>
              <a:ext cx="287368" cy="42386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E809513C-45E8-4D55-A6C8-D546D0182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7" y="4519613"/>
              <a:ext cx="273079" cy="382587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025FB6D9-5536-4764-9BB2-C05E8F624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9775" y="3757613"/>
              <a:ext cx="341350" cy="381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6BBEC497-F264-4529-A7EC-306C220A3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350" y="3759200"/>
              <a:ext cx="423909" cy="415925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244B0913-920E-4E18-8913-CAA1F0799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8037" y="3146425"/>
              <a:ext cx="273079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934437FE-83DA-4BA2-8DA9-5C41657DB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1313" y="3148012"/>
              <a:ext cx="260378" cy="18732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999" name="Line 15">
              <a:extLst>
                <a:ext uri="{FF2B5EF4-FFF2-40B4-BE49-F238E27FC236}">
                  <a16:creationId xmlns:a16="http://schemas.microsoft.com/office/drawing/2014/main" id="{5B1706E9-AFB8-4F33-8935-474745BF2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925" y="2459037"/>
              <a:ext cx="0" cy="306387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0" name="Text Box 16">
              <a:extLst>
                <a:ext uri="{FF2B5EF4-FFF2-40B4-BE49-F238E27FC236}">
                  <a16:creationId xmlns:a16="http://schemas.microsoft.com/office/drawing/2014/main" id="{4988751E-34FE-4821-A9A9-A616731D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138" y="1925638"/>
              <a:ext cx="511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U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2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2001" name="Oval 17">
              <a:extLst>
                <a:ext uri="{FF2B5EF4-FFF2-40B4-BE49-F238E27FC236}">
                  <a16:creationId xmlns:a16="http://schemas.microsoft.com/office/drawing/2014/main" id="{46AB9534-4CF6-4344-BED2-FACEB270F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99" y="3335338"/>
              <a:ext cx="477889" cy="38100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957FA3A7-BB07-4E4B-A7C3-B39510F60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312" y="3716338"/>
              <a:ext cx="328647" cy="42386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FFF535EB-769F-4FB4-AF52-A69482F2D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8612" y="4519613"/>
              <a:ext cx="273079" cy="38258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04" name="Text Box 20">
              <a:extLst>
                <a:ext uri="{FF2B5EF4-FFF2-40B4-BE49-F238E27FC236}">
                  <a16:creationId xmlns:a16="http://schemas.microsoft.com/office/drawing/2014/main" id="{C1B6FA0D-F5E6-481F-B999-B4C012B1D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525" y="4914900"/>
              <a:ext cx="336586" cy="32316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23C4EE76-FB72-4527-893D-DAE7FBA57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3213" y="4175125"/>
              <a:ext cx="336586" cy="32316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2006" name="Text Box 22">
              <a:extLst>
                <a:ext uri="{FF2B5EF4-FFF2-40B4-BE49-F238E27FC236}">
                  <a16:creationId xmlns:a16="http://schemas.microsoft.com/office/drawing/2014/main" id="{DB886118-D3F7-41D8-BE68-ED1170B49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263" y="4914900"/>
              <a:ext cx="336586" cy="32316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7E73E344-B4A2-4915-8452-F3096E8EF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838" y="4098925"/>
              <a:ext cx="336586" cy="32316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08" name="Oval 24">
              <a:extLst>
                <a:ext uri="{FF2B5EF4-FFF2-40B4-BE49-F238E27FC236}">
                  <a16:creationId xmlns:a16="http://schemas.microsoft.com/office/drawing/2014/main" id="{62F8F35F-03BC-4C2F-AB18-AF7379E72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2765425"/>
              <a:ext cx="477888" cy="38100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8338E8A0-073F-41E8-88D8-6D74B2441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738" y="3106738"/>
              <a:ext cx="204809" cy="2286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0" name="Line 26">
              <a:extLst>
                <a:ext uri="{FF2B5EF4-FFF2-40B4-BE49-F238E27FC236}">
                  <a16:creationId xmlns:a16="http://schemas.microsoft.com/office/drawing/2014/main" id="{5A5FD3F2-84B6-4BAE-8B27-82E7ABAD2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6287" y="3146425"/>
              <a:ext cx="274667" cy="3810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1" name="Text Box 27">
              <a:extLst>
                <a:ext uri="{FF2B5EF4-FFF2-40B4-BE49-F238E27FC236}">
                  <a16:creationId xmlns:a16="http://schemas.microsoft.com/office/drawing/2014/main" id="{5D26E49D-D8F8-42DD-B8B3-EBCAA34A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38" y="3530600"/>
              <a:ext cx="334998" cy="323165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2012" name="Line 28">
              <a:extLst>
                <a:ext uri="{FF2B5EF4-FFF2-40B4-BE49-F238E27FC236}">
                  <a16:creationId xmlns:a16="http://schemas.microsoft.com/office/drawing/2014/main" id="{5BA9F7CC-9C12-41A2-8F69-D94DF4A52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925" y="2459037"/>
              <a:ext cx="0" cy="306387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3" name="Text Box 29">
              <a:extLst>
                <a:ext uri="{FF2B5EF4-FFF2-40B4-BE49-F238E27FC236}">
                  <a16:creationId xmlns:a16="http://schemas.microsoft.com/office/drawing/2014/main" id="{63847AD6-C5AC-419E-96A1-A26A735F3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138" y="1925638"/>
              <a:ext cx="511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U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2014" name="Line 30">
              <a:extLst>
                <a:ext uri="{FF2B5EF4-FFF2-40B4-BE49-F238E27FC236}">
                  <a16:creationId xmlns:a16="http://schemas.microsoft.com/office/drawing/2014/main" id="{06D0593E-4A74-4A37-91AC-77EE83825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3050" y="3106738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5" name="Line 31">
              <a:extLst>
                <a:ext uri="{FF2B5EF4-FFF2-40B4-BE49-F238E27FC236}">
                  <a16:creationId xmlns:a16="http://schemas.microsoft.com/office/drawing/2014/main" id="{06F0439A-F3C6-42F4-AAFE-8DCC5E1B7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9350" y="3070225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016" name="Line 32">
              <a:extLst>
                <a:ext uri="{FF2B5EF4-FFF2-40B4-BE49-F238E27FC236}">
                  <a16:creationId xmlns:a16="http://schemas.microsoft.com/office/drawing/2014/main" id="{EDAE7B99-5383-484F-85ED-543885DBC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9775" y="3833813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Text Box 33">
              <a:extLst>
                <a:ext uri="{FF2B5EF4-FFF2-40B4-BE49-F238E27FC236}">
                  <a16:creationId xmlns:a16="http://schemas.microsoft.com/office/drawing/2014/main" id="{29A0C10D-E331-43D1-BAA0-BE3F50AC6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975" y="2687638"/>
              <a:ext cx="417558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>
                  <a:solidFill>
                    <a:srgbClr val="000000"/>
                  </a:solidFill>
                </a:rPr>
                <a:t>T</a:t>
              </a:r>
              <a:r>
                <a:rPr lang="en-US" altLang="zh-TW" sz="1350" baseline="-25000">
                  <a:solidFill>
                    <a:srgbClr val="000000"/>
                  </a:solidFill>
                </a:rPr>
                <a:t>1</a:t>
              </a:r>
              <a:endParaRPr lang="en-US" altLang="zh-TW" sz="1350">
                <a:solidFill>
                  <a:srgbClr val="000000"/>
                </a:solidFill>
              </a:endParaRPr>
            </a:p>
          </p:txBody>
        </p:sp>
        <p:sp>
          <p:nvSpPr>
            <p:cNvPr id="17442" name="Text Box 34">
              <a:extLst>
                <a:ext uri="{FF2B5EF4-FFF2-40B4-BE49-F238E27FC236}">
                  <a16:creationId xmlns:a16="http://schemas.microsoft.com/office/drawing/2014/main" id="{AEAE85D5-2C07-4853-9B8B-6477FEA53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563" y="2687638"/>
              <a:ext cx="415970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>
                  <a:solidFill>
                    <a:srgbClr val="000000"/>
                  </a:solidFill>
                </a:rPr>
                <a:t>T</a:t>
              </a:r>
              <a:r>
                <a:rPr lang="en-US" altLang="zh-TW" sz="1350" baseline="-25000">
                  <a:solidFill>
                    <a:srgbClr val="000000"/>
                  </a:solidFill>
                </a:rPr>
                <a:t>2</a:t>
              </a:r>
              <a:endParaRPr lang="en-US" altLang="zh-TW" sz="1350">
                <a:solidFill>
                  <a:srgbClr val="000000"/>
                </a:solidFill>
              </a:endParaRPr>
            </a:p>
          </p:txBody>
        </p:sp>
        <p:sp>
          <p:nvSpPr>
            <p:cNvPr id="17443" name="Text Box 35">
              <a:extLst>
                <a:ext uri="{FF2B5EF4-FFF2-40B4-BE49-F238E27FC236}">
                  <a16:creationId xmlns:a16="http://schemas.microsoft.com/office/drawing/2014/main" id="{F13BE35C-D4EF-4AE9-9B78-8E139E723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400" y="3451225"/>
              <a:ext cx="417558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>
                  <a:solidFill>
                    <a:srgbClr val="000000"/>
                  </a:solidFill>
                </a:rPr>
                <a:t>T</a:t>
              </a:r>
              <a:r>
                <a:rPr lang="en-US" altLang="zh-TW" sz="1350" baseline="-25000">
                  <a:solidFill>
                    <a:srgbClr val="000000"/>
                  </a:solidFill>
                </a:rPr>
                <a:t>3</a:t>
              </a:r>
              <a:endParaRPr lang="en-US" altLang="zh-TW" sz="1350">
                <a:solidFill>
                  <a:srgbClr val="000000"/>
                </a:solidFill>
              </a:endParaRPr>
            </a:p>
          </p:txBody>
        </p:sp>
        <p:grpSp>
          <p:nvGrpSpPr>
            <p:cNvPr id="42020" name="群組 2">
              <a:extLst>
                <a:ext uri="{FF2B5EF4-FFF2-40B4-BE49-F238E27FC236}">
                  <a16:creationId xmlns:a16="http://schemas.microsoft.com/office/drawing/2014/main" id="{537EDF91-56DA-4F91-964F-ACCE7563C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4900" y="4356100"/>
              <a:ext cx="2554562" cy="473075"/>
              <a:chOff x="3748865" y="4891275"/>
              <a:chExt cx="2553532" cy="472813"/>
            </a:xfrm>
          </p:grpSpPr>
          <p:sp>
            <p:nvSpPr>
              <p:cNvPr id="17444" name="Text Box 36">
                <a:extLst>
                  <a:ext uri="{FF2B5EF4-FFF2-40B4-BE49-F238E27FC236}">
                    <a16:creationId xmlns:a16="http://schemas.microsoft.com/office/drawing/2014/main" id="{BD70CC9E-8B9F-416A-8CCE-37ECAD090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8865" y="4962673"/>
                <a:ext cx="544352" cy="40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kumimoji="1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33399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rgbClr val="333399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6600"/>
                  </a:buClr>
                  <a:buFont typeface="Times New Roman" panose="02020603050405020304" pitchFamily="18" charset="0"/>
                  <a:buChar char="»"/>
                  <a:defRPr kumimoji="1" sz="2400">
                    <a:solidFill>
                      <a:srgbClr val="0066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1"/>
                  </a:buClr>
                  <a:buChar char="–"/>
                  <a:defRPr kumimoji="1" sz="2400">
                    <a:solidFill>
                      <a:srgbClr val="333399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zh-TW" sz="1350">
                    <a:solidFill>
                      <a:srgbClr val="000000"/>
                    </a:solidFill>
                  </a:rPr>
                  <a:t>true</a:t>
                </a:r>
              </a:p>
            </p:txBody>
          </p:sp>
          <p:sp>
            <p:nvSpPr>
              <p:cNvPr id="17445" name="Text Box 37">
                <a:extLst>
                  <a:ext uri="{FF2B5EF4-FFF2-40B4-BE49-F238E27FC236}">
                    <a16:creationId xmlns:a16="http://schemas.microsoft.com/office/drawing/2014/main" id="{9B595168-B2FB-41C2-93BD-A32390287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8216" y="4962673"/>
                <a:ext cx="614181" cy="401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kumimoji="1"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333399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rgbClr val="333399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6600"/>
                  </a:buClr>
                  <a:buFont typeface="Times New Roman" panose="02020603050405020304" pitchFamily="18" charset="0"/>
                  <a:buChar char="»"/>
                  <a:defRPr kumimoji="1" sz="2400">
                    <a:solidFill>
                      <a:srgbClr val="006600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1"/>
                  </a:buClr>
                  <a:buChar char="–"/>
                  <a:defRPr kumimoji="1" sz="2400">
                    <a:solidFill>
                      <a:srgbClr val="333399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•"/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defTabSz="685800"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zh-TW" sz="1350">
                    <a:solidFill>
                      <a:srgbClr val="000000"/>
                    </a:solidFill>
                  </a:rPr>
                  <a:t>false</a:t>
                </a:r>
              </a:p>
            </p:txBody>
          </p:sp>
          <p:sp>
            <p:nvSpPr>
              <p:cNvPr id="42023" name="Line 39">
                <a:extLst>
                  <a:ext uri="{FF2B5EF4-FFF2-40B4-BE49-F238E27FC236}">
                    <a16:creationId xmlns:a16="http://schemas.microsoft.com/office/drawing/2014/main" id="{BA46F179-5CEA-4C6B-9263-B36AA90CB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7634" y="4891275"/>
                <a:ext cx="0" cy="288352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4" name="Line 40">
                <a:extLst>
                  <a:ext uri="{FF2B5EF4-FFF2-40B4-BE49-F238E27FC236}">
                    <a16:creationId xmlns:a16="http://schemas.microsoft.com/office/drawing/2014/main" id="{8EFF926A-9D13-45CE-BE16-85F84B7A7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9756" y="4891275"/>
                <a:ext cx="0" cy="288352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5" name="Line 41">
                <a:extLst>
                  <a:ext uri="{FF2B5EF4-FFF2-40B4-BE49-F238E27FC236}">
                    <a16:creationId xmlns:a16="http://schemas.microsoft.com/office/drawing/2014/main" id="{573F241A-B208-4BDB-BA4F-588D0D5E5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7634" y="5179627"/>
                <a:ext cx="450623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6" name="Line 42">
                <a:extLst>
                  <a:ext uri="{FF2B5EF4-FFF2-40B4-BE49-F238E27FC236}">
                    <a16:creationId xmlns:a16="http://schemas.microsoft.com/office/drawing/2014/main" id="{BD78DF57-AF18-4FE0-9D11-1424C9AFE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1390" y="5179627"/>
                <a:ext cx="646464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BB5D340D-F34B-84FE-6C39-27E654C31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2B39297-0699-3F42-B50E-7669556218B1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B849289-E606-EB84-954C-868636AD1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ROBDD Using Unique Table</a:t>
            </a:r>
          </a:p>
        </p:txBody>
      </p:sp>
      <p:grpSp>
        <p:nvGrpSpPr>
          <p:cNvPr id="37892" name="群組 1">
            <a:extLst>
              <a:ext uri="{FF2B5EF4-FFF2-40B4-BE49-F238E27FC236}">
                <a16:creationId xmlns:a16="http://schemas.microsoft.com/office/drawing/2014/main" id="{5510D70D-C1F4-4CFC-FBE6-B85502619394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1692274"/>
            <a:ext cx="4864100" cy="4031853"/>
            <a:chOff x="400050" y="3275013"/>
            <a:chExt cx="2308870" cy="3159125"/>
          </a:xfrm>
        </p:grpSpPr>
        <p:sp>
          <p:nvSpPr>
            <p:cNvPr id="37896" name="Oval 4">
              <a:extLst>
                <a:ext uri="{FF2B5EF4-FFF2-40B4-BE49-F238E27FC236}">
                  <a16:creationId xmlns:a16="http://schemas.microsoft.com/office/drawing/2014/main" id="{38C63267-F5B7-46D6-7742-EDA32A94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699" y="3332163"/>
              <a:ext cx="402721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7897" name="Oval 5">
              <a:extLst>
                <a:ext uri="{FF2B5EF4-FFF2-40B4-BE49-F238E27FC236}">
                  <a16:creationId xmlns:a16="http://schemas.microsoft.com/office/drawing/2014/main" id="{FAD5598C-BC39-4915-FD6D-0A95A5C4E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49" y="3846513"/>
              <a:ext cx="402721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7898" name="Oval 6">
              <a:extLst>
                <a:ext uri="{FF2B5EF4-FFF2-40B4-BE49-F238E27FC236}">
                  <a16:creationId xmlns:a16="http://schemas.microsoft.com/office/drawing/2014/main" id="{AE19242A-9D4B-36FB-6099-1B202248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599" y="4418013"/>
              <a:ext cx="402721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7899" name="Rectangle 7">
              <a:extLst>
                <a:ext uri="{FF2B5EF4-FFF2-40B4-BE49-F238E27FC236}">
                  <a16:creationId xmlns:a16="http://schemas.microsoft.com/office/drawing/2014/main" id="{333ABBE5-FFB9-DE7E-5007-6D7F56C2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4989513"/>
              <a:ext cx="287658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7900" name="Rectangle 8">
              <a:extLst>
                <a:ext uri="{FF2B5EF4-FFF2-40B4-BE49-F238E27FC236}">
                  <a16:creationId xmlns:a16="http://schemas.microsoft.com/office/drawing/2014/main" id="{AE437262-B97A-1B9C-F85E-C994D27E3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4989513"/>
              <a:ext cx="287658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7901" name="Line 9">
              <a:extLst>
                <a:ext uri="{FF2B5EF4-FFF2-40B4-BE49-F238E27FC236}">
                  <a16:creationId xmlns:a16="http://schemas.microsoft.com/office/drawing/2014/main" id="{7BCCD619-25C6-5F4F-15D3-5E0FA8F46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400" y="3617913"/>
              <a:ext cx="287658" cy="228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10">
              <a:extLst>
                <a:ext uri="{FF2B5EF4-FFF2-40B4-BE49-F238E27FC236}">
                  <a16:creationId xmlns:a16="http://schemas.microsoft.com/office/drawing/2014/main" id="{BA2F5426-0A30-8983-79A1-A63FAB35B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400" y="4132263"/>
              <a:ext cx="0" cy="857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1">
              <a:extLst>
                <a:ext uri="{FF2B5EF4-FFF2-40B4-BE49-F238E27FC236}">
                  <a16:creationId xmlns:a16="http://schemas.microsoft.com/office/drawing/2014/main" id="{036B83B6-C3A1-61F5-DD87-22159A0A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1549" y="4703763"/>
              <a:ext cx="575315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2">
              <a:extLst>
                <a:ext uri="{FF2B5EF4-FFF2-40B4-BE49-F238E27FC236}">
                  <a16:creationId xmlns:a16="http://schemas.microsoft.com/office/drawing/2014/main" id="{B1337181-81B0-2C14-DC41-3821002D2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4703763"/>
              <a:ext cx="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3">
              <a:extLst>
                <a:ext uri="{FF2B5EF4-FFF2-40B4-BE49-F238E27FC236}">
                  <a16:creationId xmlns:a16="http://schemas.microsoft.com/office/drawing/2014/main" id="{276A7988-3276-2ABA-5A78-17BD27C77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700" y="4132263"/>
              <a:ext cx="460252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4">
              <a:extLst>
                <a:ext uri="{FF2B5EF4-FFF2-40B4-BE49-F238E27FC236}">
                  <a16:creationId xmlns:a16="http://schemas.microsoft.com/office/drawing/2014/main" id="{B593C924-9E07-78D2-EA57-5B9A6456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3617913"/>
              <a:ext cx="287658" cy="8001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7310F44A-35B2-4ACD-99DC-EC8959BE4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14" y="5218439"/>
              <a:ext cx="464939" cy="5077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8C125DE9-BDCA-477A-A156-B4678FA6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373" y="5218439"/>
              <a:ext cx="464939" cy="5077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=2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A91487C5-D586-4A93-ABE7-FC522E516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8661" y="4132490"/>
              <a:ext cx="464939" cy="5077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 dirty="0">
                  <a:solidFill>
                    <a:srgbClr val="000000"/>
                  </a:solidFill>
                </a:rPr>
                <a:t>id</a:t>
              </a:r>
              <a:r>
                <a:rPr lang="en-US" altLang="zh-TW" sz="1350" dirty="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FF5DDDC0-A605-4F7C-8756-16B95719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3617722"/>
              <a:ext cx="464939" cy="5077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EC673858-6D6C-4CC3-89D7-10354C1A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643" y="3275013"/>
              <a:ext cx="464939" cy="50771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 dirty="0">
                  <a:solidFill>
                    <a:srgbClr val="000000"/>
                  </a:solidFill>
                </a:rPr>
                <a:t>id</a:t>
              </a:r>
              <a:r>
                <a:rPr lang="en-US" altLang="zh-TW" sz="1350" dirty="0">
                  <a:solidFill>
                    <a:srgbClr val="000000"/>
                  </a:solidFill>
                </a:rPr>
                <a:t>=5</a:t>
              </a:r>
            </a:p>
          </p:txBody>
        </p:sp>
        <p:sp>
          <p:nvSpPr>
            <p:cNvPr id="37912" name="Text Box 21">
              <a:extLst>
                <a:ext uri="{FF2B5EF4-FFF2-40B4-BE49-F238E27FC236}">
                  <a16:creationId xmlns:a16="http://schemas.microsoft.com/office/drawing/2014/main" id="{079979AE-B92D-D587-B9FB-E7BE63502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732463"/>
              <a:ext cx="225172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f = (a+b) c</a:t>
              </a:r>
            </a:p>
            <a:p>
              <a:pPr eaLnBrk="1" hangingPunct="1">
                <a:spcBef>
                  <a:spcPct val="10000"/>
                </a:spcBef>
                <a:spcAft>
                  <a:spcPct val="10000"/>
                </a:spcAft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variable order (a, b, c)</a:t>
              </a:r>
            </a:p>
          </p:txBody>
        </p:sp>
      </p:grpSp>
      <p:graphicFrame>
        <p:nvGraphicFramePr>
          <p:cNvPr id="37893" name="Object 26">
            <a:extLst>
              <a:ext uri="{FF2B5EF4-FFF2-40B4-BE49-F238E27FC236}">
                <a16:creationId xmlns:a16="http://schemas.microsoft.com/office/drawing/2014/main" id="{EF02F06B-2F1E-1E9E-646A-20B0615E9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6659563"/>
          <a:ext cx="60277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3340100" imgH="914400" progId="Word.Document.8">
                  <p:embed/>
                </p:oleObj>
              </mc:Choice>
              <mc:Fallback>
                <p:oleObj name="Document" r:id="rId4" imgW="3340100" imgH="9144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76250" y="6659563"/>
                        <a:ext cx="602773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22">
            <a:extLst>
              <a:ext uri="{FF2B5EF4-FFF2-40B4-BE49-F238E27FC236}">
                <a16:creationId xmlns:a16="http://schemas.microsoft.com/office/drawing/2014/main" id="{D4018335-F994-81B2-6B7C-61EB0883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5568950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Unique table</a:t>
            </a:r>
          </a:p>
        </p:txBody>
      </p:sp>
      <p:sp>
        <p:nvSpPr>
          <p:cNvPr id="37895" name="Text Box 27">
            <a:extLst>
              <a:ext uri="{FF2B5EF4-FFF2-40B4-BE49-F238E27FC236}">
                <a16:creationId xmlns:a16="http://schemas.microsoft.com/office/drawing/2014/main" id="{51888050-F387-38D7-CCD0-BEC1E1FA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6084888"/>
            <a:ext cx="79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Key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4112FCA9-DD29-53BF-D3A3-2B0A29607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3BD6C0-C9D3-2D41-A761-5BD2CFE30CFF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EA1DCC0-1EAD-5162-9B9E-B64CFD055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Multi-Rooted ROBDD</a:t>
            </a:r>
          </a:p>
        </p:txBody>
      </p:sp>
      <p:grpSp>
        <p:nvGrpSpPr>
          <p:cNvPr id="39940" name="群組 1">
            <a:extLst>
              <a:ext uri="{FF2B5EF4-FFF2-40B4-BE49-F238E27FC236}">
                <a16:creationId xmlns:a16="http://schemas.microsoft.com/office/drawing/2014/main" id="{A703149B-0E9E-BF81-8B8D-399C9CB98D67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1476375"/>
            <a:ext cx="5281612" cy="3654425"/>
            <a:chOff x="228600" y="3059113"/>
            <a:chExt cx="2589213" cy="3654425"/>
          </a:xfrm>
        </p:grpSpPr>
        <p:sp>
          <p:nvSpPr>
            <p:cNvPr id="39945" name="Oval 4">
              <a:extLst>
                <a:ext uri="{FF2B5EF4-FFF2-40B4-BE49-F238E27FC236}">
                  <a16:creationId xmlns:a16="http://schemas.microsoft.com/office/drawing/2014/main" id="{4BA74ECF-39D8-56EE-3BE3-21EFDC51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351631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9946" name="Oval 5">
              <a:extLst>
                <a:ext uri="{FF2B5EF4-FFF2-40B4-BE49-F238E27FC236}">
                  <a16:creationId xmlns:a16="http://schemas.microsoft.com/office/drawing/2014/main" id="{22450955-1D48-90C2-685F-F12ACDA3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403066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9947" name="Oval 6">
              <a:extLst>
                <a:ext uri="{FF2B5EF4-FFF2-40B4-BE49-F238E27FC236}">
                  <a16:creationId xmlns:a16="http://schemas.microsoft.com/office/drawing/2014/main" id="{C8CDB0C2-044E-6B13-B034-EF179CD3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50" y="460216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9948" name="Rectangle 7">
              <a:extLst>
                <a:ext uri="{FF2B5EF4-FFF2-40B4-BE49-F238E27FC236}">
                  <a16:creationId xmlns:a16="http://schemas.microsoft.com/office/drawing/2014/main" id="{58DDC282-8F56-0D3E-F17F-80FA7BBF7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50" y="5173663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9949" name="Rectangle 8">
              <a:extLst>
                <a:ext uri="{FF2B5EF4-FFF2-40B4-BE49-F238E27FC236}">
                  <a16:creationId xmlns:a16="http://schemas.microsoft.com/office/drawing/2014/main" id="{7D5BD465-4F28-873C-38C5-AB686CA21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5173663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9950" name="Line 9">
              <a:extLst>
                <a:ext uri="{FF2B5EF4-FFF2-40B4-BE49-F238E27FC236}">
                  <a16:creationId xmlns:a16="http://schemas.microsoft.com/office/drawing/2014/main" id="{BB677E49-90B3-164B-3C53-76D6AAB20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700" y="3744913"/>
              <a:ext cx="4572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0">
              <a:extLst>
                <a:ext uri="{FF2B5EF4-FFF2-40B4-BE49-F238E27FC236}">
                  <a16:creationId xmlns:a16="http://schemas.microsoft.com/office/drawing/2014/main" id="{799D2F3C-C453-6EBA-DF22-F6B3869A1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1550" y="4316413"/>
              <a:ext cx="0" cy="8572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1">
              <a:extLst>
                <a:ext uri="{FF2B5EF4-FFF2-40B4-BE49-F238E27FC236}">
                  <a16:creationId xmlns:a16="http://schemas.microsoft.com/office/drawing/2014/main" id="{2C453580-90B3-AEBC-F7AD-AF78B93D2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700" y="4887913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12">
              <a:extLst>
                <a:ext uri="{FF2B5EF4-FFF2-40B4-BE49-F238E27FC236}">
                  <a16:creationId xmlns:a16="http://schemas.microsoft.com/office/drawing/2014/main" id="{BF3BD335-D697-D86B-23A9-DB4EEC7DC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7350" y="4887913"/>
              <a:ext cx="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3">
              <a:extLst>
                <a:ext uri="{FF2B5EF4-FFF2-40B4-BE49-F238E27FC236}">
                  <a16:creationId xmlns:a16="http://schemas.microsoft.com/office/drawing/2014/main" id="{5EB63B0D-E6CB-1A0F-DC65-7AC9F4F6B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850" y="4316413"/>
              <a:ext cx="4572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4">
              <a:extLst>
                <a:ext uri="{FF2B5EF4-FFF2-40B4-BE49-F238E27FC236}">
                  <a16:creationId xmlns:a16="http://schemas.microsoft.com/office/drawing/2014/main" id="{AD79FCB6-F9F5-1A32-A261-617C18214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802063"/>
              <a:ext cx="0" cy="8001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Text Box 15">
              <a:extLst>
                <a:ext uri="{FF2B5EF4-FFF2-40B4-BE49-F238E27FC236}">
                  <a16:creationId xmlns:a16="http://schemas.microsoft.com/office/drawing/2014/main" id="{A8E82F1C-93FF-4B98-ACF7-6DA00AE4E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830" y="540226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6400" name="Text Box 16">
              <a:extLst>
                <a:ext uri="{FF2B5EF4-FFF2-40B4-BE49-F238E27FC236}">
                  <a16:creationId xmlns:a16="http://schemas.microsoft.com/office/drawing/2014/main" id="{432C81E4-86A9-4E6D-8322-1EF758B3F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650" y="540226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=2</a:t>
              </a:r>
            </a:p>
          </p:txBody>
        </p:sp>
        <p:sp>
          <p:nvSpPr>
            <p:cNvPr id="16401" name="Text Box 17">
              <a:extLst>
                <a:ext uri="{FF2B5EF4-FFF2-40B4-BE49-F238E27FC236}">
                  <a16:creationId xmlns:a16="http://schemas.microsoft.com/office/drawing/2014/main" id="{8A98B9A8-0120-435B-8B83-5B440799A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5194" y="431641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=3</a:t>
              </a:r>
            </a:p>
          </p:txBody>
        </p:sp>
        <p:sp>
          <p:nvSpPr>
            <p:cNvPr id="16402" name="Text Box 18">
              <a:extLst>
                <a:ext uri="{FF2B5EF4-FFF2-40B4-BE49-F238E27FC236}">
                  <a16:creationId xmlns:a16="http://schemas.microsoft.com/office/drawing/2014/main" id="{260C822D-99DA-460F-A338-D16930DB9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35" y="391636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6403" name="Text Box 19">
              <a:extLst>
                <a:ext uri="{FF2B5EF4-FFF2-40B4-BE49-F238E27FC236}">
                  <a16:creationId xmlns:a16="http://schemas.microsoft.com/office/drawing/2014/main" id="{36396233-B1C8-46D4-A1F4-928EF7C50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864" y="323056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=5</a:t>
              </a:r>
            </a:p>
          </p:txBody>
        </p:sp>
        <p:sp>
          <p:nvSpPr>
            <p:cNvPr id="39961" name="Oval 20">
              <a:extLst>
                <a:ext uri="{FF2B5EF4-FFF2-40B4-BE49-F238E27FC236}">
                  <a16:creationId xmlns:a16="http://schemas.microsoft.com/office/drawing/2014/main" id="{006B1538-10B5-557D-6532-6051BDE37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116263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9962" name="Line 21">
              <a:extLst>
                <a:ext uri="{FF2B5EF4-FFF2-40B4-BE49-F238E27FC236}">
                  <a16:creationId xmlns:a16="http://schemas.microsoft.com/office/drawing/2014/main" id="{E2902E66-77AB-EBBE-B630-910662444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0050" y="3402013"/>
              <a:ext cx="514350" cy="17716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22">
              <a:extLst>
                <a:ext uri="{FF2B5EF4-FFF2-40B4-BE49-F238E27FC236}">
                  <a16:creationId xmlns:a16="http://schemas.microsoft.com/office/drawing/2014/main" id="{7F910B09-5678-4F40-B07D-B0F25750C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3402013"/>
              <a:ext cx="514350" cy="6286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Text Box 23">
              <a:extLst>
                <a:ext uri="{FF2B5EF4-FFF2-40B4-BE49-F238E27FC236}">
                  <a16:creationId xmlns:a16="http://schemas.microsoft.com/office/drawing/2014/main" id="{65324402-550B-45E3-8CAE-440DDCC00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617" y="3059113"/>
              <a:ext cx="462276" cy="50800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8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 sz="2400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bg1"/>
                </a:buClr>
                <a:buChar char="–"/>
                <a:defRPr kumimoji="1" sz="2400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defTabSz="685800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TW" sz="1350" i="1">
                  <a:solidFill>
                    <a:srgbClr val="000000"/>
                  </a:solidFill>
                </a:rPr>
                <a:t>id</a:t>
              </a:r>
              <a:r>
                <a:rPr lang="en-US" altLang="zh-TW" sz="1350">
                  <a:solidFill>
                    <a:srgbClr val="000000"/>
                  </a:solidFill>
                </a:rPr>
                <a:t>=6</a:t>
              </a:r>
            </a:p>
          </p:txBody>
        </p:sp>
        <p:sp>
          <p:nvSpPr>
            <p:cNvPr id="39965" name="Text Box 24">
              <a:extLst>
                <a:ext uri="{FF2B5EF4-FFF2-40B4-BE49-F238E27FC236}">
                  <a16:creationId xmlns:a16="http://schemas.microsoft.com/office/drawing/2014/main" id="{21942465-790D-8A8A-508D-694D2AC36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838" y="5707063"/>
              <a:ext cx="2466975" cy="100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f = (a+b) c</a:t>
              </a:r>
            </a:p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g = b c d</a:t>
              </a:r>
            </a:p>
            <a:p>
              <a:pPr eaLnBrk="1" hangingPunct="1">
                <a:spcBef>
                  <a:spcPct val="1500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variable order (d, a, b, c)</a:t>
              </a:r>
            </a:p>
          </p:txBody>
        </p:sp>
      </p:grpSp>
      <p:sp>
        <p:nvSpPr>
          <p:cNvPr id="39941" name="Text Box 25">
            <a:extLst>
              <a:ext uri="{FF2B5EF4-FFF2-40B4-BE49-F238E27FC236}">
                <a16:creationId xmlns:a16="http://schemas.microsoft.com/office/drawing/2014/main" id="{6B54F12B-F2AD-91FD-9DDC-2F0A0924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219700"/>
            <a:ext cx="54498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f  is constructed first and is associated with </a:t>
            </a:r>
            <a:r>
              <a:rPr lang="en-US" altLang="zh-TW" sz="2000" i="1">
                <a:solidFill>
                  <a:srgbClr val="000000"/>
                </a:solidFill>
              </a:rPr>
              <a:t>id</a:t>
            </a:r>
            <a:r>
              <a:rPr lang="en-US" altLang="zh-TW" sz="2000">
                <a:solidFill>
                  <a:srgbClr val="000000"/>
                </a:solidFill>
              </a:rPr>
              <a:t>=5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g : </a:t>
            </a:r>
            <a:r>
              <a:rPr lang="en-US" altLang="zh-TW" sz="2000" i="1">
                <a:solidFill>
                  <a:srgbClr val="000000"/>
                </a:solidFill>
              </a:rPr>
              <a:t>id</a:t>
            </a:r>
            <a:r>
              <a:rPr lang="en-US" altLang="zh-TW" sz="2000">
                <a:solidFill>
                  <a:srgbClr val="000000"/>
                </a:solidFill>
              </a:rPr>
              <a:t>=6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TW" sz="2000">
              <a:solidFill>
                <a:srgbClr val="000000"/>
              </a:solidFill>
            </a:endParaRPr>
          </a:p>
        </p:txBody>
      </p:sp>
      <p:sp>
        <p:nvSpPr>
          <p:cNvPr id="39942" name="Text Box 27">
            <a:extLst>
              <a:ext uri="{FF2B5EF4-FFF2-40B4-BE49-F238E27FC236}">
                <a16:creationId xmlns:a16="http://schemas.microsoft.com/office/drawing/2014/main" id="{B5671A9D-AD2B-62A2-1AEC-C0DBAB95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6019800"/>
            <a:ext cx="1408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</a:rPr>
              <a:t>Unique table</a:t>
            </a:r>
          </a:p>
        </p:txBody>
      </p:sp>
      <p:graphicFrame>
        <p:nvGraphicFramePr>
          <p:cNvPr id="39943" name="Object 28">
            <a:extLst>
              <a:ext uri="{FF2B5EF4-FFF2-40B4-BE49-F238E27FC236}">
                <a16:creationId xmlns:a16="http://schemas.microsoft.com/office/drawing/2014/main" id="{68B4EA76-C6EC-9F7C-0E57-D7E02C673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6875463"/>
          <a:ext cx="54006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ocument" r:id="rId4" imgW="3556000" imgH="1092200" progId="Word.Document.8">
                  <p:embed/>
                </p:oleObj>
              </mc:Choice>
              <mc:Fallback>
                <p:oleObj name="Document" r:id="rId4" imgW="3556000" imgH="10922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65175" y="6875463"/>
                        <a:ext cx="5400675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29">
            <a:extLst>
              <a:ext uri="{FF2B5EF4-FFF2-40B4-BE49-F238E27FC236}">
                <a16:creationId xmlns:a16="http://schemas.microsoft.com/office/drawing/2014/main" id="{9529353B-3657-C668-0D55-35EDF277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6464300"/>
            <a:ext cx="585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solidFill>
                  <a:srgbClr val="000000"/>
                </a:solidFill>
              </a:rPr>
              <a:t>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18382D2-9ADC-A9E9-A908-752886DE8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12700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  Ordering Effects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72412B5-2F1E-2540-F34D-9092788B2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59632"/>
            <a:ext cx="5829300" cy="5486400"/>
          </a:xfrm>
          <a:noFill/>
        </p:spPr>
        <p:txBody>
          <a:bodyPr/>
          <a:lstStyle/>
          <a:p>
            <a:pPr eaLnBrk="1" hangingPunct="1"/>
            <a:r>
              <a:rPr lang="en-US" altLang="zh-TW" sz="2400" dirty="0"/>
              <a:t>Ordered BDD: if x &lt; y, then all nodes representing x precede all nodes representing y</a:t>
            </a:r>
          </a:p>
          <a:p>
            <a:pPr eaLnBrk="1" hangingPunct="1"/>
            <a:r>
              <a:rPr lang="en-US" altLang="zh-TW" sz="2400" dirty="0"/>
              <a:t>Given an ordering of variables, reduced OBDD is canonical</a:t>
            </a:r>
          </a:p>
          <a:p>
            <a:pPr eaLnBrk="1" hangingPunct="1">
              <a:buFontTx/>
              <a:buNone/>
            </a:pPr>
            <a:endParaRPr lang="en-US" altLang="zh-TW" sz="2400" dirty="0"/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340D308B-A475-25FE-5C00-B6AE532F1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87624"/>
            <a:ext cx="5791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投影片編號版面配置區 1">
            <a:extLst>
              <a:ext uri="{FF2B5EF4-FFF2-40B4-BE49-F238E27FC236}">
                <a16:creationId xmlns:a16="http://schemas.microsoft.com/office/drawing/2014/main" id="{5A743CBB-7551-08F9-A3B8-59E42ECF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761ED-A908-674F-B531-D36AA0DCD20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532265D-7DD9-09F2-4A24-8F2F8ABFE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279400"/>
            <a:ext cx="5810250" cy="7874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dirty="0"/>
              <a:t>  </a:t>
            </a:r>
            <a:r>
              <a:rPr lang="en-US" altLang="zh-TW" sz="2400" b="1" dirty="0"/>
              <a:t>Example of a Good Ordering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546D7D6-5C6C-B4B4-FCBD-6D204139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101814"/>
            <a:ext cx="6343650" cy="3363823"/>
          </a:xfrm>
          <a:noFill/>
        </p:spPr>
        <p:txBody>
          <a:bodyPr/>
          <a:lstStyle/>
          <a:p>
            <a:pPr eaLnBrk="1" hangingPunct="1"/>
            <a:r>
              <a:rPr lang="en-US" altLang="zh-TW" sz="2400" dirty="0"/>
              <a:t>The size of OBDD depends on the ordering of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variables</a:t>
            </a:r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     ex : x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2 </a:t>
            </a:r>
            <a:r>
              <a:rPr lang="en-US" altLang="zh-TW" sz="2800" dirty="0"/>
              <a:t>+ x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x</a:t>
            </a:r>
            <a:r>
              <a:rPr lang="en-US" altLang="zh-TW" sz="2800" baseline="-25000" dirty="0"/>
              <a:t>4</a:t>
            </a:r>
            <a:endParaRPr lang="en-US" altLang="zh-TW" sz="2800" dirty="0"/>
          </a:p>
          <a:p>
            <a:pPr eaLnBrk="1" hangingPunct="1">
              <a:buFontTx/>
              <a:buNone/>
            </a:pPr>
            <a:endParaRPr lang="en-US" altLang="zh-TW" sz="28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        x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 &lt; x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 &lt; x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 &lt; x</a:t>
            </a:r>
            <a:r>
              <a:rPr lang="en-US" altLang="zh-TW" sz="2800" baseline="-25000" dirty="0"/>
              <a:t>4</a:t>
            </a:r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E9FFEA14-C8DE-C41D-C5A6-BBB5F19A3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90600"/>
            <a:ext cx="541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287624-FA36-846B-2808-AD338DC39BF7}"/>
              </a:ext>
            </a:extLst>
          </p:cNvPr>
          <p:cNvGrpSpPr/>
          <p:nvPr/>
        </p:nvGrpSpPr>
        <p:grpSpPr>
          <a:xfrm>
            <a:off x="1484784" y="4196415"/>
            <a:ext cx="2600325" cy="3966369"/>
            <a:chOff x="1508125" y="4637881"/>
            <a:chExt cx="2600325" cy="3966369"/>
          </a:xfrm>
        </p:grpSpPr>
        <p:sp>
          <p:nvSpPr>
            <p:cNvPr id="47108" name="Oval 4">
              <a:extLst>
                <a:ext uri="{FF2B5EF4-FFF2-40B4-BE49-F238E27FC236}">
                  <a16:creationId xmlns:a16="http://schemas.microsoft.com/office/drawing/2014/main" id="{99678FAB-403C-AA71-85FA-EB6E7122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47307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09" name="Oval 5">
              <a:extLst>
                <a:ext uri="{FF2B5EF4-FFF2-40B4-BE49-F238E27FC236}">
                  <a16:creationId xmlns:a16="http://schemas.microsoft.com/office/drawing/2014/main" id="{FE20FABA-7ABE-4560-7D9C-F1C9BAE82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56451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10" name="Oval 6">
              <a:extLst>
                <a:ext uri="{FF2B5EF4-FFF2-40B4-BE49-F238E27FC236}">
                  <a16:creationId xmlns:a16="http://schemas.microsoft.com/office/drawing/2014/main" id="{EEB87314-0391-4ECE-B715-520CAC756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50" y="64833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11" name="Oval 7">
              <a:extLst>
                <a:ext uri="{FF2B5EF4-FFF2-40B4-BE49-F238E27FC236}">
                  <a16:creationId xmlns:a16="http://schemas.microsoft.com/office/drawing/2014/main" id="{2AEFA868-A104-9DDA-ABA0-49587489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150" y="69405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12" name="Rectangle 8">
              <a:extLst>
                <a:ext uri="{FF2B5EF4-FFF2-40B4-BE49-F238E27FC236}">
                  <a16:creationId xmlns:a16="http://schemas.microsoft.com/office/drawing/2014/main" id="{E05A30BE-5205-1547-8BA3-2B276794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750" y="8007350"/>
              <a:ext cx="444500" cy="596900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13" name="Rectangle 9">
              <a:extLst>
                <a:ext uri="{FF2B5EF4-FFF2-40B4-BE49-F238E27FC236}">
                  <a16:creationId xmlns:a16="http://schemas.microsoft.com/office/drawing/2014/main" id="{61A67A68-112C-9392-B97E-867680F90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50" y="8007350"/>
              <a:ext cx="444500" cy="596900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TW" altLang="en-US" sz="2400"/>
            </a:p>
          </p:txBody>
        </p:sp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9412AD9F-16A4-C810-B84C-93975D8F1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5181600"/>
              <a:ext cx="304800" cy="12954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11">
              <a:extLst>
                <a:ext uri="{FF2B5EF4-FFF2-40B4-BE49-F238E27FC236}">
                  <a16:creationId xmlns:a16="http://schemas.microsoft.com/office/drawing/2014/main" id="{6D8EE160-5DDD-3C26-8524-5221ECD0F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6096000"/>
              <a:ext cx="914400" cy="19050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12">
              <a:extLst>
                <a:ext uri="{FF2B5EF4-FFF2-40B4-BE49-F238E27FC236}">
                  <a16:creationId xmlns:a16="http://schemas.microsoft.com/office/drawing/2014/main" id="{5B16A49D-1F56-56E3-E04C-230FA751F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7391400"/>
              <a:ext cx="762000" cy="6096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3">
              <a:extLst>
                <a:ext uri="{FF2B5EF4-FFF2-40B4-BE49-F238E27FC236}">
                  <a16:creationId xmlns:a16="http://schemas.microsoft.com/office/drawing/2014/main" id="{344E8DC1-0575-B2B9-5685-62C2D49E5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7391400"/>
              <a:ext cx="762000" cy="6096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4">
              <a:extLst>
                <a:ext uri="{FF2B5EF4-FFF2-40B4-BE49-F238E27FC236}">
                  <a16:creationId xmlns:a16="http://schemas.microsoft.com/office/drawing/2014/main" id="{E436C762-569D-2FBB-8F34-9B2D01CA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6781800"/>
              <a:ext cx="457200" cy="3810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5">
              <a:extLst>
                <a:ext uri="{FF2B5EF4-FFF2-40B4-BE49-F238E27FC236}">
                  <a16:creationId xmlns:a16="http://schemas.microsoft.com/office/drawing/2014/main" id="{411E03DB-0A17-4303-6F60-9ABFF78A3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6934200"/>
              <a:ext cx="0" cy="10668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Rectangle 16">
              <a:extLst>
                <a:ext uri="{FF2B5EF4-FFF2-40B4-BE49-F238E27FC236}">
                  <a16:creationId xmlns:a16="http://schemas.microsoft.com/office/drawing/2014/main" id="{55EC021F-08B8-5609-A7F8-C7EFB6C8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559" y="4637881"/>
              <a:ext cx="482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dirty="0"/>
                <a:t>x</a:t>
              </a:r>
              <a:r>
                <a:rPr lang="en-US" altLang="zh-TW" sz="2800" baseline="-25000" dirty="0"/>
                <a:t>1</a:t>
              </a:r>
            </a:p>
          </p:txBody>
        </p:sp>
        <p:sp>
          <p:nvSpPr>
            <p:cNvPr id="47121" name="Rectangle 17">
              <a:extLst>
                <a:ext uri="{FF2B5EF4-FFF2-40B4-BE49-F238E27FC236}">
                  <a16:creationId xmlns:a16="http://schemas.microsoft.com/office/drawing/2014/main" id="{85E85E2F-1635-0250-1DBF-277682DA9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5599113"/>
              <a:ext cx="482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x</a:t>
              </a:r>
              <a:r>
                <a:rPr lang="en-US" altLang="zh-TW" sz="2800" baseline="-25000"/>
                <a:t>2</a:t>
              </a:r>
            </a:p>
          </p:txBody>
        </p:sp>
        <p:sp>
          <p:nvSpPr>
            <p:cNvPr id="47122" name="Rectangle 18">
              <a:extLst>
                <a:ext uri="{FF2B5EF4-FFF2-40B4-BE49-F238E27FC236}">
                  <a16:creationId xmlns:a16="http://schemas.microsoft.com/office/drawing/2014/main" id="{85955B8D-74F6-634B-36B2-EB92D8DC9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6437313"/>
              <a:ext cx="482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x</a:t>
              </a:r>
              <a:r>
                <a:rPr lang="en-US" altLang="zh-TW" sz="2800" baseline="-25000"/>
                <a:t>3</a:t>
              </a:r>
            </a:p>
          </p:txBody>
        </p:sp>
        <p:sp>
          <p:nvSpPr>
            <p:cNvPr id="47123" name="Rectangle 19">
              <a:extLst>
                <a:ext uri="{FF2B5EF4-FFF2-40B4-BE49-F238E27FC236}">
                  <a16:creationId xmlns:a16="http://schemas.microsoft.com/office/drawing/2014/main" id="{DE681EBD-9486-76A1-CB95-85E98E68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25" y="6894513"/>
              <a:ext cx="482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dirty="0"/>
                <a:t>x</a:t>
              </a:r>
              <a:r>
                <a:rPr lang="en-US" altLang="zh-TW" sz="2800" baseline="-25000" dirty="0"/>
                <a:t>4</a:t>
              </a:r>
            </a:p>
          </p:txBody>
        </p:sp>
        <p:sp>
          <p:nvSpPr>
            <p:cNvPr id="47124" name="Rectangle 20">
              <a:extLst>
                <a:ext uri="{FF2B5EF4-FFF2-40B4-BE49-F238E27FC236}">
                  <a16:creationId xmlns:a16="http://schemas.microsoft.com/office/drawing/2014/main" id="{32E05C83-B658-F5C3-6A21-2AD6A671F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80375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0</a:t>
              </a:r>
            </a:p>
          </p:txBody>
        </p:sp>
        <p:sp>
          <p:nvSpPr>
            <p:cNvPr id="47125" name="Rectangle 21">
              <a:extLst>
                <a:ext uri="{FF2B5EF4-FFF2-40B4-BE49-F238E27FC236}">
                  <a16:creationId xmlns:a16="http://schemas.microsoft.com/office/drawing/2014/main" id="{56281D42-2807-BF0D-EE1F-B778E7CA5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725" y="79613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1</a:t>
              </a:r>
            </a:p>
          </p:txBody>
        </p:sp>
        <p:sp>
          <p:nvSpPr>
            <p:cNvPr id="47126" name="Rectangle 22">
              <a:extLst>
                <a:ext uri="{FF2B5EF4-FFF2-40B4-BE49-F238E27FC236}">
                  <a16:creationId xmlns:a16="http://schemas.microsoft.com/office/drawing/2014/main" id="{0366B747-86B6-72FB-E84A-4297BFB6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725" y="52181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0</a:t>
              </a:r>
            </a:p>
          </p:txBody>
        </p:sp>
        <p:sp>
          <p:nvSpPr>
            <p:cNvPr id="47127" name="Rectangle 23">
              <a:extLst>
                <a:ext uri="{FF2B5EF4-FFF2-40B4-BE49-F238E27FC236}">
                  <a16:creationId xmlns:a16="http://schemas.microsoft.com/office/drawing/2014/main" id="{4D88FF63-59EA-A253-949C-900C26C6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25" y="49133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1</a:t>
              </a:r>
            </a:p>
          </p:txBody>
        </p:sp>
        <p:sp>
          <p:nvSpPr>
            <p:cNvPr id="47128" name="Rectangle 24">
              <a:extLst>
                <a:ext uri="{FF2B5EF4-FFF2-40B4-BE49-F238E27FC236}">
                  <a16:creationId xmlns:a16="http://schemas.microsoft.com/office/drawing/2014/main" id="{E2AEF187-AED7-2CDA-E8E1-136580010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59039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0</a:t>
              </a:r>
            </a:p>
          </p:txBody>
        </p:sp>
        <p:sp>
          <p:nvSpPr>
            <p:cNvPr id="47129" name="Rectangle 25">
              <a:extLst>
                <a:ext uri="{FF2B5EF4-FFF2-40B4-BE49-F238E27FC236}">
                  <a16:creationId xmlns:a16="http://schemas.microsoft.com/office/drawing/2014/main" id="{CA10D903-D61A-40E9-FBF6-E196AB547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61325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1</a:t>
              </a:r>
            </a:p>
          </p:txBody>
        </p:sp>
        <p:sp>
          <p:nvSpPr>
            <p:cNvPr id="47130" name="Rectangle 26">
              <a:extLst>
                <a:ext uri="{FF2B5EF4-FFF2-40B4-BE49-F238E27FC236}">
                  <a16:creationId xmlns:a16="http://schemas.microsoft.com/office/drawing/2014/main" id="{4A241638-CB14-BB82-2487-091709F93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125" y="68945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0</a:t>
              </a:r>
            </a:p>
          </p:txBody>
        </p:sp>
        <p:sp>
          <p:nvSpPr>
            <p:cNvPr id="47131" name="Rectangle 27">
              <a:extLst>
                <a:ext uri="{FF2B5EF4-FFF2-40B4-BE49-F238E27FC236}">
                  <a16:creationId xmlns:a16="http://schemas.microsoft.com/office/drawing/2014/main" id="{334FC0D5-A4A3-C070-BC8A-613E69DB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25" y="65897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1</a:t>
              </a:r>
            </a:p>
          </p:txBody>
        </p:sp>
        <p:sp>
          <p:nvSpPr>
            <p:cNvPr id="47132" name="Rectangle 28">
              <a:extLst>
                <a:ext uri="{FF2B5EF4-FFF2-40B4-BE49-F238E27FC236}">
                  <a16:creationId xmlns:a16="http://schemas.microsoft.com/office/drawing/2014/main" id="{F4B7064B-CCDB-DDBB-DFA9-4D7DFA63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75041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0</a:t>
              </a:r>
            </a:p>
          </p:txBody>
        </p:sp>
        <p:sp>
          <p:nvSpPr>
            <p:cNvPr id="47133" name="Rectangle 29">
              <a:extLst>
                <a:ext uri="{FF2B5EF4-FFF2-40B4-BE49-F238E27FC236}">
                  <a16:creationId xmlns:a16="http://schemas.microsoft.com/office/drawing/2014/main" id="{5CFBDE5D-0C1C-B390-CE38-9CCE02F86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125" y="7504113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/>
                <a:t>1</a:t>
              </a:r>
            </a:p>
          </p:txBody>
        </p:sp>
        <p:sp>
          <p:nvSpPr>
            <p:cNvPr id="47135" name="Line 31">
              <a:extLst>
                <a:ext uri="{FF2B5EF4-FFF2-40B4-BE49-F238E27FC236}">
                  <a16:creationId xmlns:a16="http://schemas.microsoft.com/office/drawing/2014/main" id="{51BF8888-E8CE-8072-02FF-F0DFDD462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105400"/>
              <a:ext cx="457200" cy="6096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6" name="Line 32">
              <a:extLst>
                <a:ext uri="{FF2B5EF4-FFF2-40B4-BE49-F238E27FC236}">
                  <a16:creationId xmlns:a16="http://schemas.microsoft.com/office/drawing/2014/main" id="{2523EE26-8C28-7B42-2949-77854F118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6019800"/>
              <a:ext cx="762000" cy="6096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37" name="投影片編號版面配置區 1">
            <a:extLst>
              <a:ext uri="{FF2B5EF4-FFF2-40B4-BE49-F238E27FC236}">
                <a16:creationId xmlns:a16="http://schemas.microsoft.com/office/drawing/2014/main" id="{0FB6D213-75E8-8349-95AB-5AD918BB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97C25-BAE7-CA47-B83F-82BE47BB9D9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FFE8D76-8CF5-0201-4AF6-70F1363DF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080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 dirty="0"/>
              <a:t>    Example of a Less Good Ordering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93AB13F-407A-CB53-23C6-5F274CB0D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5829300" cy="5486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202D2903-8903-7401-FDBA-F8CA79E9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8257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CF0118A2-ECC2-7151-461B-3C32C9D2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8163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64A8F8A0-C0AD-2833-8E9D-3D9034BE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7401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6C04B4C0-3F51-7CC4-898A-10BAFBC9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48831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FB4BD3C7-620F-13AB-24A7-000FC1FE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169150"/>
            <a:ext cx="444500" cy="52070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769E8D67-8F72-0F22-A135-5A18BB431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7169150"/>
            <a:ext cx="444500" cy="52070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2DD81602-FB5C-F7C6-543A-C23538733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276600"/>
            <a:ext cx="5334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9D100C6-A30C-6232-0EF3-12AE54966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457200" cy="457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EF5F6DF3-85AA-623F-A664-595064278C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191000"/>
            <a:ext cx="304800" cy="762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1" name="Oval 13">
            <a:extLst>
              <a:ext uri="{FF2B5EF4-FFF2-40B4-BE49-F238E27FC236}">
                <a16:creationId xmlns:a16="http://schemas.microsoft.com/office/drawing/2014/main" id="{E4EFF8BD-F52E-66CF-DB8E-130307F8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0" y="61023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605BED53-5EA1-FF3C-D0C5-DEF2AC29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67200"/>
            <a:ext cx="762000" cy="1905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CCF75DCA-E830-E74E-ED3F-75071D289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334000"/>
            <a:ext cx="838200" cy="1828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E9D6856E-8AB7-0C6A-BFAF-5C021A4AC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334000"/>
            <a:ext cx="685800" cy="838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E362F1DB-2736-0DC6-51D7-FB1674646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0" cy="1828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167AB0E3-E779-53BB-2528-5BC8BF9716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6477000"/>
            <a:ext cx="9906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3FB9EFBC-5A2F-F93A-91E4-936BAB590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6477000"/>
            <a:ext cx="68580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Rectangle 20">
            <a:extLst>
              <a:ext uri="{FF2B5EF4-FFF2-40B4-BE49-F238E27FC236}">
                <a16:creationId xmlns:a16="http://schemas.microsoft.com/office/drawing/2014/main" id="{6BCC6441-0FD3-B302-B621-85D3F043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27797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1</a:t>
            </a:r>
          </a:p>
        </p:txBody>
      </p:sp>
      <p:sp>
        <p:nvSpPr>
          <p:cNvPr id="48149" name="Rectangle 21">
            <a:extLst>
              <a:ext uri="{FF2B5EF4-FFF2-40B4-BE49-F238E27FC236}">
                <a16:creationId xmlns:a16="http://schemas.microsoft.com/office/drawing/2014/main" id="{7AA1E863-6711-ECD4-DD24-12CC480E5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37703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3</a:t>
            </a: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93FA1BF8-2A0B-02CF-8660-3ED4409C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36941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3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EA1990B9-41B8-64EA-20E8-DAD71874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48371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2</a:t>
            </a: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31E796C6-4F72-F66A-2C18-2C947864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60563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4</a:t>
            </a: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545B93ED-476D-C4D8-E31A-390C89A0A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7199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94C8AE1B-E578-8A51-F2CC-3C72878C3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7199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55" name="Rectangle 27">
            <a:extLst>
              <a:ext uri="{FF2B5EF4-FFF2-40B4-BE49-F238E27FC236}">
                <a16:creationId xmlns:a16="http://schemas.microsoft.com/office/drawing/2014/main" id="{B6CFEC6B-59AA-6B24-38D1-9F2D33C2A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3160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56" name="Rectangle 28">
            <a:extLst>
              <a:ext uri="{FF2B5EF4-FFF2-40B4-BE49-F238E27FC236}">
                <a16:creationId xmlns:a16="http://schemas.microsoft.com/office/drawing/2014/main" id="{ECF7FD83-4126-D86C-6DAB-AD2D292B8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3008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E02DE063-2682-04DD-F497-C2C37968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303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58" name="Rectangle 30">
            <a:extLst>
              <a:ext uri="{FF2B5EF4-FFF2-40B4-BE49-F238E27FC236}">
                <a16:creationId xmlns:a16="http://schemas.microsoft.com/office/drawing/2014/main" id="{D0B7E9F4-0B36-9710-B970-8B411201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227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59" name="Rectangle 31">
            <a:extLst>
              <a:ext uri="{FF2B5EF4-FFF2-40B4-BE49-F238E27FC236}">
                <a16:creationId xmlns:a16="http://schemas.microsoft.com/office/drawing/2014/main" id="{98F13739-7542-DAFF-EFF7-0C685642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4151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60" name="Rectangle 32">
            <a:extLst>
              <a:ext uri="{FF2B5EF4-FFF2-40B4-BE49-F238E27FC236}">
                <a16:creationId xmlns:a16="http://schemas.microsoft.com/office/drawing/2014/main" id="{CFBEAF97-29B0-3766-D326-FCAAFCC7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0751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61" name="Rectangle 33">
            <a:extLst>
              <a:ext uri="{FF2B5EF4-FFF2-40B4-BE49-F238E27FC236}">
                <a16:creationId xmlns:a16="http://schemas.microsoft.com/office/drawing/2014/main" id="{6A0AF31C-2ACC-DDA8-C0C2-1DE883DB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5446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62" name="Rectangle 34">
            <a:extLst>
              <a:ext uri="{FF2B5EF4-FFF2-40B4-BE49-F238E27FC236}">
                <a16:creationId xmlns:a16="http://schemas.microsoft.com/office/drawing/2014/main" id="{6D1C7D46-3A9E-B1E0-AABB-26334530C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294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63" name="Rectangle 35">
            <a:extLst>
              <a:ext uri="{FF2B5EF4-FFF2-40B4-BE49-F238E27FC236}">
                <a16:creationId xmlns:a16="http://schemas.microsoft.com/office/drawing/2014/main" id="{231B15D3-1272-ACDA-126E-DE668701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537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64" name="Rectangle 36">
            <a:extLst>
              <a:ext uri="{FF2B5EF4-FFF2-40B4-BE49-F238E27FC236}">
                <a16:creationId xmlns:a16="http://schemas.microsoft.com/office/drawing/2014/main" id="{5A0E5A65-4F1E-20D2-723F-3D90761C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537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65" name="Rectangle 37">
            <a:extLst>
              <a:ext uri="{FF2B5EF4-FFF2-40B4-BE49-F238E27FC236}">
                <a16:creationId xmlns:a16="http://schemas.microsoft.com/office/drawing/2014/main" id="{3113F507-8D7E-B015-40C5-79A7BF78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6589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48166" name="Rectangle 38">
            <a:extLst>
              <a:ext uri="{FF2B5EF4-FFF2-40B4-BE49-F238E27FC236}">
                <a16:creationId xmlns:a16="http://schemas.microsoft.com/office/drawing/2014/main" id="{4D951B91-89E9-8EAE-B4FB-DF322361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6513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48167" name="Line 39">
            <a:extLst>
              <a:ext uri="{FF2B5EF4-FFF2-40B4-BE49-F238E27FC236}">
                <a16:creationId xmlns:a16="http://schemas.microsoft.com/office/drawing/2014/main" id="{C0D7A4FB-A71B-DBCF-A059-67CFBA2531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181600"/>
            <a:ext cx="0" cy="22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8" name="Oval 40">
            <a:extLst>
              <a:ext uri="{FF2B5EF4-FFF2-40B4-BE49-F238E27FC236}">
                <a16:creationId xmlns:a16="http://schemas.microsoft.com/office/drawing/2014/main" id="{285FCA50-C2E2-F1F8-EDE0-F000E47D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4959350"/>
            <a:ext cx="4445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48169" name="Line 41">
            <a:extLst>
              <a:ext uri="{FF2B5EF4-FFF2-40B4-BE49-F238E27FC236}">
                <a16:creationId xmlns:a16="http://schemas.microsoft.com/office/drawing/2014/main" id="{C1118B3A-0D04-97CF-B753-5A6DD5F1C7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5410200"/>
            <a:ext cx="990600" cy="1752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0" name="Rectangle 42">
            <a:extLst>
              <a:ext uri="{FF2B5EF4-FFF2-40B4-BE49-F238E27FC236}">
                <a16:creationId xmlns:a16="http://schemas.microsoft.com/office/drawing/2014/main" id="{C3FDC0E8-BBB1-2030-67C7-B8B7E807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49133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2</a:t>
            </a:r>
          </a:p>
        </p:txBody>
      </p:sp>
      <p:sp>
        <p:nvSpPr>
          <p:cNvPr id="48171" name="Line 43">
            <a:extLst>
              <a:ext uri="{FF2B5EF4-FFF2-40B4-BE49-F238E27FC236}">
                <a16:creationId xmlns:a16="http://schemas.microsoft.com/office/drawing/2014/main" id="{80B4BCFC-E82F-E78E-A139-B2A36E730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267200"/>
            <a:ext cx="152400" cy="2895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2" name="Line 44">
            <a:extLst>
              <a:ext uri="{FF2B5EF4-FFF2-40B4-BE49-F238E27FC236}">
                <a16:creationId xmlns:a16="http://schemas.microsoft.com/office/drawing/2014/main" id="{6B2472BE-D00A-2CBE-95E0-3C3ACAE58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066800"/>
            <a:ext cx="5334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3" name="Rectangle 45">
            <a:extLst>
              <a:ext uri="{FF2B5EF4-FFF2-40B4-BE49-F238E27FC236}">
                <a16:creationId xmlns:a16="http://schemas.microsoft.com/office/drawing/2014/main" id="{F2F6DAF1-A81C-8994-3A8F-23FD884B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8001000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x</a:t>
            </a:r>
            <a:r>
              <a:rPr lang="en-US" altLang="zh-TW" sz="2400" baseline="-25000"/>
              <a:t>1</a:t>
            </a:r>
            <a:r>
              <a:rPr lang="en-US" altLang="zh-TW" sz="2400"/>
              <a:t> &lt; x</a:t>
            </a:r>
            <a:r>
              <a:rPr lang="en-US" altLang="zh-TW" sz="2400" baseline="-25000"/>
              <a:t>3</a:t>
            </a:r>
            <a:r>
              <a:rPr lang="en-US" altLang="zh-TW" sz="2400"/>
              <a:t> &lt; x</a:t>
            </a:r>
            <a:r>
              <a:rPr lang="en-US" altLang="zh-TW" sz="2400" baseline="-25000"/>
              <a:t>2</a:t>
            </a:r>
            <a:r>
              <a:rPr lang="en-US" altLang="zh-TW" sz="2400"/>
              <a:t> &lt; x</a:t>
            </a:r>
            <a:r>
              <a:rPr lang="en-US" altLang="zh-TW" sz="2400" baseline="-25000"/>
              <a:t>4</a:t>
            </a:r>
          </a:p>
        </p:txBody>
      </p:sp>
      <p:sp>
        <p:nvSpPr>
          <p:cNvPr id="48174" name="Line 46">
            <a:extLst>
              <a:ext uri="{FF2B5EF4-FFF2-40B4-BE49-F238E27FC236}">
                <a16:creationId xmlns:a16="http://schemas.microsoft.com/office/drawing/2014/main" id="{ED1AEBCB-8861-6C2A-62A8-A4B429FD3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4800"/>
            <a:ext cx="381000" cy="762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75" name="Text Box 48">
            <a:extLst>
              <a:ext uri="{FF2B5EF4-FFF2-40B4-BE49-F238E27FC236}">
                <a16:creationId xmlns:a16="http://schemas.microsoft.com/office/drawing/2014/main" id="{FCF78790-3CC9-F053-7D86-41B5C18F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219200"/>
            <a:ext cx="6111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2400"/>
              <a:t> For a good ordering, the size of an OBDD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 remains reasonably small</a:t>
            </a:r>
          </a:p>
          <a:p>
            <a:pPr>
              <a:spcBef>
                <a:spcPct val="0"/>
              </a:spcBef>
            </a:pPr>
            <a:r>
              <a:rPr lang="en-US" altLang="zh-TW" sz="2400"/>
              <a:t> Multiplier is an exception</a:t>
            </a:r>
          </a:p>
        </p:txBody>
      </p:sp>
      <p:sp>
        <p:nvSpPr>
          <p:cNvPr id="48176" name="投影片編號版面配置區 1">
            <a:extLst>
              <a:ext uri="{FF2B5EF4-FFF2-40B4-BE49-F238E27FC236}">
                <a16:creationId xmlns:a16="http://schemas.microsoft.com/office/drawing/2014/main" id="{95EB0C15-383B-AD8F-FE2F-FCBF849E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A955CB-D625-4549-BE4F-DCD47112D57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>
            <a:extLst>
              <a:ext uri="{FF2B5EF4-FFF2-40B4-BE49-F238E27FC236}">
                <a16:creationId xmlns:a16="http://schemas.microsoft.com/office/drawing/2014/main" id="{D023600C-F50B-1D7B-AE4D-8C66C0146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400" b="1"/>
              <a:t>Which Ordering is Better?</a:t>
            </a:r>
            <a:endParaRPr lang="zh-TW" altLang="en-US" sz="2400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95A26-A144-434B-88B5-1AD4A621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652588"/>
            <a:ext cx="6057900" cy="6807200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Let x3 x2 x1 x0 and  y3 y2 y1 y0 be two binary numbers and  carry-out3 the carry out of the most significant bit. 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Two ordering :</a:t>
            </a:r>
          </a:p>
          <a:p>
            <a:pPr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x3</a:t>
            </a:r>
            <a:r>
              <a:rPr lang="zh-TW" altLang="en-US" sz="2400" dirty="0"/>
              <a:t> </a:t>
            </a:r>
            <a:r>
              <a:rPr lang="en-US" altLang="zh-TW" sz="2400" dirty="0"/>
              <a:t>&lt; x2 &lt; x1 &lt;  x0 &lt;  y3 &lt;  y2 &lt;  y1 &lt; y0 </a:t>
            </a:r>
          </a:p>
          <a:p>
            <a:pPr marL="0" indent="0">
              <a:buFontTx/>
              <a:buNone/>
              <a:defRPr/>
            </a:pPr>
            <a:endParaRPr lang="en-US" altLang="zh-TW" sz="2400" dirty="0"/>
          </a:p>
          <a:p>
            <a:pPr marL="0" indent="0">
              <a:buFontTx/>
              <a:buNone/>
              <a:defRPr/>
            </a:pPr>
            <a:r>
              <a:rPr lang="zh-TW" altLang="en-US" sz="2400" dirty="0"/>
              <a:t>    </a:t>
            </a:r>
            <a:r>
              <a:rPr lang="en-US" altLang="zh-TW" sz="2400" dirty="0"/>
              <a:t>x3 &lt; y3 &lt; x2 &lt;  y2</a:t>
            </a:r>
            <a:r>
              <a:rPr lang="zh-TW" altLang="en-US" sz="2400" dirty="0"/>
              <a:t> </a:t>
            </a:r>
            <a:r>
              <a:rPr lang="en-US" altLang="zh-TW" sz="2400" dirty="0"/>
              <a:t>&lt;  x1 &lt;  y1 &lt;  x0 &lt; y0</a:t>
            </a:r>
          </a:p>
          <a:p>
            <a:pPr marL="0" indent="0">
              <a:buFontTx/>
              <a:buNone/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Which ordering will result in smaller size</a:t>
            </a:r>
            <a:r>
              <a:rPr lang="zh-TW" altLang="en-US" sz="2400" dirty="0"/>
              <a:t> </a:t>
            </a:r>
            <a:r>
              <a:rPr lang="en-US" altLang="zh-TW" sz="2400" dirty="0"/>
              <a:t>and why?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9156" name="投影片編號版面配置區 3">
            <a:extLst>
              <a:ext uri="{FF2B5EF4-FFF2-40B4-BE49-F238E27FC236}">
                <a16:creationId xmlns:a16="http://schemas.microsoft.com/office/drawing/2014/main" id="{E9802CA0-F42C-A573-A5DE-DD507F578D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357292A9-6632-404C-BBFF-612704628700}" type="slidenum">
              <a:rPr kumimoji="0" lang="en-US" altLang="zh-TW" sz="900">
                <a:solidFill>
                  <a:srgbClr val="FFFFCC"/>
                </a:solidFill>
                <a:latin typeface="Tahoma" panose="020B0604030504040204" pitchFamily="34" charset="0"/>
              </a:rPr>
              <a:pPr/>
              <a:t>26</a:t>
            </a:fld>
            <a:endParaRPr kumimoji="0" lang="en-US" altLang="zh-TW" sz="900">
              <a:solidFill>
                <a:srgbClr val="FFFFC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864062DB-941F-6747-402E-3332DF6FE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A51AEC9-03B5-2244-8CF3-EF8C56AD7FC3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C55BABA-F602-0516-8F10-E1EB8D73E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Sample Function Classes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7C65A53-26DF-BF62-C420-46386CC12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4813" y="4276725"/>
            <a:ext cx="5829300" cy="2239963"/>
          </a:xfrm>
        </p:spPr>
        <p:txBody>
          <a:bodyPr/>
          <a:lstStyle/>
          <a:p>
            <a:pPr eaLnBrk="1" hangingPunct="1"/>
            <a:r>
              <a:rPr lang="en-US" altLang="zh-TW" sz="2000"/>
              <a:t>General Experience</a:t>
            </a:r>
          </a:p>
          <a:p>
            <a:pPr lvl="1" eaLnBrk="1" hangingPunct="1"/>
            <a:r>
              <a:rPr lang="en-US" altLang="zh-TW" sz="2000"/>
              <a:t>Many tasks have reasonable ROBDD representations</a:t>
            </a:r>
          </a:p>
          <a:p>
            <a:pPr lvl="1" eaLnBrk="1" hangingPunct="1"/>
            <a:r>
              <a:rPr lang="en-US" altLang="zh-TW" sz="2000"/>
              <a:t>Algorithms remain practical for up to 100,000 vertex ROBDD</a:t>
            </a:r>
          </a:p>
          <a:p>
            <a:pPr lvl="1" eaLnBrk="1" hangingPunct="1"/>
            <a:r>
              <a:rPr lang="en-US" altLang="zh-TW" sz="2000"/>
              <a:t>Heuristic ordering methods generally satisfactory</a:t>
            </a:r>
          </a:p>
        </p:txBody>
      </p:sp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CA87124D-4735-4F01-C41E-B800548AF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8" y="2033588"/>
          <a:ext cx="640080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Document" r:id="rId4" imgW="7975600" imgH="2413000" progId="Word.Document.8">
                  <p:embed/>
                </p:oleObj>
              </mc:Choice>
              <mc:Fallback>
                <p:oleObj name="Document" r:id="rId4" imgW="7975600" imgH="241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2088" y="2033588"/>
                        <a:ext cx="640080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val 2">
            <a:extLst>
              <a:ext uri="{FF2B5EF4-FFF2-40B4-BE49-F238E27FC236}">
                <a16:creationId xmlns:a16="http://schemas.microsoft.com/office/drawing/2014/main" id="{132C8744-0445-186D-5E24-430FC24E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6178550"/>
            <a:ext cx="7493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27" name="Oval 3">
            <a:extLst>
              <a:ext uri="{FF2B5EF4-FFF2-40B4-BE49-F238E27FC236}">
                <a16:creationId xmlns:a16="http://schemas.microsoft.com/office/drawing/2014/main" id="{73103ADD-FFF5-A25B-0AB8-85E33E6E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6178550"/>
            <a:ext cx="749300" cy="4445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E1C732D4-506F-72F1-18C8-FA00ADF7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50355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F72C61D7-B9E8-D690-1034-B081D09F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60261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10D66136-A77C-5AE3-9E3E-C5D650B7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60261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CF8AC84E-1609-FC9F-2089-826D1518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0355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ABACA42F-B6F1-09BF-CC4C-D9278651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60261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B8A932FE-9C18-63CD-84B7-890353599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0261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5B56A568-670F-57A8-C2BF-17ACCC526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035550"/>
            <a:ext cx="444500" cy="5207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1CAA9456-C438-798C-B606-C69DFD718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   Operations on ROBDD </a:t>
            </a: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9F3E6DA6-E30B-D681-5584-DFAE6F0FD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498600"/>
            <a:ext cx="6115050" cy="718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Apply f</a:t>
            </a:r>
            <a:r>
              <a:rPr lang="en-US" altLang="zh-TW" sz="2400" baseline="-25000"/>
              <a:t>1</a:t>
            </a:r>
            <a:r>
              <a:rPr lang="en-US" altLang="zh-TW" sz="2400"/>
              <a:t> &lt;op&gt; f</a:t>
            </a:r>
            <a:r>
              <a:rPr lang="en-US" altLang="zh-TW" sz="2400" baseline="-25000"/>
              <a:t>2</a:t>
            </a: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(f</a:t>
            </a:r>
            <a:r>
              <a:rPr lang="en-US" altLang="zh-TW" sz="2400" baseline="-25000"/>
              <a:t>1</a:t>
            </a:r>
            <a:r>
              <a:rPr lang="en-US" altLang="zh-TW" sz="2400"/>
              <a:t>, f</a:t>
            </a:r>
            <a:r>
              <a:rPr lang="en-US" altLang="zh-TW" sz="2400" baseline="-25000"/>
              <a:t>2</a:t>
            </a:r>
            <a:r>
              <a:rPr lang="en-US" altLang="zh-TW" sz="2400"/>
              <a:t> must have the same ordering of variables, 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then operations can be operated on f</a:t>
            </a:r>
            <a:r>
              <a:rPr lang="en-US" altLang="zh-TW" sz="2400" baseline="-25000"/>
              <a:t>1</a:t>
            </a:r>
            <a:r>
              <a:rPr lang="en-US" altLang="zh-TW" sz="2400"/>
              <a:t>, f</a:t>
            </a:r>
            <a:r>
              <a:rPr lang="en-US" altLang="zh-TW" sz="2400" baseline="-25000"/>
              <a:t>2</a:t>
            </a:r>
            <a:r>
              <a:rPr lang="en-US" altLang="zh-TW" sz="2400"/>
              <a:t> )</a:t>
            </a:r>
          </a:p>
        </p:txBody>
      </p:sp>
      <p:sp>
        <p:nvSpPr>
          <p:cNvPr id="52237" name="Rectangle 13">
            <a:extLst>
              <a:ext uri="{FF2B5EF4-FFF2-40B4-BE49-F238E27FC236}">
                <a16:creationId xmlns:a16="http://schemas.microsoft.com/office/drawing/2014/main" id="{B391504C-0020-4585-51F2-DE742E64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8371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400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7B27896F-9060-1030-FD75-C9F27ABFE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2286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51B7DC96-7B8F-A0D6-4A12-08D6C540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5446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52240" name="Rectangle 16">
            <a:extLst>
              <a:ext uri="{FF2B5EF4-FFF2-40B4-BE49-F238E27FC236}">
                <a16:creationId xmlns:a16="http://schemas.microsoft.com/office/drawing/2014/main" id="{75565E42-58AC-C20B-990F-F34CBB45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537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graphicFrame>
        <p:nvGraphicFramePr>
          <p:cNvPr id="52241" name="Object 17">
            <a:extLst>
              <a:ext uri="{FF2B5EF4-FFF2-40B4-BE49-F238E27FC236}">
                <a16:creationId xmlns:a16="http://schemas.microsoft.com/office/drawing/2014/main" id="{76294F14-22C6-B802-C765-9CDE44D9E4B6}"/>
              </a:ext>
            </a:extLst>
          </p:cNvPr>
          <p:cNvGraphicFramePr>
            <a:graphicFrameLocks/>
          </p:cNvGraphicFramePr>
          <p:nvPr/>
        </p:nvGraphicFramePr>
        <p:xfrm>
          <a:off x="3325813" y="5326063"/>
          <a:ext cx="4841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方程式" r:id="rId3" imgW="4394200" imgH="3505200" progId="Equation.3">
                  <p:embed/>
                </p:oleObj>
              </mc:Choice>
              <mc:Fallback>
                <p:oleObj name="方程式" r:id="rId3" imgW="4394200" imgH="350520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5326063"/>
                        <a:ext cx="4841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Rectangle 18">
            <a:extLst>
              <a:ext uri="{FF2B5EF4-FFF2-40B4-BE49-F238E27FC236}">
                <a16:creationId xmlns:a16="http://schemas.microsoft.com/office/drawing/2014/main" id="{00326A75-CBA9-DE77-95B1-C8EE6322C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54467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C1363EAE-AC92-FD47-5863-222B7AEA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548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</a:t>
            </a: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5DBC58FE-2190-43C1-4BA4-43754BE8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537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1</a:t>
            </a:r>
          </a:p>
        </p:txBody>
      </p:sp>
      <p:sp>
        <p:nvSpPr>
          <p:cNvPr id="52245" name="Rectangle 21">
            <a:extLst>
              <a:ext uri="{FF2B5EF4-FFF2-40B4-BE49-F238E27FC236}">
                <a16:creationId xmlns:a16="http://schemas.microsoft.com/office/drawing/2014/main" id="{551F04F9-7A87-1345-CFB7-8860FF88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9895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1</a:t>
            </a: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ED4170A6-9878-7188-3DEC-6EA1D906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8951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 x</a:t>
            </a:r>
            <a:r>
              <a:rPr lang="en-US" altLang="zh-TW" sz="2800" baseline="-25000"/>
              <a:t>1</a:t>
            </a:r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id="{3B53CD64-61C1-50C4-3780-013E4D0C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989513"/>
            <a:ext cx="48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x</a:t>
            </a:r>
            <a:r>
              <a:rPr lang="en-US" altLang="zh-TW" sz="2800" baseline="-25000"/>
              <a:t>1</a:t>
            </a:r>
          </a:p>
        </p:txBody>
      </p:sp>
      <p:sp>
        <p:nvSpPr>
          <p:cNvPr id="52248" name="Line 24">
            <a:extLst>
              <a:ext uri="{FF2B5EF4-FFF2-40B4-BE49-F238E27FC236}">
                <a16:creationId xmlns:a16="http://schemas.microsoft.com/office/drawing/2014/main" id="{4BFC001A-925E-85FD-9FBD-7989A88DE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5486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554F74C5-5D79-5006-BB82-08B20B55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5751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</a:t>
            </a:r>
            <a:r>
              <a:rPr lang="en-US" altLang="zh-TW" sz="2400" baseline="-25000"/>
              <a:t>1</a:t>
            </a: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C2FC40ED-64F9-C9A4-E475-831344F8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5751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</a:t>
            </a:r>
            <a:r>
              <a:rPr lang="en-US" altLang="zh-TW" sz="2400" baseline="-25000"/>
              <a:t>2</a:t>
            </a:r>
          </a:p>
        </p:txBody>
      </p:sp>
      <p:sp>
        <p:nvSpPr>
          <p:cNvPr id="52251" name="Rectangle 27">
            <a:extLst>
              <a:ext uri="{FF2B5EF4-FFF2-40B4-BE49-F238E27FC236}">
                <a16:creationId xmlns:a16="http://schemas.microsoft.com/office/drawing/2014/main" id="{E3A52441-E873-90E9-A128-4AABA2C77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60229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</a:p>
        </p:txBody>
      </p:sp>
      <p:sp>
        <p:nvSpPr>
          <p:cNvPr id="52252" name="Rectangle 28">
            <a:extLst>
              <a:ext uri="{FF2B5EF4-FFF2-40B4-BE49-F238E27FC236}">
                <a16:creationId xmlns:a16="http://schemas.microsoft.com/office/drawing/2014/main" id="{41EF0C89-291F-9C0E-182A-EAF0666D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60229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2</a:t>
            </a:r>
          </a:p>
        </p:txBody>
      </p:sp>
      <p:sp>
        <p:nvSpPr>
          <p:cNvPr id="52253" name="Rectangle 29">
            <a:extLst>
              <a:ext uri="{FF2B5EF4-FFF2-40B4-BE49-F238E27FC236}">
                <a16:creationId xmlns:a16="http://schemas.microsoft.com/office/drawing/2014/main" id="{39303483-15CA-2B0E-011E-86F88A1C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60229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</a:p>
        </p:txBody>
      </p:sp>
      <p:sp>
        <p:nvSpPr>
          <p:cNvPr id="52254" name="Rectangle 30">
            <a:extLst>
              <a:ext uri="{FF2B5EF4-FFF2-40B4-BE49-F238E27FC236}">
                <a16:creationId xmlns:a16="http://schemas.microsoft.com/office/drawing/2014/main" id="{53794FAB-FFF8-92DA-91A9-EC583529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60229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</a:p>
        </p:txBody>
      </p:sp>
      <p:sp>
        <p:nvSpPr>
          <p:cNvPr id="52255" name="Rectangle 31">
            <a:extLst>
              <a:ext uri="{FF2B5EF4-FFF2-40B4-BE49-F238E27FC236}">
                <a16:creationId xmlns:a16="http://schemas.microsoft.com/office/drawing/2014/main" id="{4E4A4E00-655E-D264-7EFC-CF69EA3E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1753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</a:p>
        </p:txBody>
      </p:sp>
      <p:sp>
        <p:nvSpPr>
          <p:cNvPr id="52256" name="Rectangle 32">
            <a:extLst>
              <a:ext uri="{FF2B5EF4-FFF2-40B4-BE49-F238E27FC236}">
                <a16:creationId xmlns:a16="http://schemas.microsoft.com/office/drawing/2014/main" id="{888403A6-0C44-5C48-33CF-6E11055F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609917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2</a:t>
            </a: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</a:p>
        </p:txBody>
      </p:sp>
      <p:sp>
        <p:nvSpPr>
          <p:cNvPr id="52257" name="Rectangle 33">
            <a:extLst>
              <a:ext uri="{FF2B5EF4-FFF2-40B4-BE49-F238E27FC236}">
                <a16:creationId xmlns:a16="http://schemas.microsoft.com/office/drawing/2014/main" id="{0E3BB993-18E0-87DB-FC8B-3A00EFBB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45751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</a:t>
            </a:r>
            <a:r>
              <a:rPr lang="en-US" altLang="zh-TW" sz="2400" baseline="-25000"/>
              <a:t>1    </a:t>
            </a:r>
            <a:r>
              <a:rPr lang="en-US" altLang="zh-TW" sz="2400"/>
              <a:t>f</a:t>
            </a:r>
            <a:r>
              <a:rPr lang="en-US" altLang="zh-TW" sz="2400" baseline="-25000"/>
              <a:t>2</a:t>
            </a:r>
          </a:p>
        </p:txBody>
      </p:sp>
      <p:sp>
        <p:nvSpPr>
          <p:cNvPr id="52258" name="Line 34">
            <a:extLst>
              <a:ext uri="{FF2B5EF4-FFF2-40B4-BE49-F238E27FC236}">
                <a16:creationId xmlns:a16="http://schemas.microsoft.com/office/drawing/2014/main" id="{93D3D64F-83A6-422D-2044-62B0969B7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562600"/>
            <a:ext cx="228600" cy="457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9" name="Line 35">
            <a:extLst>
              <a:ext uri="{FF2B5EF4-FFF2-40B4-BE49-F238E27FC236}">
                <a16:creationId xmlns:a16="http://schemas.microsoft.com/office/drawing/2014/main" id="{90AC6EC7-57AD-AFE4-92C4-59EA75328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562600"/>
            <a:ext cx="152400" cy="457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0" name="Line 36">
            <a:extLst>
              <a:ext uri="{FF2B5EF4-FFF2-40B4-BE49-F238E27FC236}">
                <a16:creationId xmlns:a16="http://schemas.microsoft.com/office/drawing/2014/main" id="{A604A3DA-F518-6B21-3DA6-54A92461A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486400"/>
            <a:ext cx="2286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1" name="Line 37">
            <a:extLst>
              <a:ext uri="{FF2B5EF4-FFF2-40B4-BE49-F238E27FC236}">
                <a16:creationId xmlns:a16="http://schemas.microsoft.com/office/drawing/2014/main" id="{48F5FEB4-B3B7-954D-8134-0CC90D424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3048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2" name="Line 38">
            <a:extLst>
              <a:ext uri="{FF2B5EF4-FFF2-40B4-BE49-F238E27FC236}">
                <a16:creationId xmlns:a16="http://schemas.microsoft.com/office/drawing/2014/main" id="{7C718811-4E70-E0A1-043B-CC31951C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562600"/>
            <a:ext cx="3810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3" name="Line 39">
            <a:extLst>
              <a:ext uri="{FF2B5EF4-FFF2-40B4-BE49-F238E27FC236}">
                <a16:creationId xmlns:a16="http://schemas.microsoft.com/office/drawing/2014/main" id="{561D7AAE-DA07-5A81-D156-A21CBF417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562600"/>
            <a:ext cx="304800" cy="609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84928A92-2B76-BA75-D4A0-C16F1F5B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127375"/>
            <a:ext cx="4741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   f</a:t>
            </a:r>
            <a:r>
              <a:rPr lang="en-US" altLang="zh-TW" sz="2400" baseline="-25000"/>
              <a:t>1   </a:t>
            </a:r>
            <a:r>
              <a:rPr lang="en-US" altLang="zh-TW" sz="2400"/>
              <a:t>f</a:t>
            </a:r>
            <a:r>
              <a:rPr lang="en-US" altLang="zh-TW" sz="2400" baseline="-25000"/>
              <a:t>2 </a:t>
            </a:r>
            <a:r>
              <a:rPr lang="en-US" altLang="zh-TW" sz="2400"/>
              <a:t> = (x</a:t>
            </a:r>
            <a:r>
              <a:rPr lang="en-US" altLang="zh-TW" sz="2400" baseline="-25000"/>
              <a:t>1</a:t>
            </a:r>
            <a:r>
              <a:rPr lang="en-US" altLang="zh-TW" sz="2400"/>
              <a:t>’g</a:t>
            </a:r>
            <a:r>
              <a:rPr lang="en-US" altLang="zh-TW" sz="2400" baseline="-25000"/>
              <a:t>1</a:t>
            </a:r>
            <a:r>
              <a:rPr lang="en-US" altLang="zh-TW" sz="2400"/>
              <a:t> + x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2</a:t>
            </a:r>
            <a:r>
              <a:rPr lang="en-US" altLang="zh-TW" sz="2400"/>
              <a:t>)(x</a:t>
            </a:r>
            <a:r>
              <a:rPr lang="en-US" altLang="zh-TW" sz="2400" baseline="-25000"/>
              <a:t>1</a:t>
            </a:r>
            <a:r>
              <a:rPr lang="en-US" altLang="zh-TW" sz="2400"/>
              <a:t>’g</a:t>
            </a:r>
            <a:r>
              <a:rPr lang="en-US" altLang="zh-TW" sz="2400" baseline="-25000"/>
              <a:t>3</a:t>
            </a:r>
            <a:r>
              <a:rPr lang="en-US" altLang="zh-TW" sz="2400"/>
              <a:t> + x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  <a:r>
              <a:rPr lang="en-US" altLang="zh-TW" sz="24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          = x</a:t>
            </a:r>
            <a:r>
              <a:rPr lang="en-US" altLang="zh-TW" sz="2400" baseline="-25000"/>
              <a:t>1</a:t>
            </a:r>
            <a:r>
              <a:rPr lang="en-US" altLang="zh-TW" sz="2400"/>
              <a:t>’g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  <a:r>
              <a:rPr lang="en-US" altLang="zh-TW" sz="2400"/>
              <a:t> + x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2</a:t>
            </a: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  <a:endParaRPr lang="en-US" altLang="zh-TW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          = x</a:t>
            </a:r>
            <a:r>
              <a:rPr lang="en-US" altLang="zh-TW" sz="2400" baseline="-25000"/>
              <a:t>1</a:t>
            </a:r>
            <a:r>
              <a:rPr lang="en-US" altLang="zh-TW" sz="2400"/>
              <a:t>’(g</a:t>
            </a:r>
            <a:r>
              <a:rPr lang="en-US" altLang="zh-TW" sz="2400" baseline="-25000"/>
              <a:t>1</a:t>
            </a:r>
            <a:r>
              <a:rPr lang="en-US" altLang="zh-TW" sz="2400"/>
              <a:t>g</a:t>
            </a:r>
            <a:r>
              <a:rPr lang="en-US" altLang="zh-TW" sz="2400" baseline="-25000"/>
              <a:t>3</a:t>
            </a:r>
            <a:r>
              <a:rPr lang="en-US" altLang="zh-TW" sz="2400"/>
              <a:t>) + x</a:t>
            </a:r>
            <a:r>
              <a:rPr lang="en-US" altLang="zh-TW" sz="2400" baseline="-25000"/>
              <a:t>1</a:t>
            </a:r>
            <a:r>
              <a:rPr lang="en-US" altLang="zh-TW" sz="2400"/>
              <a:t>(g</a:t>
            </a:r>
            <a:r>
              <a:rPr lang="en-US" altLang="zh-TW" sz="2400" baseline="-25000"/>
              <a:t>2</a:t>
            </a:r>
            <a:r>
              <a:rPr lang="en-US" altLang="zh-TW" sz="2400"/>
              <a:t>g</a:t>
            </a:r>
            <a:r>
              <a:rPr lang="en-US" altLang="zh-TW" sz="2400" baseline="-25000"/>
              <a:t>4</a:t>
            </a:r>
            <a:r>
              <a:rPr lang="en-US" altLang="zh-TW" sz="2400"/>
              <a:t>) </a:t>
            </a:r>
          </a:p>
        </p:txBody>
      </p:sp>
      <p:graphicFrame>
        <p:nvGraphicFramePr>
          <p:cNvPr id="52265" name="Object 41">
            <a:extLst>
              <a:ext uri="{FF2B5EF4-FFF2-40B4-BE49-F238E27FC236}">
                <a16:creationId xmlns:a16="http://schemas.microsoft.com/office/drawing/2014/main" id="{809F2A90-1BF9-E544-6956-781A45382FF7}"/>
              </a:ext>
            </a:extLst>
          </p:cNvPr>
          <p:cNvGraphicFramePr>
            <a:graphicFrameLocks/>
          </p:cNvGraphicFramePr>
          <p:nvPr/>
        </p:nvGraphicFramePr>
        <p:xfrm>
          <a:off x="1096963" y="3200400"/>
          <a:ext cx="24288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方程式" r:id="rId5" imgW="1752600" imgH="1752600" progId="Equation.3">
                  <p:embed/>
                </p:oleObj>
              </mc:Choice>
              <mc:Fallback>
                <p:oleObj name="方程式" r:id="rId5" imgW="1752600" imgH="175260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200400"/>
                        <a:ext cx="242887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6" name="Object 42">
            <a:extLst>
              <a:ext uri="{FF2B5EF4-FFF2-40B4-BE49-F238E27FC236}">
                <a16:creationId xmlns:a16="http://schemas.microsoft.com/office/drawing/2014/main" id="{7289E710-A0B5-EB0B-018E-84BAC1C9D222}"/>
              </a:ext>
            </a:extLst>
          </p:cNvPr>
          <p:cNvGraphicFramePr>
            <a:graphicFrameLocks/>
          </p:cNvGraphicFramePr>
          <p:nvPr/>
        </p:nvGraphicFramePr>
        <p:xfrm>
          <a:off x="4602163" y="4648200"/>
          <a:ext cx="242887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方程式" r:id="rId7" imgW="1752600" imgH="1752600" progId="Equation.3">
                  <p:embed/>
                </p:oleObj>
              </mc:Choice>
              <mc:Fallback>
                <p:oleObj name="方程式" r:id="rId7" imgW="1752600" imgH="175260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648200"/>
                        <a:ext cx="242887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Rectangle 43">
            <a:extLst>
              <a:ext uri="{FF2B5EF4-FFF2-40B4-BE49-F238E27FC236}">
                <a16:creationId xmlns:a16="http://schemas.microsoft.com/office/drawing/2014/main" id="{CC67315E-18CC-7ACC-6FB2-0520AE38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6937375"/>
            <a:ext cx="1249363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  f</a:t>
            </a:r>
            <a:r>
              <a:rPr lang="en-US" altLang="zh-TW" sz="2400" baseline="-25000"/>
              <a:t>1  </a:t>
            </a:r>
            <a:r>
              <a:rPr lang="en-US" altLang="zh-TW" sz="2400"/>
              <a:t>+ f</a:t>
            </a:r>
            <a:r>
              <a:rPr lang="en-US" altLang="zh-TW" sz="2400" baseline="-25000"/>
              <a:t>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aseline="-2500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 f</a:t>
            </a:r>
            <a:r>
              <a:rPr lang="en-US" altLang="zh-TW" sz="2400" baseline="-25000"/>
              <a:t>1  </a:t>
            </a:r>
            <a:r>
              <a:rPr lang="en-US" altLang="zh-TW" sz="2400"/>
              <a:t>   f</a:t>
            </a:r>
            <a:r>
              <a:rPr lang="en-US" altLang="zh-TW" sz="2400" baseline="-25000"/>
              <a:t>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baseline="-25000"/>
          </a:p>
          <a:p>
            <a:pPr eaLnBrk="1" hangingPunct="1">
              <a:spcBef>
                <a:spcPct val="0"/>
              </a:spcBef>
            </a:pPr>
            <a:r>
              <a:rPr lang="en-US" altLang="zh-TW" sz="2400"/>
              <a:t>  etc.  </a:t>
            </a:r>
            <a:endParaRPr lang="en-US" altLang="zh-TW" sz="24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baseline="-25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baseline="-25000"/>
          </a:p>
        </p:txBody>
      </p:sp>
      <p:graphicFrame>
        <p:nvGraphicFramePr>
          <p:cNvPr id="52268" name="Object 44">
            <a:extLst>
              <a:ext uri="{FF2B5EF4-FFF2-40B4-BE49-F238E27FC236}">
                <a16:creationId xmlns:a16="http://schemas.microsoft.com/office/drawing/2014/main" id="{15D7C6A2-342E-2568-516E-FCBCEA3BBDAF}"/>
              </a:ext>
            </a:extLst>
          </p:cNvPr>
          <p:cNvGraphicFramePr>
            <a:graphicFrameLocks/>
          </p:cNvGraphicFramePr>
          <p:nvPr/>
        </p:nvGraphicFramePr>
        <p:xfrm>
          <a:off x="1052513" y="7620000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方程式" r:id="rId8" imgW="3797300" imgH="4102100" progId="Equation.3">
                  <p:embed/>
                </p:oleObj>
              </mc:Choice>
              <mc:Fallback>
                <p:oleObj name="方程式" r:id="rId8" imgW="3797300" imgH="410210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620000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9" name="Text Box 45">
            <a:extLst>
              <a:ext uri="{FF2B5EF4-FFF2-40B4-BE49-F238E27FC236}">
                <a16:creationId xmlns:a16="http://schemas.microsoft.com/office/drawing/2014/main" id="{DD6C5369-8D0A-1235-8A20-1D928568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451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52270" name="投影片編號版面配置區 1">
            <a:extLst>
              <a:ext uri="{FF2B5EF4-FFF2-40B4-BE49-F238E27FC236}">
                <a16:creationId xmlns:a16="http://schemas.microsoft.com/office/drawing/2014/main" id="{DF812A4C-4BC4-EC03-6DC1-7CE17682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8C8DD-AE14-D846-9360-CDC0A6C61E3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2844CD4-F634-C99B-C0EE-787D37E44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  ROBDD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32B2C93-0445-1575-EEBD-3627417D5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950" y="1574800"/>
            <a:ext cx="2762250" cy="558800"/>
          </a:xfrm>
        </p:spPr>
        <p:txBody>
          <a:bodyPr/>
          <a:lstStyle/>
          <a:p>
            <a:pPr eaLnBrk="1" hangingPunct="1"/>
            <a:r>
              <a:rPr lang="en-US" altLang="zh-TW" sz="2400"/>
              <a:t>complement :  f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292BE68B-6900-7A58-7878-8E8875AEF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90600"/>
            <a:ext cx="5486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2BBA9FEC-BA47-09EC-A944-FBBDE0B38514}"/>
              </a:ext>
            </a:extLst>
          </p:cNvPr>
          <p:cNvGraphicFramePr>
            <a:graphicFrameLocks/>
          </p:cNvGraphicFramePr>
          <p:nvPr/>
        </p:nvGraphicFramePr>
        <p:xfrm>
          <a:off x="2805113" y="1600200"/>
          <a:ext cx="31908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方程式" r:id="rId3" imgW="3797300" imgH="4102100" progId="Equation.3">
                  <p:embed/>
                </p:oleObj>
              </mc:Choice>
              <mc:Fallback>
                <p:oleObj name="方程式" r:id="rId3" imgW="3797300" imgH="4102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1600200"/>
                        <a:ext cx="31908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>
            <a:extLst>
              <a:ext uri="{FF2B5EF4-FFF2-40B4-BE49-F238E27FC236}">
                <a16:creationId xmlns:a16="http://schemas.microsoft.com/office/drawing/2014/main" id="{98E69700-CCCB-E7A8-8066-6D2790C5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1600200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790624F3-5A97-500C-3D41-E8851BD6F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136775"/>
            <a:ext cx="85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   f1 </a:t>
            </a:r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C294BDE4-8FB4-6065-1E30-8D168098C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362200"/>
            <a:ext cx="304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802F5225-C9C8-9C4B-B0B8-3FB42986F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2133600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f2 :  f1’ + f1f2  (implication)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3C723AFF-39F7-9A17-03E2-D9291C70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2746375"/>
            <a:ext cx="3902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400"/>
              <a:t>   time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CADF7A6C-5090-9C0C-2590-9E44394EE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3432175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Reduced   O(</a:t>
            </a:r>
          </a:p>
        </p:txBody>
      </p:sp>
      <p:sp>
        <p:nvSpPr>
          <p:cNvPr id="53260" name="Line 12">
            <a:extLst>
              <a:ext uri="{FF2B5EF4-FFF2-40B4-BE49-F238E27FC236}">
                <a16:creationId xmlns:a16="http://schemas.microsoft.com/office/drawing/2014/main" id="{2BD65CE0-3201-74E7-61EE-37DFB4865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5052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8A0C5CEE-24EB-2799-BDC6-A41CC127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4321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A23A2855-9426-7D9C-3B5D-72938E3ED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052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Rectangle 15">
            <a:extLst>
              <a:ext uri="{FF2B5EF4-FFF2-40B4-BE49-F238E27FC236}">
                <a16:creationId xmlns:a16="http://schemas.microsoft.com/office/drawing/2014/main" id="{88270E7F-F985-F515-7AC4-2429D180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4321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log</a:t>
            </a:r>
          </a:p>
        </p:txBody>
      </p:sp>
      <p:sp>
        <p:nvSpPr>
          <p:cNvPr id="53264" name="Line 16">
            <a:extLst>
              <a:ext uri="{FF2B5EF4-FFF2-40B4-BE49-F238E27FC236}">
                <a16:creationId xmlns:a16="http://schemas.microsoft.com/office/drawing/2014/main" id="{3B9C04D9-1970-9CE1-52D6-96DBF14A1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5052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BB3276DF-C359-238B-E61E-12DE1668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4321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400D2C7B-263B-248F-5A47-A32CA4D1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432175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)</a:t>
            </a:r>
          </a:p>
        </p:txBody>
      </p:sp>
      <p:sp>
        <p:nvSpPr>
          <p:cNvPr id="53267" name="Rectangle 19">
            <a:extLst>
              <a:ext uri="{FF2B5EF4-FFF2-40B4-BE49-F238E27FC236}">
                <a16:creationId xmlns:a16="http://schemas.microsoft.com/office/drawing/2014/main" id="{2CDE60DB-8545-C9A6-41EE-F4DE6BF8B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041775"/>
            <a:ext cx="1649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Apply     O(</a:t>
            </a:r>
          </a:p>
        </p:txBody>
      </p:sp>
      <p:sp>
        <p:nvSpPr>
          <p:cNvPr id="53268" name="Line 20">
            <a:extLst>
              <a:ext uri="{FF2B5EF4-FFF2-40B4-BE49-F238E27FC236}">
                <a16:creationId xmlns:a16="http://schemas.microsoft.com/office/drawing/2014/main" id="{CB1F690A-8088-BD8C-B396-01162FBC8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1148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Rectangle 21">
            <a:extLst>
              <a:ext uri="{FF2B5EF4-FFF2-40B4-BE49-F238E27FC236}">
                <a16:creationId xmlns:a16="http://schemas.microsoft.com/office/drawing/2014/main" id="{508DC7CE-31CC-6D9C-D9F5-1BC957A20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40417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1</a:t>
            </a:r>
            <a:endParaRPr lang="en-US" altLang="zh-TW" sz="2400"/>
          </a:p>
        </p:txBody>
      </p:sp>
      <p:sp>
        <p:nvSpPr>
          <p:cNvPr id="53270" name="Line 22">
            <a:extLst>
              <a:ext uri="{FF2B5EF4-FFF2-40B4-BE49-F238E27FC236}">
                <a16:creationId xmlns:a16="http://schemas.microsoft.com/office/drawing/2014/main" id="{C6463A96-0942-492D-CE95-E526F2F0B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A8B9251A-38AD-B322-1ACE-648066885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148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Rectangle 24">
            <a:extLst>
              <a:ext uri="{FF2B5EF4-FFF2-40B4-BE49-F238E27FC236}">
                <a16:creationId xmlns:a16="http://schemas.microsoft.com/office/drawing/2014/main" id="{00B61228-2649-0128-AC13-B15760D7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4041775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G</a:t>
            </a:r>
            <a:r>
              <a:rPr lang="en-US" altLang="zh-TW" sz="2400" baseline="-25000"/>
              <a:t>2</a:t>
            </a:r>
            <a:endParaRPr lang="en-US" altLang="zh-TW" sz="2400"/>
          </a:p>
        </p:txBody>
      </p:sp>
      <p:sp>
        <p:nvSpPr>
          <p:cNvPr id="53273" name="Line 25">
            <a:extLst>
              <a:ext uri="{FF2B5EF4-FFF2-40B4-BE49-F238E27FC236}">
                <a16:creationId xmlns:a16="http://schemas.microsoft.com/office/drawing/2014/main" id="{D3EED63C-83BB-EA6F-7007-23247018E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E4F0A74E-D670-BBB7-B4A1-C4B2D98D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40417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)</a:t>
            </a:r>
          </a:p>
        </p:txBody>
      </p:sp>
      <p:sp>
        <p:nvSpPr>
          <p:cNvPr id="53275" name="Line 27">
            <a:extLst>
              <a:ext uri="{FF2B5EF4-FFF2-40B4-BE49-F238E27FC236}">
                <a16:creationId xmlns:a16="http://schemas.microsoft.com/office/drawing/2014/main" id="{02CA15A9-E026-5860-B4CF-77706533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505200"/>
            <a:ext cx="0" cy="304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id="{57682681-CAA1-0065-83DC-A40D7C39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803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53277" name="投影片編號版面配置區 1">
            <a:extLst>
              <a:ext uri="{FF2B5EF4-FFF2-40B4-BE49-F238E27FC236}">
                <a16:creationId xmlns:a16="http://schemas.microsoft.com/office/drawing/2014/main" id="{99EEBECB-D5C7-3D6A-6F1A-5AB01AA0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377FD-D6FA-B74C-A9D8-80FBFA1FF3E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E2BA959-30F3-B855-C6F3-6990440F4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381000"/>
            <a:ext cx="4591050" cy="762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Representations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C5C07F6-342F-7DE8-915A-AF7FEABD3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171352"/>
            <a:ext cx="5829300" cy="743308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1. Truth Table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Full adder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X    Y   </a:t>
            </a:r>
            <a:r>
              <a:rPr lang="en-US" altLang="zh-TW" sz="2400" dirty="0" err="1"/>
              <a:t>Cin</a:t>
            </a:r>
            <a:r>
              <a:rPr lang="en-US" altLang="zh-TW" sz="2400" dirty="0"/>
              <a:t>      Sum   </a:t>
            </a:r>
            <a:r>
              <a:rPr lang="en-US" altLang="zh-TW" sz="2400" dirty="0" err="1"/>
              <a:t>Cout</a:t>
            </a: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sz="2400" dirty="0"/>
              <a:t>       0      0       0          0          0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0      0       1          1          0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0      1       0          1          0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0      1       1          0          1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1      0       0          1          0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1      0       1          0          1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1      1       0          0          1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1      1       1          1          1</a:t>
            </a:r>
          </a:p>
          <a:p>
            <a:pPr eaLnBrk="1" hangingPunct="1"/>
            <a:r>
              <a:rPr lang="en-US" altLang="zh-TW" sz="2400" dirty="0"/>
              <a:t>Multiple output function</a:t>
            </a:r>
          </a:p>
          <a:p>
            <a:pPr eaLnBrk="1" hangingPunct="1"/>
            <a:r>
              <a:rPr lang="en-US" altLang="zh-TW" sz="2400" dirty="0"/>
              <a:t>Sum : on-set = {(0 0 1), (0 1 0), (1 0 0),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                          (1 1 1)}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          off-set= {(0 0 0), (0 1 1), (1 0 1),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                          (1 1 0)}</a:t>
            </a:r>
          </a:p>
          <a:p>
            <a:pPr eaLnBrk="1" hangingPunct="1"/>
            <a:r>
              <a:rPr lang="en-US" altLang="zh-TW" sz="2400" dirty="0"/>
              <a:t>Completely specified function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B43AE7F6-4808-0973-73AE-B20FD7083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066800"/>
            <a:ext cx="541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9F89DD92-6CDB-4695-A16B-D4D07BBD4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483768"/>
            <a:ext cx="3429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0EE6983D-1A2B-DAFA-922C-9A52C8129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36" y="2483768"/>
            <a:ext cx="0" cy="349756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投影片編號版面配置區 1">
            <a:extLst>
              <a:ext uri="{FF2B5EF4-FFF2-40B4-BE49-F238E27FC236}">
                <a16:creationId xmlns:a16="http://schemas.microsoft.com/office/drawing/2014/main" id="{943837D0-E89B-226A-2378-8DC52DB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AE050-FDE3-7546-9A61-D29D6B84D93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38A59AAC-86E6-EFE2-CFD9-ADDFB2E4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24AED01-F25D-F84F-AF64-6DCCCD187FF2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5737AE3-4689-5ACA-64A5-9B4B2A55D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Generating ROBDD from Network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A2AB405-818C-8184-6B96-0C950B5D5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1476375"/>
            <a:ext cx="6445250" cy="830263"/>
          </a:xfrm>
        </p:spPr>
        <p:txBody>
          <a:bodyPr/>
          <a:lstStyle/>
          <a:p>
            <a:pPr eaLnBrk="1" hangingPunct="1"/>
            <a:r>
              <a:rPr lang="en-US" altLang="zh-TW" sz="2400"/>
              <a:t>Represent output functions of gate network as ROBDDs</a:t>
            </a:r>
          </a:p>
        </p:txBody>
      </p:sp>
      <p:grpSp>
        <p:nvGrpSpPr>
          <p:cNvPr id="54277" name="Group 80">
            <a:extLst>
              <a:ext uri="{FF2B5EF4-FFF2-40B4-BE49-F238E27FC236}">
                <a16:creationId xmlns:a16="http://schemas.microsoft.com/office/drawing/2014/main" id="{F7D30593-9AE4-EC1B-9723-7568DEAB2D0A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5499100"/>
            <a:ext cx="6388100" cy="2457450"/>
            <a:chOff x="192" y="2592"/>
            <a:chExt cx="5280" cy="1632"/>
          </a:xfrm>
        </p:grpSpPr>
        <p:sp>
          <p:nvSpPr>
            <p:cNvPr id="54289" name="Rectangle 4">
              <a:extLst>
                <a:ext uri="{FF2B5EF4-FFF2-40B4-BE49-F238E27FC236}">
                  <a16:creationId xmlns:a16="http://schemas.microsoft.com/office/drawing/2014/main" id="{45CC7F3B-EED1-7FDA-E275-ACF58F6F0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290" name="Rectangle 5">
              <a:extLst>
                <a:ext uri="{FF2B5EF4-FFF2-40B4-BE49-F238E27FC236}">
                  <a16:creationId xmlns:a16="http://schemas.microsoft.com/office/drawing/2014/main" id="{EC33F147-5941-6AF6-B49F-8383DB5E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291" name="Oval 6">
              <a:extLst>
                <a:ext uri="{FF2B5EF4-FFF2-40B4-BE49-F238E27FC236}">
                  <a16:creationId xmlns:a16="http://schemas.microsoft.com/office/drawing/2014/main" id="{D828DC51-39EB-87B9-208B-4F9C3FC0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5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4292" name="Line 7">
              <a:extLst>
                <a:ext uri="{FF2B5EF4-FFF2-40B4-BE49-F238E27FC236}">
                  <a16:creationId xmlns:a16="http://schemas.microsoft.com/office/drawing/2014/main" id="{C03CA5A7-7CD8-648C-76E9-C2871F067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744"/>
              <a:ext cx="192" cy="2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8">
              <a:extLst>
                <a:ext uri="{FF2B5EF4-FFF2-40B4-BE49-F238E27FC236}">
                  <a16:creationId xmlns:a16="http://schemas.microsoft.com/office/drawing/2014/main" id="{61C2A1CC-1A70-014F-1850-A6E2F77F0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3744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Line 9">
              <a:extLst>
                <a:ext uri="{FF2B5EF4-FFF2-40B4-BE49-F238E27FC236}">
                  <a16:creationId xmlns:a16="http://schemas.microsoft.com/office/drawing/2014/main" id="{68D7858B-DF4F-C832-50A3-D2F9D922F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Rectangle 10">
              <a:extLst>
                <a:ext uri="{FF2B5EF4-FFF2-40B4-BE49-F238E27FC236}">
                  <a16:creationId xmlns:a16="http://schemas.microsoft.com/office/drawing/2014/main" id="{C7F0158C-A8BB-A68D-6647-EFD2FFCC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296" name="Rectangle 11">
              <a:extLst>
                <a:ext uri="{FF2B5EF4-FFF2-40B4-BE49-F238E27FC236}">
                  <a16:creationId xmlns:a16="http://schemas.microsoft.com/office/drawing/2014/main" id="{9ACF86ED-7EF6-3D06-4FCE-93B1E851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297" name="Oval 12">
              <a:extLst>
                <a:ext uri="{FF2B5EF4-FFF2-40B4-BE49-F238E27FC236}">
                  <a16:creationId xmlns:a16="http://schemas.microsoft.com/office/drawing/2014/main" id="{D8D105DA-E619-3F00-336B-F42BB569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5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298" name="Line 13">
              <a:extLst>
                <a:ext uri="{FF2B5EF4-FFF2-40B4-BE49-F238E27FC236}">
                  <a16:creationId xmlns:a16="http://schemas.microsoft.com/office/drawing/2014/main" id="{B54135FC-6C91-D91B-2918-FB8BEEB71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44"/>
              <a:ext cx="192" cy="2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14">
              <a:extLst>
                <a:ext uri="{FF2B5EF4-FFF2-40B4-BE49-F238E27FC236}">
                  <a16:creationId xmlns:a16="http://schemas.microsoft.com/office/drawing/2014/main" id="{52C018C3-5368-D5E4-13CF-BD04AC1AA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744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0" name="Line 15">
              <a:extLst>
                <a:ext uri="{FF2B5EF4-FFF2-40B4-BE49-F238E27FC236}">
                  <a16:creationId xmlns:a16="http://schemas.microsoft.com/office/drawing/2014/main" id="{AE2290CB-8205-88B5-524B-5916E99F8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1" name="Rectangle 16">
              <a:extLst>
                <a:ext uri="{FF2B5EF4-FFF2-40B4-BE49-F238E27FC236}">
                  <a16:creationId xmlns:a16="http://schemas.microsoft.com/office/drawing/2014/main" id="{289D5BAB-BB00-66D3-17AB-7E874D18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02" name="Rectangle 17">
              <a:extLst>
                <a:ext uri="{FF2B5EF4-FFF2-40B4-BE49-F238E27FC236}">
                  <a16:creationId xmlns:a16="http://schemas.microsoft.com/office/drawing/2014/main" id="{8069C84B-06B4-106A-63D2-C412B683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03" name="Oval 18">
              <a:extLst>
                <a:ext uri="{FF2B5EF4-FFF2-40B4-BE49-F238E27FC236}">
                  <a16:creationId xmlns:a16="http://schemas.microsoft.com/office/drawing/2014/main" id="{EC098668-E94D-8AD8-12C1-2F5CDD8D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4304" name="Line 19">
              <a:extLst>
                <a:ext uri="{FF2B5EF4-FFF2-40B4-BE49-F238E27FC236}">
                  <a16:creationId xmlns:a16="http://schemas.microsoft.com/office/drawing/2014/main" id="{FE57BD48-D143-2D50-9D80-D0AC7B786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744"/>
              <a:ext cx="192" cy="2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Line 20">
              <a:extLst>
                <a:ext uri="{FF2B5EF4-FFF2-40B4-BE49-F238E27FC236}">
                  <a16:creationId xmlns:a16="http://schemas.microsoft.com/office/drawing/2014/main" id="{DCF83FCD-C37B-6AEA-3217-CD5F73FDE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744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6" name="Line 21">
              <a:extLst>
                <a:ext uri="{FF2B5EF4-FFF2-40B4-BE49-F238E27FC236}">
                  <a16:creationId xmlns:a16="http://schemas.microsoft.com/office/drawing/2014/main" id="{5C0761C2-8E18-3936-7501-3848B82F4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08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Rectangle 22">
              <a:extLst>
                <a:ext uri="{FF2B5EF4-FFF2-40B4-BE49-F238E27FC236}">
                  <a16:creationId xmlns:a16="http://schemas.microsoft.com/office/drawing/2014/main" id="{5DFA1C5E-58F7-0370-9238-A26396D3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08" name="Rectangle 23">
              <a:extLst>
                <a:ext uri="{FF2B5EF4-FFF2-40B4-BE49-F238E27FC236}">
                  <a16:creationId xmlns:a16="http://schemas.microsoft.com/office/drawing/2014/main" id="{A582868D-6A19-FD9D-0CE5-24E71BC6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09" name="Oval 24">
              <a:extLst>
                <a:ext uri="{FF2B5EF4-FFF2-40B4-BE49-F238E27FC236}">
                  <a16:creationId xmlns:a16="http://schemas.microsoft.com/office/drawing/2014/main" id="{02599C44-AB7C-AE59-3D17-D82BAA84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310" name="Line 25">
              <a:extLst>
                <a:ext uri="{FF2B5EF4-FFF2-40B4-BE49-F238E27FC236}">
                  <a16:creationId xmlns:a16="http://schemas.microsoft.com/office/drawing/2014/main" id="{7839A160-67AF-5DAE-3C18-3ECA5BEC3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0" cy="2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1" name="Line 26">
              <a:extLst>
                <a:ext uri="{FF2B5EF4-FFF2-40B4-BE49-F238E27FC236}">
                  <a16:creationId xmlns:a16="http://schemas.microsoft.com/office/drawing/2014/main" id="{0680F056-C685-C4ED-AEE2-2569CE8B6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744"/>
              <a:ext cx="288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Line 27">
              <a:extLst>
                <a:ext uri="{FF2B5EF4-FFF2-40B4-BE49-F238E27FC236}">
                  <a16:creationId xmlns:a16="http://schemas.microsoft.com/office/drawing/2014/main" id="{BA670491-F340-B685-FAAB-621C1FE9A9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120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Oval 28">
              <a:extLst>
                <a:ext uri="{FF2B5EF4-FFF2-40B4-BE49-F238E27FC236}">
                  <a16:creationId xmlns:a16="http://schemas.microsoft.com/office/drawing/2014/main" id="{FC6D7BAF-5808-95E5-FA86-5B151549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4314" name="Line 29">
              <a:extLst>
                <a:ext uri="{FF2B5EF4-FFF2-40B4-BE49-F238E27FC236}">
                  <a16:creationId xmlns:a16="http://schemas.microsoft.com/office/drawing/2014/main" id="{E92BC2F1-E8A7-B018-9EA0-B43354F35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56"/>
              <a:ext cx="0" cy="57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Line 30">
              <a:extLst>
                <a:ext uri="{FF2B5EF4-FFF2-40B4-BE49-F238E27FC236}">
                  <a16:creationId xmlns:a16="http://schemas.microsoft.com/office/drawing/2014/main" id="{4EC90870-6590-1C94-AC49-312DA6343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408"/>
              <a:ext cx="288" cy="14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Rectangle 31">
              <a:extLst>
                <a:ext uri="{FF2B5EF4-FFF2-40B4-BE49-F238E27FC236}">
                  <a16:creationId xmlns:a16="http://schemas.microsoft.com/office/drawing/2014/main" id="{725EC857-E2C7-22F2-F265-8400AFD41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17" name="Rectangle 32">
              <a:extLst>
                <a:ext uri="{FF2B5EF4-FFF2-40B4-BE49-F238E27FC236}">
                  <a16:creationId xmlns:a16="http://schemas.microsoft.com/office/drawing/2014/main" id="{70449DC9-3016-CAA6-B15A-71A464E9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18" name="Oval 33">
              <a:extLst>
                <a:ext uri="{FF2B5EF4-FFF2-40B4-BE49-F238E27FC236}">
                  <a16:creationId xmlns:a16="http://schemas.microsoft.com/office/drawing/2014/main" id="{F2DA3B84-07BB-C9C5-C3D3-DB489ECD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55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4319" name="Line 34">
              <a:extLst>
                <a:ext uri="{FF2B5EF4-FFF2-40B4-BE49-F238E27FC236}">
                  <a16:creationId xmlns:a16="http://schemas.microsoft.com/office/drawing/2014/main" id="{E3FC796C-DAA3-D27E-5E4E-610C97A0E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744"/>
              <a:ext cx="0" cy="2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35">
              <a:extLst>
                <a:ext uri="{FF2B5EF4-FFF2-40B4-BE49-F238E27FC236}">
                  <a16:creationId xmlns:a16="http://schemas.microsoft.com/office/drawing/2014/main" id="{48C423FF-C694-2616-E781-F41A3412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744"/>
              <a:ext cx="288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36">
              <a:extLst>
                <a:ext uri="{FF2B5EF4-FFF2-40B4-BE49-F238E27FC236}">
                  <a16:creationId xmlns:a16="http://schemas.microsoft.com/office/drawing/2014/main" id="{28700C30-D9CA-C251-50C5-679EFF082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120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Oval 37">
              <a:extLst>
                <a:ext uri="{FF2B5EF4-FFF2-40B4-BE49-F238E27FC236}">
                  <a16:creationId xmlns:a16="http://schemas.microsoft.com/office/drawing/2014/main" id="{EA6B4960-333C-642B-A506-3BF9FD266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64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323" name="Line 38">
              <a:extLst>
                <a:ext uri="{FF2B5EF4-FFF2-40B4-BE49-F238E27FC236}">
                  <a16:creationId xmlns:a16="http://schemas.microsoft.com/office/drawing/2014/main" id="{054E5B51-149B-492F-64CE-6E23A66FB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56"/>
              <a:ext cx="0" cy="57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39">
              <a:extLst>
                <a:ext uri="{FF2B5EF4-FFF2-40B4-BE49-F238E27FC236}">
                  <a16:creationId xmlns:a16="http://schemas.microsoft.com/office/drawing/2014/main" id="{D731C824-9AB9-7CDA-13EB-1F65C2A69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288" cy="14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Rectangle 40">
              <a:extLst>
                <a:ext uri="{FF2B5EF4-FFF2-40B4-BE49-F238E27FC236}">
                  <a16:creationId xmlns:a16="http://schemas.microsoft.com/office/drawing/2014/main" id="{446E203A-A430-4661-21AA-CC263DBDB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26" name="Rectangle 41">
              <a:extLst>
                <a:ext uri="{FF2B5EF4-FFF2-40B4-BE49-F238E27FC236}">
                  <a16:creationId xmlns:a16="http://schemas.microsoft.com/office/drawing/2014/main" id="{A1355839-D774-9265-74B8-7C9E34C3F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4032"/>
              <a:ext cx="192" cy="192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327" name="Oval 42">
              <a:extLst>
                <a:ext uri="{FF2B5EF4-FFF2-40B4-BE49-F238E27FC236}">
                  <a16:creationId xmlns:a16="http://schemas.microsoft.com/office/drawing/2014/main" id="{19A70B76-86C1-2796-DBD9-BFF707C0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648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4328" name="Line 43">
              <a:extLst>
                <a:ext uri="{FF2B5EF4-FFF2-40B4-BE49-F238E27FC236}">
                  <a16:creationId xmlns:a16="http://schemas.microsoft.com/office/drawing/2014/main" id="{0DBA2FB4-DA4D-FD80-7E1B-E2BE25F4C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3840"/>
              <a:ext cx="0" cy="19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Line 44">
              <a:extLst>
                <a:ext uri="{FF2B5EF4-FFF2-40B4-BE49-F238E27FC236}">
                  <a16:creationId xmlns:a16="http://schemas.microsoft.com/office/drawing/2014/main" id="{794C4FB5-BAF5-CA4D-C41A-0A39401D1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792"/>
              <a:ext cx="48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Line 45">
              <a:extLst>
                <a:ext uri="{FF2B5EF4-FFF2-40B4-BE49-F238E27FC236}">
                  <a16:creationId xmlns:a16="http://schemas.microsoft.com/office/drawing/2014/main" id="{A1BF37C6-A14D-3AA9-40CB-6F9A5B8EB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832"/>
              <a:ext cx="0" cy="144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Oval 46">
              <a:extLst>
                <a:ext uri="{FF2B5EF4-FFF2-40B4-BE49-F238E27FC236}">
                  <a16:creationId xmlns:a16="http://schemas.microsoft.com/office/drawing/2014/main" id="{9263AA4B-D4B3-B810-6E10-3214958CC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31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332" name="Line 47">
              <a:extLst>
                <a:ext uri="{FF2B5EF4-FFF2-40B4-BE49-F238E27FC236}">
                  <a16:creationId xmlns:a16="http://schemas.microsoft.com/office/drawing/2014/main" id="{278C1CC9-DB58-03C0-37EC-9155A3B2F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04"/>
              <a:ext cx="0" cy="52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Line 48">
              <a:extLst>
                <a:ext uri="{FF2B5EF4-FFF2-40B4-BE49-F238E27FC236}">
                  <a16:creationId xmlns:a16="http://schemas.microsoft.com/office/drawing/2014/main" id="{8068C8D0-4516-420A-1E88-E06EB9310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504"/>
              <a:ext cx="192" cy="14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4" name="Oval 49">
              <a:extLst>
                <a:ext uri="{FF2B5EF4-FFF2-40B4-BE49-F238E27FC236}">
                  <a16:creationId xmlns:a16="http://schemas.microsoft.com/office/drawing/2014/main" id="{81B87513-8606-F432-DCB0-1C416C2B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3312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335" name="Line 50">
              <a:extLst>
                <a:ext uri="{FF2B5EF4-FFF2-40B4-BE49-F238E27FC236}">
                  <a16:creationId xmlns:a16="http://schemas.microsoft.com/office/drawing/2014/main" id="{8FF11531-A75F-5358-1279-4E7077B38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04"/>
              <a:ext cx="528" cy="52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6" name="Line 51">
              <a:extLst>
                <a:ext uri="{FF2B5EF4-FFF2-40B4-BE49-F238E27FC236}">
                  <a16:creationId xmlns:a16="http://schemas.microsoft.com/office/drawing/2014/main" id="{DB049406-9E85-77D7-80AC-66181934C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504"/>
              <a:ext cx="336" cy="52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7" name="Oval 52">
              <a:extLst>
                <a:ext uri="{FF2B5EF4-FFF2-40B4-BE49-F238E27FC236}">
                  <a16:creationId xmlns:a16="http://schemas.microsoft.com/office/drawing/2014/main" id="{A20A52F9-A6F6-BA79-888A-06A51D46C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97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4338" name="Line 53">
              <a:extLst>
                <a:ext uri="{FF2B5EF4-FFF2-40B4-BE49-F238E27FC236}">
                  <a16:creationId xmlns:a16="http://schemas.microsoft.com/office/drawing/2014/main" id="{F58D8D4F-B8EB-E0C5-27CC-26598F5E6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168"/>
              <a:ext cx="144" cy="144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9" name="Line 54">
              <a:extLst>
                <a:ext uri="{FF2B5EF4-FFF2-40B4-BE49-F238E27FC236}">
                  <a16:creationId xmlns:a16="http://schemas.microsoft.com/office/drawing/2014/main" id="{B0C3B87C-F1D5-BE9F-D0B8-3BC81EF48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168"/>
              <a:ext cx="192" cy="1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40" name="Text Box 55">
              <a:extLst>
                <a:ext uri="{FF2B5EF4-FFF2-40B4-BE49-F238E27FC236}">
                  <a16:creationId xmlns:a16="http://schemas.microsoft.com/office/drawing/2014/main" id="{3E82BD3C-2E7D-2165-9857-EED1796E4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168"/>
              <a:ext cx="28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54341" name="Text Box 56">
              <a:extLst>
                <a:ext uri="{FF2B5EF4-FFF2-40B4-BE49-F238E27FC236}">
                  <a16:creationId xmlns:a16="http://schemas.microsoft.com/office/drawing/2014/main" id="{CC23B29B-563B-C3DC-32E7-A3710C7D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3168"/>
              <a:ext cx="27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54342" name="Text Box 57">
              <a:extLst>
                <a:ext uri="{FF2B5EF4-FFF2-40B4-BE49-F238E27FC236}">
                  <a16:creationId xmlns:a16="http://schemas.microsoft.com/office/drawing/2014/main" id="{E8B3F2FA-2C35-B1DD-76EC-78A2DCB39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168"/>
              <a:ext cx="270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54343" name="Text Box 58">
              <a:extLst>
                <a:ext uri="{FF2B5EF4-FFF2-40B4-BE49-F238E27FC236}">
                  <a16:creationId xmlns:a16="http://schemas.microsoft.com/office/drawing/2014/main" id="{AFF92331-F28D-BDDE-3595-07AC2F49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T</a:t>
              </a:r>
              <a:r>
                <a:rPr lang="en-US" altLang="zh-TW" sz="1500" baseline="-25000">
                  <a:solidFill>
                    <a:srgbClr val="000000"/>
                  </a:solidFill>
                </a:rPr>
                <a:t>1</a:t>
              </a:r>
              <a:endParaRPr lang="en-US" altLang="zh-TW" sz="1500">
                <a:solidFill>
                  <a:srgbClr val="000000"/>
                </a:solidFill>
              </a:endParaRPr>
            </a:p>
          </p:txBody>
        </p:sp>
        <p:sp>
          <p:nvSpPr>
            <p:cNvPr id="54344" name="Text Box 59">
              <a:extLst>
                <a:ext uri="{FF2B5EF4-FFF2-40B4-BE49-F238E27FC236}">
                  <a16:creationId xmlns:a16="http://schemas.microsoft.com/office/drawing/2014/main" id="{06D83DF0-1024-AF6A-C40F-972B0689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880"/>
              <a:ext cx="31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T</a:t>
              </a:r>
              <a:r>
                <a:rPr lang="en-US" altLang="zh-TW" sz="1500" baseline="-25000">
                  <a:solidFill>
                    <a:srgbClr val="000000"/>
                  </a:solidFill>
                </a:rPr>
                <a:t>2</a:t>
              </a:r>
              <a:endParaRPr lang="en-US" altLang="zh-TW" sz="1500">
                <a:solidFill>
                  <a:srgbClr val="000000"/>
                </a:solidFill>
              </a:endParaRPr>
            </a:p>
          </p:txBody>
        </p:sp>
        <p:sp>
          <p:nvSpPr>
            <p:cNvPr id="54345" name="Text Box 60">
              <a:extLst>
                <a:ext uri="{FF2B5EF4-FFF2-40B4-BE49-F238E27FC236}">
                  <a16:creationId xmlns:a16="http://schemas.microsoft.com/office/drawing/2014/main" id="{CC9036BC-4E6D-8371-C55E-0C2998095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92"/>
              <a:ext cx="40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Out</a:t>
              </a:r>
            </a:p>
          </p:txBody>
        </p:sp>
      </p:grpSp>
      <p:grpSp>
        <p:nvGrpSpPr>
          <p:cNvPr id="54278" name="Group 77">
            <a:extLst>
              <a:ext uri="{FF2B5EF4-FFF2-40B4-BE49-F238E27FC236}">
                <a16:creationId xmlns:a16="http://schemas.microsoft.com/office/drawing/2014/main" id="{4692BF9A-1F17-77B3-2015-566FB39449B8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3473450"/>
            <a:ext cx="3097212" cy="1603375"/>
            <a:chOff x="3120" y="1584"/>
            <a:chExt cx="2314" cy="1179"/>
          </a:xfrm>
        </p:grpSpPr>
        <p:sp>
          <p:nvSpPr>
            <p:cNvPr id="54282" name="Rectangle 68">
              <a:extLst>
                <a:ext uri="{FF2B5EF4-FFF2-40B4-BE49-F238E27FC236}">
                  <a16:creationId xmlns:a16="http://schemas.microsoft.com/office/drawing/2014/main" id="{8F26FC4D-161B-EE94-38AF-95E84259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84"/>
              <a:ext cx="2314" cy="1179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A          new_var(“a”)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B          new_var(“b”)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C          new_var(“c”)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T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zh-TW" sz="1800">
                  <a:solidFill>
                    <a:srgbClr val="000000"/>
                  </a:solidFill>
                </a:rPr>
                <a:t>         AND(A, B)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T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zh-TW" sz="1800">
                  <a:solidFill>
                    <a:srgbClr val="000000"/>
                  </a:solidFill>
                </a:rPr>
                <a:t>         AND(B, C)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800">
                  <a:solidFill>
                    <a:srgbClr val="000000"/>
                  </a:solidFill>
                </a:rPr>
                <a:t>Out       OR(T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1</a:t>
              </a:r>
              <a:r>
                <a:rPr lang="en-US" altLang="zh-TW" sz="1800">
                  <a:solidFill>
                    <a:srgbClr val="000000"/>
                  </a:solidFill>
                </a:rPr>
                <a:t>, T</a:t>
              </a:r>
              <a:r>
                <a:rPr lang="en-US" altLang="zh-TW" sz="1800" baseline="-25000">
                  <a:solidFill>
                    <a:srgbClr val="000000"/>
                  </a:solidFill>
                </a:rPr>
                <a:t>2</a:t>
              </a:r>
              <a:r>
                <a:rPr lang="en-US" altLang="zh-TW" sz="18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54283" name="Line 69">
              <a:extLst>
                <a:ext uri="{FF2B5EF4-FFF2-40B4-BE49-F238E27FC236}">
                  <a16:creationId xmlns:a16="http://schemas.microsoft.com/office/drawing/2014/main" id="{87F77603-1457-CC13-6BB3-5EE7A929D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688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70">
              <a:extLst>
                <a:ext uri="{FF2B5EF4-FFF2-40B4-BE49-F238E27FC236}">
                  <a16:creationId xmlns:a16="http://schemas.microsoft.com/office/drawing/2014/main" id="{53E071BB-574E-5935-626D-40A6CFF1C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71">
              <a:extLst>
                <a:ext uri="{FF2B5EF4-FFF2-40B4-BE49-F238E27FC236}">
                  <a16:creationId xmlns:a16="http://schemas.microsoft.com/office/drawing/2014/main" id="{9EB4CBCC-A36B-A3F2-0950-D8858B8CA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04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72">
              <a:extLst>
                <a:ext uri="{FF2B5EF4-FFF2-40B4-BE49-F238E27FC236}">
                  <a16:creationId xmlns:a16="http://schemas.microsoft.com/office/drawing/2014/main" id="{4FA8C1A9-9BE4-003D-B545-7CCEEA959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73">
              <a:extLst>
                <a:ext uri="{FF2B5EF4-FFF2-40B4-BE49-F238E27FC236}">
                  <a16:creationId xmlns:a16="http://schemas.microsoft.com/office/drawing/2014/main" id="{C6C1850D-3A6F-1A9C-B101-5401C0F91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920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Line 74">
              <a:extLst>
                <a:ext uri="{FF2B5EF4-FFF2-40B4-BE49-F238E27FC236}">
                  <a16:creationId xmlns:a16="http://schemas.microsoft.com/office/drawing/2014/main" id="{F6E5E17D-F7AA-8B66-1723-CD4DE628A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728"/>
              <a:ext cx="144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9" name="Oval 81">
            <a:extLst>
              <a:ext uri="{FF2B5EF4-FFF2-40B4-BE49-F238E27FC236}">
                <a16:creationId xmlns:a16="http://schemas.microsoft.com/office/drawing/2014/main" id="{A3CDC81F-2893-D229-0CE3-E1260C3D9B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37063" y="2663825"/>
            <a:ext cx="1365250" cy="32385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Evaluation</a:t>
            </a:r>
          </a:p>
        </p:txBody>
      </p:sp>
      <p:graphicFrame>
        <p:nvGraphicFramePr>
          <p:cNvPr id="54280" name="Object 76">
            <a:extLst>
              <a:ext uri="{FF2B5EF4-FFF2-40B4-BE49-F238E27FC236}">
                <a16:creationId xmlns:a16="http://schemas.microsoft.com/office/drawing/2014/main" id="{429B7EE7-2A74-A743-6F6E-C945A114A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63" y="3203575"/>
          <a:ext cx="25146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VISIO" r:id="rId4" imgW="13423900" imgH="6426200" progId="Visio.Drawing.4">
                  <p:embed/>
                </p:oleObj>
              </mc:Choice>
              <mc:Fallback>
                <p:oleObj name="VISIO" r:id="rId4" imgW="13423900" imgH="6426200" progId="Visio.Drawing.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7063" y="3203575"/>
                        <a:ext cx="2514600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Oval 82">
            <a:extLst>
              <a:ext uri="{FF2B5EF4-FFF2-40B4-BE49-F238E27FC236}">
                <a16:creationId xmlns:a16="http://schemas.microsoft.com/office/drawing/2014/main" id="{4105E027-173F-4007-C16F-ADFA46036D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25513" y="2627313"/>
            <a:ext cx="1350962" cy="32385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500">
                <a:solidFill>
                  <a:srgbClr val="000000"/>
                </a:solidFill>
              </a:rPr>
              <a:t>Network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2DCE367-F417-7AAE-06E4-AACD7D45A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12700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Property of ROBDD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217FDE9-ABFA-E86F-4E29-EE747C7E2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950" y="1498600"/>
            <a:ext cx="5829300" cy="548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(1) Commonly encountered functions have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reasonable representations.(except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multiplier)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(2) Complementation will not blow up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representation.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(3) Canonical form so that equivalence,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satisfiability checking can be done easily.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(4) Multi-level representation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Achille’s heel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F =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+ x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6</a:t>
            </a:r>
            <a:r>
              <a:rPr lang="en-US" altLang="zh-TW" sz="2400" dirty="0"/>
              <a:t> + ……+ x</a:t>
            </a:r>
            <a:r>
              <a:rPr lang="en-US" altLang="zh-TW" sz="2400" baseline="-25000" dirty="0"/>
              <a:t>3n-2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3n-1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3n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F’ has 3</a:t>
            </a:r>
            <a:r>
              <a:rPr lang="en-US" altLang="zh-TW" sz="2400" baseline="30000" dirty="0"/>
              <a:t>n</a:t>
            </a:r>
            <a:r>
              <a:rPr lang="en-US" altLang="zh-TW" sz="2400" dirty="0"/>
              <a:t> terms</a:t>
            </a:r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DB457983-481F-574E-E9D2-EC4EE049A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91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投影片編號版面配置區 1">
            <a:extLst>
              <a:ext uri="{FF2B5EF4-FFF2-40B4-BE49-F238E27FC236}">
                <a16:creationId xmlns:a16="http://schemas.microsoft.com/office/drawing/2014/main" id="{26C0B06E-A919-885D-5BFF-2E0064D0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DE149-EE55-6346-B4B1-0C25B85BB02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>
            <a:extLst>
              <a:ext uri="{FF2B5EF4-FFF2-40B4-BE49-F238E27FC236}">
                <a16:creationId xmlns:a16="http://schemas.microsoft.com/office/drawing/2014/main" id="{1E0BB138-67D9-0210-CAA0-255D360F57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2800" b="1"/>
              <a:t>5. And-Inverter Graphs (AIGs)</a:t>
            </a:r>
          </a:p>
        </p:txBody>
      </p:sp>
      <p:sp>
        <p:nvSpPr>
          <p:cNvPr id="57347" name="Rectangle 2051">
            <a:extLst>
              <a:ext uri="{FF2B5EF4-FFF2-40B4-BE49-F238E27FC236}">
                <a16:creationId xmlns:a16="http://schemas.microsoft.com/office/drawing/2014/main" id="{BFD4196F-56EB-6F9E-7E01-DF7D6074B8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57348" name="投影片編號版面配置區 1">
            <a:extLst>
              <a:ext uri="{FF2B5EF4-FFF2-40B4-BE49-F238E27FC236}">
                <a16:creationId xmlns:a16="http://schemas.microsoft.com/office/drawing/2014/main" id="{565077DB-DF08-B2F1-A255-D75B8F2C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234B5D-0A5A-7240-885C-70D772C8F8C1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31AADF2-7266-CC83-FCDA-A4981312C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127000"/>
            <a:ext cx="5829300" cy="1524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And-Inverter Graph</a:t>
            </a:r>
          </a:p>
        </p:txBody>
      </p:sp>
      <p:sp>
        <p:nvSpPr>
          <p:cNvPr id="58371" name="Line 4">
            <a:extLst>
              <a:ext uri="{FF2B5EF4-FFF2-40B4-BE49-F238E27FC236}">
                <a16:creationId xmlns:a16="http://schemas.microsoft.com/office/drawing/2014/main" id="{1DBC7055-50E1-26D6-04AD-A3FDA6E54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91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068A812-D409-7343-EE54-50F7B8A25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692275"/>
            <a:ext cx="58293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5. And-Inverter Graph (AIG)</a:t>
            </a:r>
          </a:p>
          <a:p>
            <a:pPr lvl="1"/>
            <a:r>
              <a:rPr lang="en-US" altLang="zh-TW" sz="2400"/>
              <a:t>Simple structure </a:t>
            </a:r>
          </a:p>
          <a:p>
            <a:pPr lvl="1"/>
            <a:r>
              <a:rPr lang="en-US" altLang="zh-TW" sz="2400"/>
              <a:t>And-Gates as nodes (shown as circles) with two inputs as edges (shown as arrows)</a:t>
            </a:r>
          </a:p>
          <a:p>
            <a:pPr lvl="1"/>
            <a:r>
              <a:rPr lang="en-US" altLang="zh-TW" sz="2400"/>
              <a:t>Inverter edges marked with a dot</a:t>
            </a:r>
          </a:p>
          <a:p>
            <a:pPr lvl="1"/>
            <a:r>
              <a:rPr lang="en-US" altLang="zh-TW" sz="2400"/>
              <a:t>Used in ABC</a:t>
            </a:r>
          </a:p>
          <a:p>
            <a:pPr lvl="1"/>
            <a:endParaRPr lang="en-US" altLang="zh-TW"/>
          </a:p>
        </p:txBody>
      </p:sp>
      <p:sp>
        <p:nvSpPr>
          <p:cNvPr id="58373" name="投影片編號版面配置區 1">
            <a:extLst>
              <a:ext uri="{FF2B5EF4-FFF2-40B4-BE49-F238E27FC236}">
                <a16:creationId xmlns:a16="http://schemas.microsoft.com/office/drawing/2014/main" id="{CF655F0A-CB91-02CA-E456-E2B2479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901579-045C-5543-BE76-E559A1C4C45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1242315-9824-4C59-A246-A9F902761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279400"/>
            <a:ext cx="5810250" cy="7874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/>
              <a:t>  </a:t>
            </a:r>
            <a:r>
              <a:rPr lang="en-US" altLang="zh-TW" sz="2400" b="1"/>
              <a:t>Example</a:t>
            </a:r>
          </a:p>
        </p:txBody>
      </p:sp>
      <p:sp>
        <p:nvSpPr>
          <p:cNvPr id="60419" name="Line 30">
            <a:extLst>
              <a:ext uri="{FF2B5EF4-FFF2-40B4-BE49-F238E27FC236}">
                <a16:creationId xmlns:a16="http://schemas.microsoft.com/office/drawing/2014/main" id="{1619FF3E-8DC2-4EB8-3168-E273B00B8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90600"/>
            <a:ext cx="541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矩形 4">
            <a:extLst>
              <a:ext uri="{FF2B5EF4-FFF2-40B4-BE49-F238E27FC236}">
                <a16:creationId xmlns:a16="http://schemas.microsoft.com/office/drawing/2014/main" id="{2265386B-B2FC-01A9-EDF3-FDC912E4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476375"/>
            <a:ext cx="6048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Ex:  y = f( x</a:t>
            </a:r>
            <a:r>
              <a:rPr lang="en-US" altLang="zh-TW" sz="2400" baseline="-25000"/>
              <a:t>1</a:t>
            </a:r>
            <a:r>
              <a:rPr lang="en-US" altLang="zh-TW" sz="2400"/>
              <a:t>,x</a:t>
            </a:r>
            <a:r>
              <a:rPr lang="en-US" altLang="zh-TW" sz="2400" baseline="-25000"/>
              <a:t>2</a:t>
            </a:r>
            <a:r>
              <a:rPr lang="en-US" altLang="zh-TW" sz="2400"/>
              <a:t>,x</a:t>
            </a:r>
            <a:r>
              <a:rPr lang="en-US" altLang="zh-TW" sz="2400" baseline="-25000"/>
              <a:t>3</a:t>
            </a:r>
            <a:r>
              <a:rPr lang="en-US" altLang="zh-TW" sz="2400"/>
              <a:t>) =( (x</a:t>
            </a:r>
            <a:r>
              <a:rPr lang="en-US" altLang="zh-TW" sz="2400" baseline="-25000"/>
              <a:t>1</a:t>
            </a:r>
            <a:r>
              <a:rPr lang="en-US" altLang="zh-TW" sz="2400"/>
              <a:t> ‧ x</a:t>
            </a:r>
            <a:r>
              <a:rPr lang="en-US" altLang="zh-TW" sz="2400" baseline="-25000"/>
              <a:t>2 </a:t>
            </a:r>
            <a:r>
              <a:rPr lang="en-US" altLang="zh-TW" sz="2400"/>
              <a:t>)’ ‧ (x</a:t>
            </a:r>
            <a:r>
              <a:rPr lang="en-US" altLang="zh-TW" sz="2400" baseline="-25000"/>
              <a:t>2 </a:t>
            </a:r>
            <a:r>
              <a:rPr lang="en-US" altLang="zh-TW" sz="2400"/>
              <a:t>‧ x</a:t>
            </a:r>
            <a:r>
              <a:rPr lang="en-US" altLang="zh-TW" sz="2400" baseline="-25000"/>
              <a:t>3</a:t>
            </a:r>
            <a:r>
              <a:rPr lang="en-US" altLang="zh-TW" sz="2400"/>
              <a:t>)’)’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                               = ( x</a:t>
            </a:r>
            <a:r>
              <a:rPr lang="en-US" altLang="zh-TW" sz="2400" baseline="-25000"/>
              <a:t>1</a:t>
            </a:r>
            <a:r>
              <a:rPr lang="en-US" altLang="zh-TW" sz="2400"/>
              <a:t> ‧ x</a:t>
            </a:r>
            <a:r>
              <a:rPr lang="en-US" altLang="zh-TW" sz="2400" baseline="-25000"/>
              <a:t>2 </a:t>
            </a:r>
            <a:r>
              <a:rPr lang="en-US" altLang="zh-TW" sz="2400"/>
              <a:t>) </a:t>
            </a:r>
            <a:r>
              <a:rPr lang="zh-TW" altLang="en-US" sz="2400"/>
              <a:t>＋</a:t>
            </a:r>
            <a:r>
              <a:rPr lang="en-US" altLang="zh-TW" sz="2400"/>
              <a:t> (x</a:t>
            </a:r>
            <a:r>
              <a:rPr lang="en-US" altLang="zh-TW" sz="2400" baseline="-25000"/>
              <a:t>2 </a:t>
            </a:r>
            <a:r>
              <a:rPr lang="en-US" altLang="zh-TW" sz="2400"/>
              <a:t>‧ x</a:t>
            </a:r>
            <a:r>
              <a:rPr lang="en-US" altLang="zh-TW" sz="2400" baseline="-25000"/>
              <a:t>3</a:t>
            </a:r>
            <a:r>
              <a:rPr lang="en-US" altLang="zh-TW" sz="2400"/>
              <a:t>)</a:t>
            </a:r>
          </a:p>
        </p:txBody>
      </p:sp>
      <p:pic>
        <p:nvPicPr>
          <p:cNvPr id="60421" name="Picture 8">
            <a:extLst>
              <a:ext uri="{FF2B5EF4-FFF2-40B4-BE49-F238E27FC236}">
                <a16:creationId xmlns:a16="http://schemas.microsoft.com/office/drawing/2014/main" id="{973E1899-5046-B499-A613-0BF00588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76" y="3119458"/>
            <a:ext cx="3600549" cy="389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投影片編號版面配置區 1">
            <a:extLst>
              <a:ext uri="{FF2B5EF4-FFF2-40B4-BE49-F238E27FC236}">
                <a16:creationId xmlns:a16="http://schemas.microsoft.com/office/drawing/2014/main" id="{94A2B1E3-C0BA-63EE-D873-3176524D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B1988-F276-0D4F-B5F9-10C542FC132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8269380-AF1F-16FA-83B7-B8FF075DA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203200"/>
            <a:ext cx="6000750" cy="973138"/>
          </a:xfrm>
        </p:spPr>
        <p:txBody>
          <a:bodyPr/>
          <a:lstStyle/>
          <a:p>
            <a:pPr eaLnBrk="1" hangingPunct="1"/>
            <a:r>
              <a:rPr lang="en-US" altLang="zh-TW" sz="2400"/>
              <a:t>AIG Construction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4593A48-33A2-4E6F-B563-213A0993F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476375"/>
            <a:ext cx="6276975" cy="1500188"/>
          </a:xfrm>
        </p:spPr>
        <p:txBody>
          <a:bodyPr/>
          <a:lstStyle/>
          <a:p>
            <a:pPr marL="685800" lvl="1" indent="-342900">
              <a:buFont typeface="Symbol" panose="05050102010706020507" pitchFamily="18" charset="2"/>
              <a:buChar char="¾"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Start from SOP representation</a:t>
            </a:r>
          </a:p>
          <a:p>
            <a:pPr marL="685800" lvl="1" indent="-342900">
              <a:buFont typeface="Symbol" panose="05050102010706020507" pitchFamily="18" charset="2"/>
              <a:buChar char="¾"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Convert to AIG using </a:t>
            </a:r>
            <a:r>
              <a:rPr lang="en-US" altLang="zh-TW" sz="2400" dirty="0" err="1">
                <a:solidFill>
                  <a:schemeClr val="tx2"/>
                </a:solidFill>
                <a:latin typeface="+mj-lt"/>
              </a:rPr>
              <a:t>DeMorgan’s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 law</a:t>
            </a:r>
          </a:p>
          <a:p>
            <a:pPr marL="685800" lvl="1" indent="-342900">
              <a:buFont typeface="Symbol" panose="05050102010706020507" pitchFamily="18" charset="2"/>
              <a:buNone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	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1 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+mj-lt"/>
              </a:rPr>
              <a:t>＋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 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2 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= ( 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1 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zh-TW" altLang="en-US" sz="2400" dirty="0">
                <a:solidFill>
                  <a:schemeClr val="tx2"/>
                </a:solidFill>
                <a:latin typeface="+mj-lt"/>
              </a:rPr>
              <a:t>＋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  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) ’’= ( 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1 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’ ‧ x</a:t>
            </a:r>
            <a:r>
              <a:rPr lang="en-US" altLang="zh-TW" sz="2400" baseline="-25000" dirty="0">
                <a:solidFill>
                  <a:schemeClr val="tx2"/>
                </a:solidFill>
                <a:latin typeface="+mj-lt"/>
              </a:rPr>
              <a:t>2 </a:t>
            </a: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’) ’</a:t>
            </a:r>
          </a:p>
          <a:p>
            <a:pPr marL="400050" indent="-400050">
              <a:buFontTx/>
              <a:buChar char="-"/>
              <a:defRPr/>
            </a:pPr>
            <a:endParaRPr lang="en-US" altLang="zh-TW" dirty="0">
              <a:latin typeface="+mj-lt"/>
            </a:endParaRPr>
          </a:p>
          <a:p>
            <a:pPr marL="400050" indent="-400050">
              <a:buFontTx/>
              <a:buChar char="-"/>
              <a:defRPr/>
            </a:pPr>
            <a:endParaRPr lang="en-US" altLang="zh-TW" dirty="0">
              <a:latin typeface="+mj-lt"/>
            </a:endParaRPr>
          </a:p>
        </p:txBody>
      </p:sp>
      <p:grpSp>
        <p:nvGrpSpPr>
          <p:cNvPr id="61444" name="群組 42">
            <a:extLst>
              <a:ext uri="{FF2B5EF4-FFF2-40B4-BE49-F238E27FC236}">
                <a16:creationId xmlns:a16="http://schemas.microsoft.com/office/drawing/2014/main" id="{430A32A6-AC17-9861-A225-104C1F10AF73}"/>
              </a:ext>
            </a:extLst>
          </p:cNvPr>
          <p:cNvGrpSpPr>
            <a:grpSpLocks/>
          </p:cNvGrpSpPr>
          <p:nvPr/>
        </p:nvGrpSpPr>
        <p:grpSpPr bwMode="auto">
          <a:xfrm>
            <a:off x="485923" y="3806031"/>
            <a:ext cx="6048077" cy="1898650"/>
            <a:chOff x="188913" y="5796136"/>
            <a:chExt cx="6339308" cy="1655092"/>
          </a:xfrm>
        </p:grpSpPr>
        <p:pic>
          <p:nvPicPr>
            <p:cNvPr id="61446" name="Picture 5">
              <a:extLst>
                <a:ext uri="{FF2B5EF4-FFF2-40B4-BE49-F238E27FC236}">
                  <a16:creationId xmlns:a16="http://schemas.microsoft.com/office/drawing/2014/main" id="{DE0F655E-1EEE-360F-BCD0-7720746E9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13" y="6012160"/>
              <a:ext cx="703263" cy="1008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7" name="Oval 6">
              <a:extLst>
                <a:ext uri="{FF2B5EF4-FFF2-40B4-BE49-F238E27FC236}">
                  <a16:creationId xmlns:a16="http://schemas.microsoft.com/office/drawing/2014/main" id="{F36A541D-827A-2AEB-8A3E-7566F0FD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107" y="6409001"/>
              <a:ext cx="304820" cy="30325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AE4D17F1-2D50-B782-18CC-61377AE81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1128" y="6694793"/>
              <a:ext cx="120658" cy="181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9" name="Line 9">
              <a:extLst>
                <a:ext uri="{FF2B5EF4-FFF2-40B4-BE49-F238E27FC236}">
                  <a16:creationId xmlns:a16="http://schemas.microsoft.com/office/drawing/2014/main" id="{A8E9C92D-68D9-FCF4-4EE8-1EBABFD45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711" y="6683678"/>
              <a:ext cx="122246" cy="1810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10">
              <a:extLst>
                <a:ext uri="{FF2B5EF4-FFF2-40B4-BE49-F238E27FC236}">
                  <a16:creationId xmlns:a16="http://schemas.microsoft.com/office/drawing/2014/main" id="{7C023495-4D09-679D-4E20-54DB8C007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79" y="6227999"/>
              <a:ext cx="0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Text Box 31">
              <a:extLst>
                <a:ext uri="{FF2B5EF4-FFF2-40B4-BE49-F238E27FC236}">
                  <a16:creationId xmlns:a16="http://schemas.microsoft.com/office/drawing/2014/main" id="{7B7D9FE0-439F-EB66-11F5-E8DE4CADF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43" y="7020276"/>
              <a:ext cx="1533000" cy="43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2-input and</a:t>
              </a:r>
            </a:p>
          </p:txBody>
        </p:sp>
        <p:pic>
          <p:nvPicPr>
            <p:cNvPr id="61452" name="Picture 21">
              <a:extLst>
                <a:ext uri="{FF2B5EF4-FFF2-40B4-BE49-F238E27FC236}">
                  <a16:creationId xmlns:a16="http://schemas.microsoft.com/office/drawing/2014/main" id="{8A79660A-667C-11C9-9048-00BF67DD9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213" y="6012160"/>
              <a:ext cx="901700" cy="1223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3" name="Oval 23">
              <a:extLst>
                <a:ext uri="{FF2B5EF4-FFF2-40B4-BE49-F238E27FC236}">
                  <a16:creationId xmlns:a16="http://schemas.microsoft.com/office/drawing/2014/main" id="{7DEED372-475C-7C81-BEA3-C30C57593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443" y="6443931"/>
              <a:ext cx="304820" cy="3127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54" name="Line 24">
              <a:extLst>
                <a:ext uri="{FF2B5EF4-FFF2-40B4-BE49-F238E27FC236}">
                  <a16:creationId xmlns:a16="http://schemas.microsoft.com/office/drawing/2014/main" id="{957C6CDD-715C-2AC6-14AF-2A5C77E4E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4464" y="6737661"/>
              <a:ext cx="120658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5" name="Line 25">
              <a:extLst>
                <a:ext uri="{FF2B5EF4-FFF2-40B4-BE49-F238E27FC236}">
                  <a16:creationId xmlns:a16="http://schemas.microsoft.com/office/drawing/2014/main" id="{2CF27D9A-7E6C-3C6A-1A25-31707558C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047" y="6726547"/>
              <a:ext cx="122246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Line 26">
              <a:extLst>
                <a:ext uri="{FF2B5EF4-FFF2-40B4-BE49-F238E27FC236}">
                  <a16:creationId xmlns:a16="http://schemas.microsoft.com/office/drawing/2014/main" id="{62FD4A1A-DFA0-0B30-5CC2-CFFAE0339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1327" y="6156551"/>
              <a:ext cx="0" cy="292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Oval 30">
              <a:extLst>
                <a:ext uri="{FF2B5EF4-FFF2-40B4-BE49-F238E27FC236}">
                  <a16:creationId xmlns:a16="http://schemas.microsoft.com/office/drawing/2014/main" id="{16DB19BB-1DC6-368D-15E0-90B7C3BCC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987" y="6227999"/>
              <a:ext cx="73030" cy="730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58" name="Text Box 32">
              <a:extLst>
                <a:ext uri="{FF2B5EF4-FFF2-40B4-BE49-F238E27FC236}">
                  <a16:creationId xmlns:a16="http://schemas.microsoft.com/office/drawing/2014/main" id="{8386D44B-451E-125B-E2C6-B726FAC25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757" y="7020278"/>
              <a:ext cx="1676211" cy="43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2-input nand</a:t>
              </a:r>
            </a:p>
          </p:txBody>
        </p:sp>
        <p:pic>
          <p:nvPicPr>
            <p:cNvPr id="61459" name="Picture 11">
              <a:extLst>
                <a:ext uri="{FF2B5EF4-FFF2-40B4-BE49-F238E27FC236}">
                  <a16:creationId xmlns:a16="http://schemas.microsoft.com/office/drawing/2014/main" id="{30D447C2-7F69-191F-F76D-D776A49C8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489" y="6227936"/>
              <a:ext cx="696913" cy="792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0" name="Oval 12">
              <a:extLst>
                <a:ext uri="{FF2B5EF4-FFF2-40B4-BE49-F238E27FC236}">
                  <a16:creationId xmlns:a16="http://schemas.microsoft.com/office/drawing/2014/main" id="{8A9792DE-AFED-8F2C-C67C-5FAAB519C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078" y="5983488"/>
              <a:ext cx="304820" cy="3127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61" name="Line 13">
              <a:extLst>
                <a:ext uri="{FF2B5EF4-FFF2-40B4-BE49-F238E27FC236}">
                  <a16:creationId xmlns:a16="http://schemas.microsoft.com/office/drawing/2014/main" id="{8902A876-DEA6-278D-1668-E09D9B10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5099" y="6277218"/>
              <a:ext cx="120658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14">
              <a:extLst>
                <a:ext uri="{FF2B5EF4-FFF2-40B4-BE49-F238E27FC236}">
                  <a16:creationId xmlns:a16="http://schemas.microsoft.com/office/drawing/2014/main" id="{2C15CC74-CD5D-051D-8D6D-7D9B54F5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4682" y="6266105"/>
              <a:ext cx="122246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3" name="Line 15">
              <a:extLst>
                <a:ext uri="{FF2B5EF4-FFF2-40B4-BE49-F238E27FC236}">
                  <a16:creationId xmlns:a16="http://schemas.microsoft.com/office/drawing/2014/main" id="{72E4D415-D5B4-E879-4C01-F91DD6198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1962" y="5796136"/>
              <a:ext cx="0" cy="1921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4" name="Oval 16">
              <a:extLst>
                <a:ext uri="{FF2B5EF4-FFF2-40B4-BE49-F238E27FC236}">
                  <a16:creationId xmlns:a16="http://schemas.microsoft.com/office/drawing/2014/main" id="{AE907E7C-DA8F-96D6-5869-CFA77B7F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926" y="6456633"/>
              <a:ext cx="303233" cy="31278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65" name="Line 17">
              <a:extLst>
                <a:ext uri="{FF2B5EF4-FFF2-40B4-BE49-F238E27FC236}">
                  <a16:creationId xmlns:a16="http://schemas.microsoft.com/office/drawing/2014/main" id="{852C766F-B37D-5B46-6D27-9750F1DE8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9185" y="6751951"/>
              <a:ext cx="120658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18">
              <a:extLst>
                <a:ext uri="{FF2B5EF4-FFF2-40B4-BE49-F238E27FC236}">
                  <a16:creationId xmlns:a16="http://schemas.microsoft.com/office/drawing/2014/main" id="{CB2EF8D0-EEA3-4CBF-D77C-30072185D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356" y="6740836"/>
              <a:ext cx="120658" cy="187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Text Box 33">
              <a:extLst>
                <a:ext uri="{FF2B5EF4-FFF2-40B4-BE49-F238E27FC236}">
                  <a16:creationId xmlns:a16="http://schemas.microsoft.com/office/drawing/2014/main" id="{15220D96-A2E8-1E79-8675-C2E27D401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442" y="7020277"/>
              <a:ext cx="1533000" cy="43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3-input and</a:t>
              </a:r>
            </a:p>
          </p:txBody>
        </p:sp>
        <p:pic>
          <p:nvPicPr>
            <p:cNvPr id="61468" name="Picture 34">
              <a:extLst>
                <a:ext uri="{FF2B5EF4-FFF2-40B4-BE49-F238E27FC236}">
                  <a16:creationId xmlns:a16="http://schemas.microsoft.com/office/drawing/2014/main" id="{21AF025B-8259-7A3B-34D8-91D2E9405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184" y="5867698"/>
              <a:ext cx="765175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69" name="Oval 35">
              <a:extLst>
                <a:ext uri="{FF2B5EF4-FFF2-40B4-BE49-F238E27FC236}">
                  <a16:creationId xmlns:a16="http://schemas.microsoft.com/office/drawing/2014/main" id="{2FF3B9D0-763A-818B-FA88-BA6A37BE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217" y="6299447"/>
              <a:ext cx="304820" cy="3127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70" name="Line 36">
              <a:extLst>
                <a:ext uri="{FF2B5EF4-FFF2-40B4-BE49-F238E27FC236}">
                  <a16:creationId xmlns:a16="http://schemas.microsoft.com/office/drawing/2014/main" id="{E2CF6A6E-53AB-6DE9-DE02-3DFEB86F5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4146" y="6586827"/>
              <a:ext cx="168286" cy="25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1" name="Line 37">
              <a:extLst>
                <a:ext uri="{FF2B5EF4-FFF2-40B4-BE49-F238E27FC236}">
                  <a16:creationId xmlns:a16="http://schemas.microsoft.com/office/drawing/2014/main" id="{0AB66D22-7F47-54B5-DF7A-45AE8E60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8821" y="6582063"/>
              <a:ext cx="179400" cy="2778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2" name="Line 38">
              <a:extLst>
                <a:ext uri="{FF2B5EF4-FFF2-40B4-BE49-F238E27FC236}">
                  <a16:creationId xmlns:a16="http://schemas.microsoft.com/office/drawing/2014/main" id="{152B8E34-75B6-63A4-2D13-C25A12D56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6102" y="6012068"/>
              <a:ext cx="0" cy="292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3" name="Oval 39">
              <a:extLst>
                <a:ext uri="{FF2B5EF4-FFF2-40B4-BE49-F238E27FC236}">
                  <a16:creationId xmlns:a16="http://schemas.microsoft.com/office/drawing/2014/main" id="{4D3F44ED-D1A6-2E37-4882-F2FC010E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761" y="6083515"/>
              <a:ext cx="73030" cy="730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74" name="Oval 40">
              <a:extLst>
                <a:ext uri="{FF2B5EF4-FFF2-40B4-BE49-F238E27FC236}">
                  <a16:creationId xmlns:a16="http://schemas.microsoft.com/office/drawing/2014/main" id="{68C730D8-2436-5DE3-8CE0-B0C2A608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115" y="6636046"/>
              <a:ext cx="73030" cy="730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75" name="Oval 41">
              <a:extLst>
                <a:ext uri="{FF2B5EF4-FFF2-40B4-BE49-F238E27FC236}">
                  <a16:creationId xmlns:a16="http://schemas.microsoft.com/office/drawing/2014/main" id="{B36677FD-7613-145B-5637-FFDCB26B3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048" y="6632871"/>
              <a:ext cx="73030" cy="7303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1476" name="Text Box 42">
              <a:extLst>
                <a:ext uri="{FF2B5EF4-FFF2-40B4-BE49-F238E27FC236}">
                  <a16:creationId xmlns:a16="http://schemas.microsoft.com/office/drawing/2014/main" id="{E1A26050-28D3-0886-D066-1C88072C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8117" y="7018690"/>
              <a:ext cx="1332076" cy="43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685800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anose="02010601000101010101" pitchFamily="2" charset="-120"/>
                <a:buChar char="․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000099"/>
                </a:buClr>
                <a:buSzPct val="55000"/>
                <a:buFont typeface="Symbol" pitchFamily="2" charset="2"/>
                <a:buChar char="¾"/>
                <a:defRPr kumimoji="1" sz="1500">
                  <a:solidFill>
                    <a:srgbClr val="000099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3300"/>
                </a:buClr>
                <a:buSzPct val="50000"/>
                <a:buFont typeface="Wingdings" pitchFamily="2" charset="2"/>
                <a:buChar char="n"/>
                <a:defRPr kumimoji="1">
                  <a:solidFill>
                    <a:srgbClr val="0033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rgbClr val="990000"/>
                </a:buClr>
                <a:buSzPct val="55000"/>
                <a:buFont typeface="Wingdings" pitchFamily="2" charset="2"/>
                <a:buChar char="n"/>
                <a:defRPr kumimoji="1" sz="1500">
                  <a:solidFill>
                    <a:srgbClr val="990000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SzPct val="50000"/>
                <a:buFont typeface="Wingdings" pitchFamily="2" charset="2"/>
                <a:buChar char="n"/>
                <a:defRPr kumimoji="1" sz="15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2-input or</a:t>
              </a:r>
            </a:p>
          </p:txBody>
        </p:sp>
      </p:grpSp>
      <p:sp>
        <p:nvSpPr>
          <p:cNvPr id="61445" name="投影片編號版面配置區 1">
            <a:extLst>
              <a:ext uri="{FF2B5EF4-FFF2-40B4-BE49-F238E27FC236}">
                <a16:creationId xmlns:a16="http://schemas.microsoft.com/office/drawing/2014/main" id="{00994D30-C2FE-1F78-40D1-E78345F77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37402C8-59D0-9E4C-AB59-038A46DDB2BD}" type="slidenum">
              <a:rPr kumimoji="0" lang="zh-TW" altLang="en-US" sz="900">
                <a:latin typeface="Tahoma" panose="020B0604030504040204" pitchFamily="34" charset="0"/>
              </a:rPr>
              <a:pPr/>
              <a:t>35</a:t>
            </a:fld>
            <a:endParaRPr kumimoji="0" lang="en-US" altLang="zh-TW" sz="9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DDFC0EAF-8AAF-9680-B433-7A8F64D0B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fld id="{2CEC0394-6A83-2D4B-9DF9-52EC5D7A1CE0}" type="slidenum">
              <a:rPr kumimoji="0"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 typeface="標楷體" panose="02010601000101010101" pitchFamily="2" charset="-120"/>
                <a:buNone/>
              </a:pPr>
              <a:t>36</a:t>
            </a:fld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4CFC93C-56A8-2E6B-2550-F5D0E2A00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AIG Attributes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C24FF04-A355-4E33-BDFA-F2D772FFD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558925"/>
            <a:ext cx="6029325" cy="2508250"/>
          </a:xfrm>
        </p:spPr>
        <p:txBody>
          <a:bodyPr/>
          <a:lstStyle/>
          <a:p>
            <a:pPr marL="685800" lvl="1" indent="-342900">
              <a:buFont typeface="Symbol" panose="05050102010706020507" pitchFamily="18" charset="2"/>
              <a:buChar char="¾"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Size is the number of AND nodes in it</a:t>
            </a:r>
          </a:p>
          <a:p>
            <a:pPr marL="685800" lvl="1" indent="-342900">
              <a:buFont typeface="Symbol" panose="05050102010706020507" pitchFamily="18" charset="2"/>
              <a:buChar char="¾"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Logic level is the number of AND-gates on the longest path from the primary inputs (PIs) to the primary outputs (POs)</a:t>
            </a:r>
          </a:p>
          <a:p>
            <a:pPr marL="685800" lvl="1" indent="-342900">
              <a:buFont typeface="Symbol" panose="05050102010706020507" pitchFamily="18" charset="2"/>
              <a:buChar char="¾"/>
              <a:defRPr/>
            </a:pPr>
            <a:r>
              <a:rPr lang="en-US" altLang="zh-TW" sz="2400" dirty="0">
                <a:solidFill>
                  <a:schemeClr val="tx2"/>
                </a:solidFill>
                <a:latin typeface="+mj-lt"/>
              </a:rPr>
              <a:t>The inverters are ignored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51023047-E6DE-D902-ADCF-945CA4027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5659438"/>
            <a:ext cx="199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TW" sz="1800">
                <a:solidFill>
                  <a:srgbClr val="000000"/>
                </a:solidFill>
              </a:rPr>
              <a:t>6 nodes, 4 levels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B7D5900C-8FBC-E795-0458-15E88AD82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2" y="4017941"/>
            <a:ext cx="3337779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CC8CC559-AF83-B226-D1C5-63D8F6A63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fld id="{C228D921-C94A-C145-8F99-30663CD0A53F}" type="slidenum">
              <a:rPr kumimoji="0"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 typeface="標楷體" panose="02010601000101010101" pitchFamily="2" charset="-120"/>
                <a:buNone/>
              </a:pPr>
              <a:t>37</a:t>
            </a:fld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6E24DA9-197F-7463-428C-FEA7061D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AIG Canonicity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9F455F1-F5A7-14D3-259D-C2F9AD9A6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547813"/>
            <a:ext cx="6276975" cy="36877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TW" sz="2400"/>
              <a:t>AIGs are not canonical</a:t>
            </a:r>
          </a:p>
          <a:p>
            <a:pPr lvl="1">
              <a:spcBef>
                <a:spcPct val="0"/>
              </a:spcBef>
            </a:pPr>
            <a:r>
              <a:rPr lang="en-US" altLang="zh-TW" sz="2400">
                <a:solidFill>
                  <a:schemeClr val="tx2"/>
                </a:solidFill>
              </a:rPr>
              <a:t>ROBDDs are canonical</a:t>
            </a:r>
          </a:p>
          <a:p>
            <a:pPr lvl="1">
              <a:spcBef>
                <a:spcPct val="0"/>
              </a:spcBef>
            </a:pPr>
            <a:r>
              <a:rPr lang="en-US" altLang="zh-TW" sz="2400">
                <a:solidFill>
                  <a:schemeClr val="tx2"/>
                </a:solidFill>
              </a:rPr>
              <a:t>Same function represented by two functionally equivalent AIGs with different structures</a:t>
            </a:r>
          </a:p>
          <a:p>
            <a:pPr lvl="1">
              <a:spcBef>
                <a:spcPct val="0"/>
              </a:spcBef>
            </a:pPr>
            <a:r>
              <a:rPr lang="en-US" altLang="zh-TW" sz="2400">
                <a:solidFill>
                  <a:schemeClr val="tx2"/>
                </a:solidFill>
              </a:rPr>
              <a:t>Different structures can still be optimal with different objectives</a:t>
            </a:r>
          </a:p>
          <a:p>
            <a:pPr lvl="1">
              <a:spcBef>
                <a:spcPct val="0"/>
              </a:spcBef>
            </a:pPr>
            <a:endParaRPr lang="en-US" altLang="zh-TW" sz="240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endParaRPr lang="en-US" altLang="zh-TW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724B24AE-D9DF-8AA8-3AC0-2F43874D8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fld id="{2CC95754-0173-D44C-ACAB-863E2469EF02}" type="slidenum">
              <a:rPr kumimoji="0"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 typeface="標楷體" panose="02010601000101010101" pitchFamily="2" charset="-120"/>
                <a:buNone/>
              </a:pPr>
              <a:t>38</a:t>
            </a:fld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98D5CB4-C4CA-9D01-0D5D-3C615A3BE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AIG Canonicity</a:t>
            </a:r>
          </a:p>
        </p:txBody>
      </p:sp>
      <p:pic>
        <p:nvPicPr>
          <p:cNvPr id="67588" name="Picture 8">
            <a:extLst>
              <a:ext uri="{FF2B5EF4-FFF2-40B4-BE49-F238E27FC236}">
                <a16:creationId xmlns:a16="http://schemas.microsoft.com/office/drawing/2014/main" id="{5C47AF10-89A9-D90C-1BDE-026CC689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843213"/>
            <a:ext cx="257492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10">
            <a:extLst>
              <a:ext uri="{FF2B5EF4-FFF2-40B4-BE49-F238E27FC236}">
                <a16:creationId xmlns:a16="http://schemas.microsoft.com/office/drawing/2014/main" id="{150349A5-B19C-6828-54DC-03665277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7165975"/>
            <a:ext cx="2574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6 nodes, 4 levels =&gt; area optimal</a:t>
            </a:r>
          </a:p>
        </p:txBody>
      </p:sp>
      <p:sp>
        <p:nvSpPr>
          <p:cNvPr id="67590" name="Text Box 11">
            <a:extLst>
              <a:ext uri="{FF2B5EF4-FFF2-40B4-BE49-F238E27FC236}">
                <a16:creationId xmlns:a16="http://schemas.microsoft.com/office/drawing/2014/main" id="{8E95E775-A4A6-D934-4C48-EC154206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7269163"/>
            <a:ext cx="33575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r>
              <a:rPr lang="en-US" altLang="zh-TW">
                <a:solidFill>
                  <a:srgbClr val="000000"/>
                </a:solidFill>
                <a:latin typeface="Times New Roman" panose="02020603050405020304" pitchFamily="18" charset="0"/>
              </a:rPr>
              <a:t>7 nodes, 3 levels            =&gt; speed (delay) optimal</a:t>
            </a:r>
          </a:p>
        </p:txBody>
      </p:sp>
      <p:pic>
        <p:nvPicPr>
          <p:cNvPr id="67591" name="Picture 12">
            <a:extLst>
              <a:ext uri="{FF2B5EF4-FFF2-40B4-BE49-F238E27FC236}">
                <a16:creationId xmlns:a16="http://schemas.microsoft.com/office/drawing/2014/main" id="{59EA1623-8BBE-3248-3893-2F9111F9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132138"/>
            <a:ext cx="34290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0">
            <a:extLst>
              <a:ext uri="{FF2B5EF4-FFF2-40B4-BE49-F238E27FC236}">
                <a16:creationId xmlns:a16="http://schemas.microsoft.com/office/drawing/2014/main" id="{441A61CC-7610-5362-B888-B3B047B10A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2800" b="1"/>
              <a:t>6. Reed-Muller Form</a:t>
            </a:r>
          </a:p>
        </p:txBody>
      </p:sp>
      <p:sp>
        <p:nvSpPr>
          <p:cNvPr id="69635" name="Rectangle 2051">
            <a:extLst>
              <a:ext uri="{FF2B5EF4-FFF2-40B4-BE49-F238E27FC236}">
                <a16:creationId xmlns:a16="http://schemas.microsoft.com/office/drawing/2014/main" id="{75786CDD-E2EF-B3AD-9174-A5E44142AC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69636" name="投影片編號版面配置區 1">
            <a:extLst>
              <a:ext uri="{FF2B5EF4-FFF2-40B4-BE49-F238E27FC236}">
                <a16:creationId xmlns:a16="http://schemas.microsoft.com/office/drawing/2014/main" id="{1B7336A7-17E2-B4CA-B5F6-7109A071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2DC3BE-C5E3-0149-9DA2-58B608D14E80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1B54BC-96D0-90EA-E962-18270939F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6629400" cy="1295400"/>
          </a:xfrm>
          <a:noFill/>
        </p:spPr>
        <p:txBody>
          <a:bodyPr/>
          <a:lstStyle/>
          <a:p>
            <a:pPr algn="l" eaLnBrk="1" hangingPunct="1"/>
            <a:r>
              <a:rPr lang="en-US" altLang="zh-TW"/>
              <a:t>  </a:t>
            </a:r>
            <a:r>
              <a:rPr lang="en-US" altLang="zh-TW" sz="2400" b="1"/>
              <a:t>Representations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DF8DEAA-075C-6710-94E4-B56BBF01F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0"/>
            <a:ext cx="5659438" cy="43719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2.</a:t>
            </a:r>
            <a:r>
              <a:rPr lang="en-US" altLang="zh-TW" dirty="0"/>
              <a:t> </a:t>
            </a:r>
            <a:r>
              <a:rPr lang="en-US" altLang="zh-TW" sz="2400" dirty="0"/>
              <a:t>Geometrical representation</a:t>
            </a:r>
            <a:endParaRPr lang="en-US" altLang="zh-TW" dirty="0"/>
          </a:p>
          <a:p>
            <a:pPr lvl="1" eaLnBrk="1" hangingPunct="1">
              <a:buFontTx/>
              <a:buNone/>
            </a:pPr>
            <a:r>
              <a:rPr lang="en-US" altLang="zh-TW" dirty="0"/>
              <a:t>    1 variable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2FCD2CC0-4344-D965-9742-ADD0A2A6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2444750"/>
            <a:ext cx="292100" cy="2921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D779373A-56CD-BB7D-C287-5C49A436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444750"/>
            <a:ext cx="292100" cy="2921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4BCE3BB-6857-14FC-2744-133AF65B3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2670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96EB6424-728C-4564-4FDB-85FF1669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26701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6AFF0370-4677-9E28-CF53-DF6F3A84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27375"/>
            <a:ext cx="238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9050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2 variables      </a:t>
            </a:r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F570244A-5A9A-20EB-1E18-4C756EE8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3816350"/>
            <a:ext cx="292100" cy="2921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298" name="Oval 10">
            <a:extLst>
              <a:ext uri="{FF2B5EF4-FFF2-40B4-BE49-F238E27FC236}">
                <a16:creationId xmlns:a16="http://schemas.microsoft.com/office/drawing/2014/main" id="{2513F04E-9FC5-655D-C2C8-AF2EB289C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816350"/>
            <a:ext cx="292100" cy="2921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299" name="Oval 11">
            <a:extLst>
              <a:ext uri="{FF2B5EF4-FFF2-40B4-BE49-F238E27FC236}">
                <a16:creationId xmlns:a16="http://schemas.microsoft.com/office/drawing/2014/main" id="{3A8EB5B9-D3CC-8C4C-C6F6-570482AA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883150"/>
            <a:ext cx="292100" cy="3683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00" name="Oval 12">
            <a:extLst>
              <a:ext uri="{FF2B5EF4-FFF2-40B4-BE49-F238E27FC236}">
                <a16:creationId xmlns:a16="http://schemas.microsoft.com/office/drawing/2014/main" id="{54A332D0-0ACC-C282-2427-187BAA685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4883150"/>
            <a:ext cx="292100" cy="368300"/>
          </a:xfrm>
          <a:prstGeom prst="ellipse">
            <a:avLst/>
          </a:prstGeom>
          <a:solidFill>
            <a:schemeClr val="bg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C0247763-C396-A368-DD97-A39AA8FA7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14800"/>
            <a:ext cx="0" cy="762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29A4BD2C-2754-651A-CF82-758611EB8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0" cy="762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D31DC013-11C7-2BA6-DC1E-34DE56AF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813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00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73D03244-9BD8-D8BB-432C-02035553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813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01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05687EDF-AF25-4F50-B0F8-807B72D1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184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10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AC4E24E0-29ED-4167-775D-A188D606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51847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11</a:t>
            </a:r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E6F9FF30-FE47-777D-7AAF-B4E98CDDA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638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3 variables</a:t>
            </a:r>
          </a:p>
        </p:txBody>
      </p:sp>
      <p:sp>
        <p:nvSpPr>
          <p:cNvPr id="12308" name="Rectangle 20">
            <a:extLst>
              <a:ext uri="{FF2B5EF4-FFF2-40B4-BE49-F238E27FC236}">
                <a16:creationId xmlns:a16="http://schemas.microsoft.com/office/drawing/2014/main" id="{99B0C58C-0B43-7D23-AA20-4E65E2FB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6483350"/>
            <a:ext cx="1282700" cy="113030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4277EF3B-09C6-83F2-9E3A-6B3DE44292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6477000"/>
            <a:ext cx="5334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156B184A-5ECD-D714-7681-D308574D7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7620000"/>
            <a:ext cx="5334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FDD5AB5-EE3F-F473-8BFE-FA05B219D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7620000"/>
            <a:ext cx="6096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A6309E43-F54D-FC85-EDD0-22E1DB90EC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6858000"/>
            <a:ext cx="7620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32B5982-FF04-16A8-9101-F452E5A2B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6934200"/>
            <a:ext cx="0" cy="685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9E1D2FC7-E238-48F9-6993-77453A318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6477000"/>
            <a:ext cx="609600" cy="457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Rectangle 27">
            <a:extLst>
              <a:ext uri="{FF2B5EF4-FFF2-40B4-BE49-F238E27FC236}">
                <a16:creationId xmlns:a16="http://schemas.microsoft.com/office/drawing/2014/main" id="{14B81768-ED66-3016-74AB-76C992A4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79279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000</a:t>
            </a:r>
          </a:p>
        </p:txBody>
      </p:sp>
      <p:sp>
        <p:nvSpPr>
          <p:cNvPr id="12316" name="Rectangle 28">
            <a:extLst>
              <a:ext uri="{FF2B5EF4-FFF2-40B4-BE49-F238E27FC236}">
                <a16:creationId xmlns:a16="http://schemas.microsoft.com/office/drawing/2014/main" id="{3BC74D03-B2D3-87EB-C4B8-2CC916C3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79343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100</a:t>
            </a:r>
          </a:p>
        </p:txBody>
      </p:sp>
      <p:sp>
        <p:nvSpPr>
          <p:cNvPr id="12317" name="Rectangle 29">
            <a:extLst>
              <a:ext uri="{FF2B5EF4-FFF2-40B4-BE49-F238E27FC236}">
                <a16:creationId xmlns:a16="http://schemas.microsoft.com/office/drawing/2014/main" id="{B3A3F99B-E3AF-BC5A-3DD8-53764B21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74707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110</a:t>
            </a:r>
          </a:p>
        </p:txBody>
      </p:sp>
      <p:sp>
        <p:nvSpPr>
          <p:cNvPr id="12318" name="Rectangle 30">
            <a:extLst>
              <a:ext uri="{FF2B5EF4-FFF2-40B4-BE49-F238E27FC236}">
                <a16:creationId xmlns:a16="http://schemas.microsoft.com/office/drawing/2014/main" id="{B3208317-2AB4-775F-0390-7032E0E1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62515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111</a:t>
            </a:r>
          </a:p>
        </p:txBody>
      </p:sp>
      <p:sp>
        <p:nvSpPr>
          <p:cNvPr id="12319" name="Rectangle 31">
            <a:extLst>
              <a:ext uri="{FF2B5EF4-FFF2-40B4-BE49-F238E27FC236}">
                <a16:creationId xmlns:a16="http://schemas.microsoft.com/office/drawing/2014/main" id="{FD539AB9-6F8C-BDD8-C28A-830AFD34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60991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011</a:t>
            </a:r>
          </a:p>
        </p:txBody>
      </p: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654C506A-792A-8649-C13B-1C3975F6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67087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001</a:t>
            </a:r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D33EEE3A-FAD4-0CA3-99A8-DC068B78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68611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101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6457E6F6-BE5C-D560-BD57-26F780495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73183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010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BBABB3CB-5202-A352-F462-50AFF2D7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6864350"/>
            <a:ext cx="1282700" cy="1130300"/>
          </a:xfrm>
          <a:prstGeom prst="rect">
            <a:avLst/>
          </a:prstGeom>
          <a:solidFill>
            <a:schemeClr val="bg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24" name="Line 36">
            <a:extLst>
              <a:ext uri="{FF2B5EF4-FFF2-40B4-BE49-F238E27FC236}">
                <a16:creationId xmlns:a16="http://schemas.microsoft.com/office/drawing/2014/main" id="{AC50034D-1ADB-2FCE-01CB-E2E6F5984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858000"/>
            <a:ext cx="0" cy="762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Line 37">
            <a:extLst>
              <a:ext uri="{FF2B5EF4-FFF2-40B4-BE49-F238E27FC236}">
                <a16:creationId xmlns:a16="http://schemas.microsoft.com/office/drawing/2014/main" id="{9C92C953-4C3C-92C9-8CEA-80E58A7DF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7620000"/>
            <a:ext cx="762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D55A6792-F271-1366-60B6-249AEFE67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7620000"/>
            <a:ext cx="533400" cy="381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89C0C9EF-A49E-11BA-51B9-2597EB48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719931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/>
              <a:t>010</a:t>
            </a:r>
          </a:p>
        </p:txBody>
      </p:sp>
      <p:sp>
        <p:nvSpPr>
          <p:cNvPr id="12328" name="Oval 40">
            <a:extLst>
              <a:ext uri="{FF2B5EF4-FFF2-40B4-BE49-F238E27FC236}">
                <a16:creationId xmlns:a16="http://schemas.microsoft.com/office/drawing/2014/main" id="{930D3BD9-D0D7-559A-EC4F-4EB09AD9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6330950"/>
            <a:ext cx="292100" cy="2921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29" name="Oval 41">
            <a:extLst>
              <a:ext uri="{FF2B5EF4-FFF2-40B4-BE49-F238E27FC236}">
                <a16:creationId xmlns:a16="http://schemas.microsoft.com/office/drawing/2014/main" id="{3FD6275D-FF30-E792-1DD4-9D07C2C2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7473950"/>
            <a:ext cx="292100" cy="2921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30" name="Oval 42">
            <a:extLst>
              <a:ext uri="{FF2B5EF4-FFF2-40B4-BE49-F238E27FC236}">
                <a16:creationId xmlns:a16="http://schemas.microsoft.com/office/drawing/2014/main" id="{52A354F3-AF11-A815-DB53-D8BC42E3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7854950"/>
            <a:ext cx="292100" cy="2921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31" name="Oval 43">
            <a:extLst>
              <a:ext uri="{FF2B5EF4-FFF2-40B4-BE49-F238E27FC236}">
                <a16:creationId xmlns:a16="http://schemas.microsoft.com/office/drawing/2014/main" id="{7B0AB8CC-1C30-685E-3D77-A4026406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6711950"/>
            <a:ext cx="292100" cy="292100"/>
          </a:xfrm>
          <a:prstGeom prst="ellipse">
            <a:avLst/>
          </a:prstGeom>
          <a:solidFill>
            <a:schemeClr val="tx2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2400"/>
          </a:p>
        </p:txBody>
      </p:sp>
      <p:sp>
        <p:nvSpPr>
          <p:cNvPr id="12332" name="Line 44">
            <a:extLst>
              <a:ext uri="{FF2B5EF4-FFF2-40B4-BE49-F238E27FC236}">
                <a16:creationId xmlns:a16="http://schemas.microsoft.com/office/drawing/2014/main" id="{7A5DF4D2-8065-01D6-D768-7F9691A80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14400"/>
            <a:ext cx="5486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FEAF0B30-CD5F-F15B-D551-47B30C8E1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8308975"/>
            <a:ext cx="5761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sum : on-set ={(0 0 1),(0 1 0),(1 0 0),(1 1 1)}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       off-set ={(0 1 1),(1 0 1),(1 1 0),(0 0 0)}</a:t>
            </a:r>
          </a:p>
        </p:txBody>
      </p:sp>
      <p:sp>
        <p:nvSpPr>
          <p:cNvPr id="12334" name="Line 46">
            <a:extLst>
              <a:ext uri="{FF2B5EF4-FFF2-40B4-BE49-F238E27FC236}">
                <a16:creationId xmlns:a16="http://schemas.microsoft.com/office/drawing/2014/main" id="{C035690D-03B1-C419-C369-6E235DC53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90800"/>
            <a:ext cx="1219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Line 47">
            <a:extLst>
              <a:ext uri="{FF2B5EF4-FFF2-40B4-BE49-F238E27FC236}">
                <a16:creationId xmlns:a16="http://schemas.microsoft.com/office/drawing/2014/main" id="{1BFA6FD8-18B1-356B-F1DC-AD1B77F66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962400"/>
            <a:ext cx="1219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6" name="Line 48">
            <a:extLst>
              <a:ext uri="{FF2B5EF4-FFF2-40B4-BE49-F238E27FC236}">
                <a16:creationId xmlns:a16="http://schemas.microsoft.com/office/drawing/2014/main" id="{B56EC925-F703-720C-1793-69043D142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105400"/>
            <a:ext cx="1219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7" name="投影片編號版面配置區 1">
            <a:extLst>
              <a:ext uri="{FF2B5EF4-FFF2-40B4-BE49-F238E27FC236}">
                <a16:creationId xmlns:a16="http://schemas.microsoft.com/office/drawing/2014/main" id="{6127912B-3D60-FD53-74CC-912365EA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35F9A0-EAC4-CD4B-B1DE-FF3B71A4C5E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3DFA4FB9-A87E-F1A0-68EC-1237C9889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fld id="{7102EA5A-D467-2E48-9FCF-C7CE8C6AE19A}" type="slidenum">
              <a:rPr kumimoji="0"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 typeface="標楷體" panose="02010601000101010101" pitchFamily="2" charset="-120"/>
                <a:buNone/>
              </a:pPr>
              <a:t>40</a:t>
            </a:fld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E121224-6290-BB96-7667-37E1A3BDC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Representation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F32366-F2B6-416E-BA03-55C3498EF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475" y="1463675"/>
            <a:ext cx="6246813" cy="38290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400" dirty="0">
                <a:latin typeface="+mj-lt"/>
              </a:rPr>
              <a:t>Reed-Muller Expression (with AND, XOR and 1)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latin typeface="+mj-lt"/>
              </a:rPr>
              <a:t>Algebraic Normal Form (ANF)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D94D445-0B62-4F31-B7BF-60D4A3DC1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059113"/>
                <a:ext cx="6172200" cy="547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20000"/>
                  <a:buFont typeface="標楷體" pitchFamily="65" charset="-120"/>
                  <a:buChar char="․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55000"/>
                  <a:buFont typeface="Symbol" pitchFamily="18" charset="2"/>
                  <a:buChar char="¾"/>
                  <a:defRPr kumimoji="1" sz="2000">
                    <a:solidFill>
                      <a:srgbClr val="000099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00"/>
                  </a:buClr>
                  <a:buSzPct val="50000"/>
                  <a:buFont typeface="Wingdings" pitchFamily="2" charset="2"/>
                  <a:buChar char="n"/>
                  <a:defRPr kumimoji="1">
                    <a:solidFill>
                      <a:srgbClr val="003300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rgbClr val="990000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66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257175" indent="-257175" defTabSz="685800">
                  <a:buClr>
                    <a:srgbClr val="0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ja-JP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ja-JP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kern="0" dirty="0">
                  <a:solidFill>
                    <a:srgbClr val="000000"/>
                  </a:solidFill>
                </a:endParaRPr>
              </a:p>
              <a:p>
                <a:pPr marL="0" indent="0" defTabSz="685800">
                  <a:buClr>
                    <a:srgbClr val="000000"/>
                  </a:buClr>
                  <a:buFont typeface="標楷體" pitchFamily="65" charset="-120"/>
                  <a:buNone/>
                  <a:defRPr/>
                </a:pPr>
                <a:r>
                  <a:rPr lang="en-US" altLang="ko-KR" kern="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ko-KR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ko-KR" kern="0" dirty="0">
                  <a:solidFill>
                    <a:srgbClr val="000000"/>
                  </a:solidFill>
                </a:endParaRPr>
              </a:p>
              <a:p>
                <a:pPr marL="257175" indent="-257175" defTabSz="685800">
                  <a:buClr>
                    <a:srgbClr val="000000"/>
                  </a:buClr>
                  <a:defRPr/>
                </a:pPr>
                <a:r>
                  <a:rPr lang="en-US" altLang="ja-JP" kern="0" dirty="0">
                    <a:solidFill>
                      <a:srgbClr val="000000"/>
                    </a:solidFill>
                  </a:rPr>
                  <a:t>Use un-complemented literals only </a:t>
                </a:r>
              </a:p>
              <a:p>
                <a:pPr marL="257175" indent="-257175" defTabSz="685800">
                  <a:buClr>
                    <a:srgbClr val="000000"/>
                  </a:buClr>
                  <a:defRPr/>
                </a:pPr>
                <a:r>
                  <a:rPr lang="en-US" altLang="ja-JP" kern="0" dirty="0">
                    <a:solidFill>
                      <a:srgbClr val="000000"/>
                    </a:solidFill>
                  </a:rPr>
                  <a:t>The above is called the Positive Polarity RM (PPRM), which is canonical (unique) for the given function </a:t>
                </a:r>
              </a:p>
              <a:p>
                <a:pPr marL="257175" indent="-257175" defTabSz="685800">
                  <a:buClr>
                    <a:srgbClr val="0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altLang="ja-JP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1=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’,  (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)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(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), </m:t>
                    </m:r>
                    <m:r>
                      <a:rPr lang="en-US" altLang="ja-JP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)=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𝑎𝑐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𝑏𝑐</m:t>
                    </m:r>
                  </m:oMath>
                </a14:m>
                <a:endParaRPr lang="en-US" altLang="ja-JP" kern="0" dirty="0">
                  <a:solidFill>
                    <a:srgbClr val="000000"/>
                  </a:solidFill>
                  <a:sym typeface="Symbol"/>
                </a:endParaRPr>
              </a:p>
              <a:p>
                <a:pPr marL="257175" indent="-257175" defTabSz="685800">
                  <a:buClr>
                    <a:srgbClr val="00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+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altLang="ja-JP" i="1" kern="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</m:t>
                    </m:r>
                    <m:r>
                      <a:rPr lang="en-US" altLang="ja-JP" i="1" kern="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ja-JP" kern="0" dirty="0">
                    <a:solidFill>
                      <a:srgbClr val="000000"/>
                    </a:solidFill>
                    <a:sym typeface="Symbol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𝑎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𝑏</m:t>
                    </m:r>
                    <m:r>
                      <a:rPr lang="en-US" altLang="ja-JP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altLang="ja-JP" kern="0" dirty="0">
                    <a:solidFill>
                      <a:srgbClr val="000000"/>
                    </a:solidFill>
                    <a:sym typeface="Symbol"/>
                  </a:rPr>
                  <a:t>are exclusive</a:t>
                </a:r>
                <a:endParaRPr lang="en-US" altLang="ja-JP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D94D445-0B62-4F31-B7BF-60D4A3DC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059113"/>
                <a:ext cx="6172200" cy="5473700"/>
              </a:xfrm>
              <a:prstGeom prst="rect">
                <a:avLst/>
              </a:prstGeom>
              <a:blipFill>
                <a:blip r:embed="rId3"/>
                <a:stretch>
                  <a:fillRect l="-2459" t="-30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>
            <a:extLst>
              <a:ext uri="{FF2B5EF4-FFF2-40B4-BE49-F238E27FC236}">
                <a16:creationId xmlns:a16="http://schemas.microsoft.com/office/drawing/2014/main" id="{A18B3F05-95B9-93CE-2628-1F14706F2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tx1"/>
              </a:buClr>
              <a:buSzPct val="120000"/>
              <a:buFont typeface="標楷體" panose="02010601000101010101" pitchFamily="2" charset="-120"/>
              <a:buChar char="․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2" charset="2"/>
              <a:buChar char="¾"/>
              <a:defRPr kumimoji="1" sz="15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15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15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標楷體" panose="02010601000101010101" pitchFamily="2" charset="-120"/>
              <a:buNone/>
            </a:pPr>
            <a:fld id="{2090C5E4-3B5B-C840-A0C9-F546256CB3FA}" type="slidenum">
              <a:rPr kumimoji="0" lang="zh-TW" altLang="en-US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SzTx/>
                <a:buFont typeface="標楷體" panose="02010601000101010101" pitchFamily="2" charset="-120"/>
                <a:buNone/>
              </a:pPr>
              <a:t>41</a:t>
            </a:fld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E2BC470-4C76-1CCD-5F79-B38412C1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400"/>
              <a:t>Example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D36E5F2-F763-4443-A26D-2CE780EBD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8913" y="1619250"/>
            <a:ext cx="6669087" cy="705643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+mj-lt"/>
              </a:rPr>
              <a:t>f(x</a:t>
            </a:r>
            <a:r>
              <a:rPr lang="en-US" altLang="zh-TW" sz="2400" baseline="-25000" dirty="0">
                <a:latin typeface="+mj-lt"/>
              </a:rPr>
              <a:t>1</a:t>
            </a:r>
            <a:r>
              <a:rPr lang="en-US" altLang="zh-TW" sz="2400" dirty="0">
                <a:latin typeface="+mj-lt"/>
              </a:rPr>
              <a:t>, x</a:t>
            </a:r>
            <a:r>
              <a:rPr lang="en-US" altLang="zh-TW" sz="2400" baseline="-25000" dirty="0">
                <a:latin typeface="+mj-lt"/>
              </a:rPr>
              <a:t>2</a:t>
            </a:r>
            <a:r>
              <a:rPr lang="en-US" altLang="zh-TW" sz="2400" dirty="0">
                <a:latin typeface="+mj-lt"/>
              </a:rPr>
              <a:t>) = f(0, 0)x</a:t>
            </a:r>
            <a:r>
              <a:rPr lang="en-US" altLang="zh-TW" sz="2400" baseline="-25000" dirty="0">
                <a:latin typeface="+mj-lt"/>
              </a:rPr>
              <a:t>1</a:t>
            </a:r>
            <a:r>
              <a:rPr lang="en-US" altLang="zh-TW" sz="2400" dirty="0">
                <a:latin typeface="+mj-lt"/>
              </a:rPr>
              <a:t>’x</a:t>
            </a:r>
            <a:r>
              <a:rPr lang="en-US" altLang="zh-TW" sz="2400" baseline="-25000" dirty="0">
                <a:latin typeface="+mj-lt"/>
              </a:rPr>
              <a:t>2</a:t>
            </a:r>
            <a:r>
              <a:rPr lang="en-US" altLang="zh-TW" sz="2400" dirty="0">
                <a:latin typeface="+mj-lt"/>
              </a:rPr>
              <a:t>’ + </a:t>
            </a:r>
            <a:r>
              <a:rPr lang="en-US" altLang="zh-TW" sz="2400" dirty="0"/>
              <a:t>f(0,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’x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latin typeface="+mj-lt"/>
              </a:rPr>
              <a:t> +</a:t>
            </a:r>
            <a:r>
              <a:rPr lang="en-US" altLang="zh-TW" sz="2400" dirty="0"/>
              <a:t> f(1, 0)x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’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 + f(1,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        =</a:t>
            </a:r>
            <a:r>
              <a:rPr lang="en-US" altLang="zh-TW" sz="2400" dirty="0"/>
              <a:t>f(0, 0)x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’x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’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f(0,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’x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f(1, 0)x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’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ym typeface="Symbol"/>
              </a:rPr>
              <a:t>                </a:t>
            </a:r>
            <a:r>
              <a:rPr lang="en-US" altLang="zh-TW" sz="2400" dirty="0"/>
              <a:t> f(1,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        =</a:t>
            </a:r>
            <a:r>
              <a:rPr lang="en-US" altLang="zh-TW" sz="2400" dirty="0"/>
              <a:t>f(0, 0)(x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/>
              </a:rPr>
              <a:t>1)(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1) 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f(0, 1)(x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/>
              </a:rPr>
              <a:t>1)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f(1, 0)x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(x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1)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f(1,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en-US" altLang="zh-TW" sz="2400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        =</a:t>
            </a:r>
            <a:r>
              <a:rPr lang="en-US" altLang="zh-TW" sz="2400" dirty="0"/>
              <a:t>f(0, 0)(x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1) 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f(0, 1)(x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f(1, 0)(x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>
                <a:sym typeface="Symbol"/>
              </a:rPr>
              <a:t>)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/>
              </a:rPr>
              <a:t>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f(1, 1)x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latin typeface="+mj-lt"/>
              </a:rPr>
              <a:t>             =</a:t>
            </a:r>
            <a:r>
              <a:rPr lang="en-US" altLang="zh-TW" sz="2400" dirty="0"/>
              <a:t>f(0, 0)</a:t>
            </a:r>
            <a:r>
              <a:rPr lang="en-US" altLang="zh-TW" sz="2400" dirty="0">
                <a:sym typeface="Symbol"/>
              </a:rPr>
              <a:t> 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ym typeface="Symbol"/>
              </a:rPr>
              <a:t>               </a:t>
            </a:r>
            <a:r>
              <a:rPr lang="en-US" altLang="zh-TW" sz="2400" dirty="0"/>
              <a:t>(                   )x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/>
              </a:rPr>
              <a:t>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ym typeface="Symbol"/>
              </a:rPr>
              <a:t>               (                   )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/>
              </a:rPr>
              <a:t>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ym typeface="Symbol"/>
              </a:rPr>
              <a:t>               (                                          )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en-US" altLang="zh-TW" sz="24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sz="2400" dirty="0"/>
              <a:t>               </a:t>
            </a:r>
            <a:endParaRPr lang="en-US" altLang="zh-TW" sz="2400" dirty="0">
              <a:latin typeface="+mj-lt"/>
            </a:endParaRPr>
          </a:p>
          <a:p>
            <a:pPr>
              <a:buFontTx/>
              <a:buChar char="-"/>
              <a:defRPr/>
            </a:pPr>
            <a:endParaRPr lang="en-US" altLang="zh-TW" sz="2100" dirty="0">
              <a:latin typeface="+mj-lt"/>
            </a:endParaRPr>
          </a:p>
          <a:p>
            <a:pPr>
              <a:buFontTx/>
              <a:buChar char="-"/>
              <a:defRPr/>
            </a:pPr>
            <a:endParaRPr lang="en-US" altLang="zh-TW" sz="2100" dirty="0">
              <a:latin typeface="+mj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BDB545-357F-4A8A-80CF-695729FB2320}"/>
              </a:ext>
            </a:extLst>
          </p:cNvPr>
          <p:cNvSpPr txBox="1"/>
          <p:nvPr/>
        </p:nvSpPr>
        <p:spPr>
          <a:xfrm>
            <a:off x="1557338" y="6372225"/>
            <a:ext cx="18399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+mn-lt"/>
                <a:sym typeface="Symbol"/>
              </a:rPr>
              <a:t>f(0,0)f(1,0)</a:t>
            </a:r>
            <a:endParaRPr lang="zh-TW" altLang="en-US" dirty="0">
              <a:latin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21DF20-AA6F-4135-AA4B-09C71B88C886}"/>
              </a:ext>
            </a:extLst>
          </p:cNvPr>
          <p:cNvSpPr txBox="1"/>
          <p:nvPr/>
        </p:nvSpPr>
        <p:spPr>
          <a:xfrm>
            <a:off x="1557338" y="6778625"/>
            <a:ext cx="1839912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+mj-lt"/>
                <a:sym typeface="Symbol"/>
              </a:rPr>
              <a:t>f(0,0)f(0,1)</a:t>
            </a:r>
            <a:endParaRPr lang="zh-TW" altLang="en-US" dirty="0">
              <a:latin typeface="+mj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61BBF5-1779-445E-B5B5-9E81D61D6CCB}"/>
              </a:ext>
            </a:extLst>
          </p:cNvPr>
          <p:cNvSpPr txBox="1"/>
          <p:nvPr/>
        </p:nvSpPr>
        <p:spPr>
          <a:xfrm>
            <a:off x="1557338" y="7138988"/>
            <a:ext cx="4772025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latin typeface="+mn-lt"/>
                <a:sym typeface="Symbol"/>
              </a:rPr>
              <a:t>f(0,0)f(0,1)f(1,0) f(1,1)</a:t>
            </a:r>
            <a:endParaRPr lang="zh-TW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0">
            <a:extLst>
              <a:ext uri="{FF2B5EF4-FFF2-40B4-BE49-F238E27FC236}">
                <a16:creationId xmlns:a16="http://schemas.microsoft.com/office/drawing/2014/main" id="{ADBFE418-2D97-A746-51D1-E745E896D5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2800" b="1"/>
              <a:t>Characteristic Functions</a:t>
            </a:r>
          </a:p>
        </p:txBody>
      </p:sp>
      <p:sp>
        <p:nvSpPr>
          <p:cNvPr id="74755" name="Rectangle 2051">
            <a:extLst>
              <a:ext uri="{FF2B5EF4-FFF2-40B4-BE49-F238E27FC236}">
                <a16:creationId xmlns:a16="http://schemas.microsoft.com/office/drawing/2014/main" id="{2C5A9762-7360-3FD5-D301-B4B57894BA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74756" name="投影片編號版面配置區 1">
            <a:extLst>
              <a:ext uri="{FF2B5EF4-FFF2-40B4-BE49-F238E27FC236}">
                <a16:creationId xmlns:a16="http://schemas.microsoft.com/office/drawing/2014/main" id="{538ED00B-9BEB-81D0-A735-5A83730D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C0780-816A-894C-8D20-B844185035B9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BDAD992-AD80-455B-DE27-E1EC39417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1950" y="381000"/>
            <a:ext cx="5829300" cy="10668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Characteristic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522D4644-BAC1-3A8A-EE64-B17D28F9EEE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4350" y="1295401"/>
                <a:ext cx="5791200" cy="985748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sz="2400" dirty="0"/>
                  <a:t> be a set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:r>
                  <a:rPr lang="en-US" altLang="zh-TW" sz="2400" dirty="0"/>
                  <a:t>The characteristic function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 is the function </a:t>
                </a:r>
              </a:p>
              <a:p>
                <a:pPr eaLnBrk="1" hangingPunct="1">
                  <a:buFontTx/>
                  <a:buNone/>
                </a:pPr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522D4644-BAC1-3A8A-EE64-B17D28F9E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295401"/>
                <a:ext cx="5791200" cy="985748"/>
              </a:xfrm>
              <a:blipFill>
                <a:blip r:embed="rId2"/>
                <a:stretch>
                  <a:fillRect l="-1532" t="-6410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0" name="Line 4">
            <a:extLst>
              <a:ext uri="{FF2B5EF4-FFF2-40B4-BE49-F238E27FC236}">
                <a16:creationId xmlns:a16="http://schemas.microsoft.com/office/drawing/2014/main" id="{CA7F4884-043C-0625-0CF4-73F3B21C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91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27A7EE2-D751-65EB-86E5-18C2BFA6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15700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75785" name="Oval 14">
            <a:extLst>
              <a:ext uri="{FF2B5EF4-FFF2-40B4-BE49-F238E27FC236}">
                <a16:creationId xmlns:a16="http://schemas.microsoft.com/office/drawing/2014/main" id="{CFFE165E-6DD9-ECC9-F722-3CCD6CCA3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2514600" cy="17526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75786" name="Oval 18">
            <a:extLst>
              <a:ext uri="{FF2B5EF4-FFF2-40B4-BE49-F238E27FC236}">
                <a16:creationId xmlns:a16="http://schemas.microsoft.com/office/drawing/2014/main" id="{058B1A9D-8D73-F0E8-3014-B6843F09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71800"/>
            <a:ext cx="1143000" cy="7620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5787" name="Text Box 20">
            <a:extLst>
              <a:ext uri="{FF2B5EF4-FFF2-40B4-BE49-F238E27FC236}">
                <a16:creationId xmlns:a16="http://schemas.microsoft.com/office/drawing/2014/main" id="{FFF74DA9-BE4B-0058-F22D-D05E742E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75788" name="投影片編號版面配置區 1">
            <a:extLst>
              <a:ext uri="{FF2B5EF4-FFF2-40B4-BE49-F238E27FC236}">
                <a16:creationId xmlns:a16="http://schemas.microsoft.com/office/drawing/2014/main" id="{15D31082-EB3F-138D-B0C3-1B52930D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D8180-3E6C-6C4D-A594-EE1FAA1CA87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1479C4-E267-41E8-712B-EF8917B916F7}"/>
                  </a:ext>
                </a:extLst>
              </p:cNvPr>
              <p:cNvSpPr txBox="1"/>
              <p:nvPr/>
            </p:nvSpPr>
            <p:spPr>
              <a:xfrm>
                <a:off x="201364" y="2281148"/>
                <a:ext cx="37887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→ { 0,1 }</m:t>
                      </m:r>
                    </m:oMath>
                  </m:oMathPara>
                </a14:m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) = 1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sz="2400" dirty="0"/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) = 0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C1479C4-E267-41E8-712B-EF8917B9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4" y="2281148"/>
                <a:ext cx="3788779" cy="1200329"/>
              </a:xfrm>
              <a:prstGeom prst="rect">
                <a:avLst/>
              </a:prstGeom>
              <a:blipFill>
                <a:blip r:embed="rId3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0278DB-7D32-6FBB-947D-4D83E6102A64}"/>
                  </a:ext>
                </a:extLst>
              </p:cNvPr>
              <p:cNvSpPr txBox="1"/>
              <p:nvPr/>
            </p:nvSpPr>
            <p:spPr>
              <a:xfrm>
                <a:off x="554179" y="3747878"/>
                <a:ext cx="343189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en-US" altLang="zh-TW" sz="2400" dirty="0"/>
                  <a:t>Ex:</a:t>
                </a: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 1,2,3,4 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 1,2 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i="1" baseline="-2500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(3)=0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0278DB-7D32-6FBB-947D-4D83E6102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9" y="3747878"/>
                <a:ext cx="3431892" cy="1938992"/>
              </a:xfrm>
              <a:prstGeom prst="rect">
                <a:avLst/>
              </a:prstGeom>
              <a:blipFill>
                <a:blip r:embed="rId4"/>
                <a:stretch>
                  <a:fillRect l="-2583" t="-261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BE30AC4-7676-0917-56EC-498E5F490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279400"/>
            <a:ext cx="5829300" cy="12446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Characteristic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7DBAC7E8-71B2-463E-70C2-6A367D2A173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4350" y="1371600"/>
                <a:ext cx="5972743" cy="67564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zh-TW" sz="2400" dirty="0"/>
                  <a:t>Given a Boolean function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zh-TW" sz="240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𝐵𝑛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𝐵𝑚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zh-TW" sz="2400" dirty="0"/>
                  <a:t>the mapping relation denoted 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zh-TW" sz="2400" dirty="0"/>
                  <a:t>is defined as</a:t>
                </a:r>
              </a:p>
              <a:p>
                <a:pPr marL="0" indent="0" eaLnBrk="1" hangingPunct="1">
                  <a:buFontTx/>
                  <a:buNone/>
                </a:pPr>
                <a:endParaRPr lang="en-US" altLang="zh-TW" sz="2400" dirty="0"/>
              </a:p>
              <a:p>
                <a:pPr marL="0" indent="0" eaLnBrk="1" hangingPunct="1">
                  <a:buFontTx/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7DBAC7E8-71B2-463E-70C2-6A367D2A1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371600"/>
                <a:ext cx="5972743" cy="6756400"/>
              </a:xfrm>
              <a:blipFill>
                <a:blip r:embed="rId3"/>
                <a:stretch>
                  <a:fillRect l="-1531" t="-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4" name="Line 4">
            <a:extLst>
              <a:ext uri="{FF2B5EF4-FFF2-40B4-BE49-F238E27FC236}">
                <a16:creationId xmlns:a16="http://schemas.microsoft.com/office/drawing/2014/main" id="{3F9D853E-ED4A-8C7D-25D1-2A970D137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91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06" name="Object 6">
            <a:extLst>
              <a:ext uri="{FF2B5EF4-FFF2-40B4-BE49-F238E27FC236}">
                <a16:creationId xmlns:a16="http://schemas.microsoft.com/office/drawing/2014/main" id="{9925D4DE-2979-19DE-7BB7-75F43150A06D}"/>
              </a:ext>
            </a:extLst>
          </p:cNvPr>
          <p:cNvGraphicFramePr>
            <a:graphicFrameLocks/>
          </p:cNvGraphicFramePr>
          <p:nvPr/>
        </p:nvGraphicFramePr>
        <p:xfrm>
          <a:off x="1143000" y="3211513"/>
          <a:ext cx="4191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方程式" r:id="rId4" imgW="59105800" imgH="6146800" progId="Equation.3">
                  <p:embed/>
                </p:oleObj>
              </mc:Choice>
              <mc:Fallback>
                <p:oleObj name="方程式" r:id="rId4" imgW="59105800" imgH="61468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11513"/>
                        <a:ext cx="41910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Rectangle 7">
                <a:extLst>
                  <a:ext uri="{FF2B5EF4-FFF2-40B4-BE49-F238E27FC236}">
                    <a16:creationId xmlns:a16="http://schemas.microsoft.com/office/drawing/2014/main" id="{4F6CFF83-3E4A-08A6-3DC4-EE32040EF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06" y="3971514"/>
                <a:ext cx="6116187" cy="8316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TW" sz="2400" dirty="0"/>
                  <a:t>The characteristic function of a function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is defined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 err="1"/>
                  <a:t>s.t.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i="1" baseline="-25000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)=1 </m:t>
                    </m:r>
                  </m:oMath>
                </a14:m>
                <a:r>
                  <a:rPr lang="en-US" altLang="zh-TW" sz="2400" dirty="0" err="1"/>
                  <a:t>iff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6807" name="Rectangle 7">
                <a:extLst>
                  <a:ext uri="{FF2B5EF4-FFF2-40B4-BE49-F238E27FC236}">
                    <a16:creationId xmlns:a16="http://schemas.microsoft.com/office/drawing/2014/main" id="{4F6CFF83-3E4A-08A6-3DC4-EE32040EF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06" y="3971514"/>
                <a:ext cx="6116187" cy="831639"/>
              </a:xfrm>
              <a:prstGeom prst="rect">
                <a:avLst/>
              </a:prstGeom>
              <a:blipFill>
                <a:blip r:embed="rId6"/>
                <a:stretch>
                  <a:fillRect l="-1660" t="-5970" b="-164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9" name="投影片編號版面配置區 1">
            <a:extLst>
              <a:ext uri="{FF2B5EF4-FFF2-40B4-BE49-F238E27FC236}">
                <a16:creationId xmlns:a16="http://schemas.microsoft.com/office/drawing/2014/main" id="{CBD1D2CC-CF98-FA71-FC37-91104150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326A5-4324-3E4D-8443-B37571C87A0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19BB954-B9C4-FEB5-526C-B726849A8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228600"/>
            <a:ext cx="5829300" cy="12954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Characteristic Function</a:t>
            </a:r>
            <a:r>
              <a:rPr lang="en-US" altLang="zh-TW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977F956C-7779-B04C-5329-CE1986EEC9F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4350" y="1330325"/>
                <a:ext cx="5829300" cy="7273925"/>
              </a:xfrm>
              <a:noFill/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zh-TW" sz="2400" dirty="0"/>
                  <a:t>Ex: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2400" i="1" baseline="-25000" dirty="0"/>
              </a:p>
              <a:p>
                <a:pPr marL="0" indent="0" eaLnBrk="1" hangingPunct="1">
                  <a:buFontTx/>
                  <a:buNone/>
                </a:pPr>
                <a:endParaRPr lang="en-US" altLang="zh-TW" sz="2400" i="1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 x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   y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endParaRPr lang="en-US" altLang="zh-TW" sz="2400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0     0      0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0     1      1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1     0      1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1     1      1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endParaRPr lang="en-US" altLang="zh-TW" sz="2400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endParaRPr lang="en-US" altLang="zh-TW" sz="2400" i="1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endParaRPr lang="en-US" altLang="zh-TW" sz="2400" i="1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    x</a:t>
                </a:r>
                <a:r>
                  <a:rPr lang="en-US" altLang="zh-TW" sz="2400" baseline="-25000" dirty="0"/>
                  <a:t>2 </a:t>
                </a:r>
                <a:r>
                  <a:rPr lang="en-US" altLang="zh-TW" sz="2400" dirty="0"/>
                  <a:t>     y      F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endParaRPr lang="en-US" altLang="zh-TW" sz="2400" dirty="0"/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  0      0      1      v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0       0      1      0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0       1      0      0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0       1      1      1       v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1       0      0      0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  0      1      1       v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1       1      0      0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r>
                  <a:rPr lang="en-US" altLang="zh-TW" sz="2400" dirty="0"/>
                  <a:t>           1       1      1      1       v</a:t>
                </a:r>
              </a:p>
              <a:p>
                <a:pPr marL="0" indent="0" eaLnBrk="1" hangingPunct="1">
                  <a:lnSpc>
                    <a:spcPct val="70000"/>
                  </a:lnSpc>
                  <a:buFontTx/>
                  <a:buNone/>
                </a:pPr>
                <a:endParaRPr lang="en-US" altLang="zh-TW" sz="2400" dirty="0"/>
              </a:p>
              <a:p>
                <a:pPr marL="0" indent="0" eaLnBrk="1" hangingPunct="1">
                  <a:buFontTx/>
                  <a:buNone/>
                </a:pPr>
                <a:endParaRPr lang="en-US" altLang="zh-TW" sz="2400" dirty="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977F956C-7779-B04C-5329-CE1986EEC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330325"/>
                <a:ext cx="5829300" cy="7273925"/>
              </a:xfrm>
              <a:blipFill>
                <a:blip r:embed="rId2"/>
                <a:stretch>
                  <a:fillRect l="-1522" t="-697" b="-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8" name="Line 4">
            <a:extLst>
              <a:ext uri="{FF2B5EF4-FFF2-40B4-BE49-F238E27FC236}">
                <a16:creationId xmlns:a16="http://schemas.microsoft.com/office/drawing/2014/main" id="{061AD9C0-FD91-BA10-3034-29085A16E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563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Line 8">
            <a:extLst>
              <a:ext uri="{FF2B5EF4-FFF2-40B4-BE49-F238E27FC236}">
                <a16:creationId xmlns:a16="http://schemas.microsoft.com/office/drawing/2014/main" id="{9EFCB509-34DB-7B36-916D-2A35EBE97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6273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Line 9">
            <a:extLst>
              <a:ext uri="{FF2B5EF4-FFF2-40B4-BE49-F238E27FC236}">
                <a16:creationId xmlns:a16="http://schemas.microsoft.com/office/drawing/2014/main" id="{569B7729-E8AD-DC0F-6267-A4319C15D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2311400"/>
            <a:ext cx="0" cy="18288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Line 10">
            <a:extLst>
              <a:ext uri="{FF2B5EF4-FFF2-40B4-BE49-F238E27FC236}">
                <a16:creationId xmlns:a16="http://schemas.microsoft.com/office/drawing/2014/main" id="{4B17C0D4-B9FB-332A-0D69-8C30CC455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313" y="5651500"/>
            <a:ext cx="20574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11">
            <a:extLst>
              <a:ext uri="{FF2B5EF4-FFF2-40B4-BE49-F238E27FC236}">
                <a16:creationId xmlns:a16="http://schemas.microsoft.com/office/drawing/2014/main" id="{E2745B0C-7C26-5FCA-1F11-DA7D1FFA6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19700"/>
            <a:ext cx="0" cy="3276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投影片編號版面配置區 1">
            <a:extLst>
              <a:ext uri="{FF2B5EF4-FFF2-40B4-BE49-F238E27FC236}">
                <a16:creationId xmlns:a16="http://schemas.microsoft.com/office/drawing/2014/main" id="{74584A3E-FE65-41BC-985E-5A0BA9D2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CBA21-8ACD-6448-983D-CA3C9913980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0">
            <a:extLst>
              <a:ext uri="{FF2B5EF4-FFF2-40B4-BE49-F238E27FC236}">
                <a16:creationId xmlns:a16="http://schemas.microsoft.com/office/drawing/2014/main" id="{C3A4640A-B851-EFCB-0A63-0E8F75C2F6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2800" b="1"/>
              <a:t>Operations on Logic Functions</a:t>
            </a:r>
          </a:p>
        </p:txBody>
      </p:sp>
      <p:sp>
        <p:nvSpPr>
          <p:cNvPr id="78851" name="Rectangle 2051">
            <a:extLst>
              <a:ext uri="{FF2B5EF4-FFF2-40B4-BE49-F238E27FC236}">
                <a16:creationId xmlns:a16="http://schemas.microsoft.com/office/drawing/2014/main" id="{026FF616-10B9-71D2-F9A9-2CE83F1116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78852" name="投影片編號版面配置區 1">
            <a:extLst>
              <a:ext uri="{FF2B5EF4-FFF2-40B4-BE49-F238E27FC236}">
                <a16:creationId xmlns:a16="http://schemas.microsoft.com/office/drawing/2014/main" id="{2D953352-D27E-51D8-46BB-BDC3DE16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BCF8AD-F72F-DC4E-9D34-0048CB233777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1F48299-7F9B-61C8-2A5B-CDA610314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533400"/>
            <a:ext cx="5829300" cy="8382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Operation on Logic Function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8C8DAC1-C294-3A61-D0D8-7316E965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447800"/>
            <a:ext cx="5829300" cy="4114800"/>
          </a:xfrm>
          <a:noFill/>
        </p:spPr>
        <p:txBody>
          <a:bodyPr/>
          <a:lstStyle/>
          <a:p>
            <a:pPr eaLnBrk="1" hangingPunct="1"/>
            <a:r>
              <a:rPr lang="en-US" altLang="zh-TW" sz="2400" dirty="0"/>
              <a:t>Complement</a:t>
            </a:r>
          </a:p>
          <a:p>
            <a:pPr eaLnBrk="1" hangingPunct="1"/>
            <a:r>
              <a:rPr lang="en-US" altLang="zh-TW" sz="2400" dirty="0"/>
              <a:t>Intersection</a:t>
            </a:r>
          </a:p>
          <a:p>
            <a:pPr eaLnBrk="1" hangingPunct="1"/>
            <a:r>
              <a:rPr lang="en-US" altLang="zh-TW" sz="2400" dirty="0"/>
              <a:t>Union</a:t>
            </a:r>
          </a:p>
          <a:p>
            <a:pPr eaLnBrk="1" hangingPunct="1"/>
            <a:r>
              <a:rPr lang="en-US" altLang="zh-TW" sz="2400" dirty="0"/>
              <a:t>Difference</a:t>
            </a:r>
          </a:p>
          <a:p>
            <a:pPr eaLnBrk="1" hangingPunct="1"/>
            <a:r>
              <a:rPr lang="en-US" altLang="zh-TW" sz="2400"/>
              <a:t>XOR</a:t>
            </a:r>
            <a:endParaRPr lang="en-US" altLang="zh-TW" sz="2400" dirty="0"/>
          </a:p>
          <a:p>
            <a:pPr eaLnBrk="1" hangingPunct="1"/>
            <a:r>
              <a:rPr lang="en-US" altLang="zh-TW" sz="2400" dirty="0"/>
              <a:t>F is a tautology</a:t>
            </a:r>
          </a:p>
          <a:p>
            <a:pPr eaLnBrk="1" hangingPunct="1"/>
            <a:r>
              <a:rPr lang="en-US" altLang="zh-TW" sz="2400" dirty="0"/>
              <a:t>Cofactor</a:t>
            </a:r>
          </a:p>
          <a:p>
            <a:pPr eaLnBrk="1" hangingPunct="1"/>
            <a:r>
              <a:rPr lang="en-US" altLang="zh-TW" sz="2400" dirty="0"/>
              <a:t>Boolean difference</a:t>
            </a:r>
          </a:p>
          <a:p>
            <a:pPr eaLnBrk="1" hangingPunct="1"/>
            <a:r>
              <a:rPr lang="en-US" altLang="zh-TW" sz="2400" dirty="0"/>
              <a:t>Consensus operator</a:t>
            </a:r>
          </a:p>
          <a:p>
            <a:pPr eaLnBrk="1" hangingPunct="1"/>
            <a:r>
              <a:rPr lang="en-US" altLang="zh-TW" sz="2400" dirty="0"/>
              <a:t>Smoothing operator</a:t>
            </a: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86CDA4B1-B091-3A04-4507-2D56E85E1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19200"/>
            <a:ext cx="563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投影片編號版面配置區 1">
            <a:extLst>
              <a:ext uri="{FF2B5EF4-FFF2-40B4-BE49-F238E27FC236}">
                <a16:creationId xmlns:a16="http://schemas.microsoft.com/office/drawing/2014/main" id="{80891695-0E8D-9617-1A2E-BB255684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708DDC-F4A0-C84C-BD96-3F51D754610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D646B8-15B7-B816-DC80-D355213A9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57200"/>
            <a:ext cx="5829300" cy="8382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Cofactor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86F272D-7778-D1C8-B005-CD14AA837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447800"/>
            <a:ext cx="5829300" cy="668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Cofactor operation ( restriction )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cofactor of f with respect to x</a:t>
            </a:r>
            <a:r>
              <a:rPr lang="en-US" altLang="zh-TW" sz="2400" baseline="-25000"/>
              <a:t>i</a:t>
            </a:r>
            <a:r>
              <a:rPr lang="en-US" altLang="zh-TW" sz="2400"/>
              <a:t>=0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               cofactor of f with respect to x</a:t>
            </a:r>
            <a:r>
              <a:rPr lang="en-US" altLang="zh-TW" sz="2400" baseline="-25000"/>
              <a:t>i</a:t>
            </a:r>
            <a:r>
              <a:rPr lang="en-US" altLang="zh-TW" sz="2400"/>
              <a:t>=1</a:t>
            </a:r>
          </a:p>
          <a:p>
            <a:pPr eaLnBrk="1" hangingPunct="1">
              <a:buFontTx/>
              <a:buNone/>
            </a:pPr>
            <a:endParaRPr lang="en-US" altLang="zh-TW" sz="240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cs typeface="Times New Roman" panose="02020603050405020304" pitchFamily="18" charset="0"/>
              </a:rPr>
              <a:t>Cofactor is a new function independent of x</a:t>
            </a:r>
            <a:r>
              <a:rPr lang="en-US" altLang="zh-TW" sz="2400" baseline="-25000">
                <a:sym typeface="Symbol" pitchFamily="2" charset="2"/>
              </a:rPr>
              <a:t>i</a:t>
            </a:r>
            <a:endParaRPr lang="en-US" altLang="zh-TW" sz="240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endParaRPr lang="en-US" altLang="zh-TW" sz="2400"/>
          </a:p>
          <a:p>
            <a:pPr eaLnBrk="1" hangingPunct="1">
              <a:buFontTx/>
              <a:buNone/>
            </a:pPr>
            <a:r>
              <a:rPr lang="en-US" altLang="zh-TW" sz="2400"/>
              <a:t>                    </a:t>
            </a:r>
          </a:p>
        </p:txBody>
      </p:sp>
      <p:sp>
        <p:nvSpPr>
          <p:cNvPr id="80900" name="Line 4">
            <a:extLst>
              <a:ext uri="{FF2B5EF4-FFF2-40B4-BE49-F238E27FC236}">
                <a16:creationId xmlns:a16="http://schemas.microsoft.com/office/drawing/2014/main" id="{379CA994-FB84-9CD6-116A-832584C09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563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80FDEAD7-1875-2107-974C-592D9846082D}"/>
              </a:ext>
            </a:extLst>
          </p:cNvPr>
          <p:cNvGraphicFramePr>
            <a:graphicFrameLocks/>
          </p:cNvGraphicFramePr>
          <p:nvPr/>
        </p:nvGraphicFramePr>
        <p:xfrm>
          <a:off x="671513" y="1922463"/>
          <a:ext cx="10810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方程式" r:id="rId3" imgW="14338300" imgH="5854700" progId="Equation.3">
                  <p:embed/>
                </p:oleObj>
              </mc:Choice>
              <mc:Fallback>
                <p:oleObj name="方程式" r:id="rId3" imgW="14338300" imgH="58547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922463"/>
                        <a:ext cx="10810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69831705-8EFA-AA61-5841-113B2D9DD7E7}"/>
              </a:ext>
            </a:extLst>
          </p:cNvPr>
          <p:cNvGraphicFramePr>
            <a:graphicFrameLocks/>
          </p:cNvGraphicFramePr>
          <p:nvPr/>
        </p:nvGraphicFramePr>
        <p:xfrm>
          <a:off x="760413" y="2362200"/>
          <a:ext cx="922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方程式" r:id="rId5" imgW="13754100" imgH="5562600" progId="Equation.3">
                  <p:embed/>
                </p:oleObj>
              </mc:Choice>
              <mc:Fallback>
                <p:oleObj name="方程式" r:id="rId5" imgW="13754100" imgH="55626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362200"/>
                        <a:ext cx="9223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BDD4B893-60AC-82DB-300A-A05065130143}"/>
              </a:ext>
            </a:extLst>
          </p:cNvPr>
          <p:cNvGraphicFramePr>
            <a:graphicFrameLocks/>
          </p:cNvGraphicFramePr>
          <p:nvPr/>
        </p:nvGraphicFramePr>
        <p:xfrm>
          <a:off x="685800" y="4259263"/>
          <a:ext cx="5191125" cy="374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方程式" r:id="rId7" imgW="86017100" imgH="72263000" progId="Equation.3">
                  <p:embed/>
                </p:oleObj>
              </mc:Choice>
              <mc:Fallback>
                <p:oleObj name="方程式" r:id="rId7" imgW="86017100" imgH="722630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59263"/>
                        <a:ext cx="5191125" cy="374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投影片編號版面配置區 1">
            <a:extLst>
              <a:ext uri="{FF2B5EF4-FFF2-40B4-BE49-F238E27FC236}">
                <a16:creationId xmlns:a16="http://schemas.microsoft.com/office/drawing/2014/main" id="{C43ED0A0-2746-8547-97CC-7F02552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745C0D-1B7D-934B-A419-BA94155A6E9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2F78A7A-CF2C-0A3A-876B-581A4EDA4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533400"/>
            <a:ext cx="5829300" cy="7620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Cofator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8D768A7-FF08-F70A-E1E0-E03782389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1950" y="1422400"/>
            <a:ext cx="5829300" cy="54864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Cofactor with respect to any cube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Ex:</a:t>
            </a:r>
          </a:p>
          <a:p>
            <a:pPr eaLnBrk="1" hangingPunct="1">
              <a:buFontTx/>
              <a:buNone/>
            </a:pPr>
            <a:r>
              <a:rPr lang="en-US" altLang="zh-TW" sz="2400"/>
              <a:t>  </a:t>
            </a: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A63066CE-18FB-E556-08DE-81E25D3A8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5715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0526B997-050C-FE98-147A-95BF87708ECF}"/>
              </a:ext>
            </a:extLst>
          </p:cNvPr>
          <p:cNvGraphicFramePr>
            <a:graphicFrameLocks/>
          </p:cNvGraphicFramePr>
          <p:nvPr/>
        </p:nvGraphicFramePr>
        <p:xfrm>
          <a:off x="1220788" y="2686050"/>
          <a:ext cx="431006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方程式" r:id="rId3" imgW="40957500" imgH="16383000" progId="Equation.3">
                  <p:embed/>
                </p:oleObj>
              </mc:Choice>
              <mc:Fallback>
                <p:oleObj name="方程式" r:id="rId3" imgW="40957500" imgH="163830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686050"/>
                        <a:ext cx="4310062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投影片編號版面配置區 1">
            <a:extLst>
              <a:ext uri="{FF2B5EF4-FFF2-40B4-BE49-F238E27FC236}">
                <a16:creationId xmlns:a16="http://schemas.microsoft.com/office/drawing/2014/main" id="{2378804E-8254-6599-EB5B-3090B3DC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95E2C-13BD-6544-A281-43C17B81BFF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AE52F14-2709-CBF0-4E35-3CE09D678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350" y="203200"/>
            <a:ext cx="6572250" cy="1244600"/>
          </a:xfrm>
          <a:noFill/>
        </p:spPr>
        <p:txBody>
          <a:bodyPr/>
          <a:lstStyle/>
          <a:p>
            <a:pPr algn="l" eaLnBrk="1" hangingPunct="1"/>
            <a:r>
              <a:rPr lang="en-US" altLang="zh-TW"/>
              <a:t>  </a:t>
            </a:r>
            <a:r>
              <a:rPr lang="en-US" altLang="zh-TW" sz="2400" b="1"/>
              <a:t>Representations</a:t>
            </a:r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E68ACB50-F4C1-108B-1A32-1C1F1DFD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71575"/>
            <a:ext cx="541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6988883-636D-8FA7-DE91-9C222496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1208037"/>
            <a:ext cx="5959475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3. Algebraic representations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  Canonical sum of product</a:t>
            </a:r>
            <a:r>
              <a:rPr lang="zh-TW" altLang="en-US" sz="2400" dirty="0"/>
              <a:t> </a:t>
            </a:r>
            <a:r>
              <a:rPr lang="en-US" altLang="zh-TW" sz="2400" dirty="0"/>
              <a:t>(list of </a:t>
            </a:r>
            <a:r>
              <a:rPr lang="en-US" altLang="zh-TW" sz="2400" dirty="0" err="1"/>
              <a:t>minterms</a:t>
            </a:r>
            <a:r>
              <a:rPr lang="en-US" altLang="zh-TW" sz="2400" dirty="0"/>
              <a:t>)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23AF8E1-12F7-3543-4BE7-4C489A5A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384500"/>
            <a:ext cx="4618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Reduced sum of product (two-level)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2A1B407-77E6-764E-AC6A-9FEFE367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2427237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C</a:t>
            </a:r>
            <a:r>
              <a:rPr lang="en-US" altLang="zh-TW" sz="2400" baseline="-25000"/>
              <a:t>out</a:t>
            </a:r>
            <a:r>
              <a:rPr lang="en-US" altLang="zh-TW" sz="2400"/>
              <a:t> = x’yC</a:t>
            </a:r>
            <a:r>
              <a:rPr lang="en-US" altLang="zh-TW" sz="2400" baseline="-25000"/>
              <a:t>in</a:t>
            </a:r>
            <a:r>
              <a:rPr lang="en-US" altLang="zh-TW" sz="2400"/>
              <a:t> + xy’C</a:t>
            </a:r>
            <a:r>
              <a:rPr lang="en-US" altLang="zh-TW" sz="2400" baseline="-25000"/>
              <a:t>in</a:t>
            </a:r>
            <a:r>
              <a:rPr lang="en-US" altLang="zh-TW" sz="2400"/>
              <a:t> + xyC</a:t>
            </a:r>
            <a:r>
              <a:rPr lang="en-US" altLang="zh-TW" sz="2400" baseline="-25000"/>
              <a:t>in</a:t>
            </a:r>
            <a:r>
              <a:rPr lang="en-US" altLang="zh-TW" sz="2400"/>
              <a:t>’ + xyC</a:t>
            </a:r>
            <a:r>
              <a:rPr lang="en-US" altLang="zh-TW" sz="2400" baseline="-25000"/>
              <a:t>in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49DE8803-C0F3-D05A-D475-A2A7C831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960762"/>
            <a:ext cx="35972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</a:t>
            </a:r>
            <a:r>
              <a:rPr lang="en-US" altLang="zh-TW" sz="2400" baseline="-25000"/>
              <a:t>out</a:t>
            </a:r>
            <a:r>
              <a:rPr lang="en-US" altLang="zh-TW" sz="2400"/>
              <a:t> = yC</a:t>
            </a:r>
            <a:r>
              <a:rPr lang="en-US" altLang="zh-TW" sz="2400" baseline="-25000"/>
              <a:t>in</a:t>
            </a:r>
            <a:r>
              <a:rPr lang="en-US" altLang="zh-TW" sz="2400"/>
              <a:t> + xC</a:t>
            </a:r>
            <a:r>
              <a:rPr lang="en-US" altLang="zh-TW" sz="2400" baseline="-25000"/>
              <a:t>in </a:t>
            </a:r>
            <a:r>
              <a:rPr lang="en-US" altLang="zh-TW" sz="2400"/>
              <a:t>+ xy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    = yC</a:t>
            </a:r>
            <a:r>
              <a:rPr lang="en-US" altLang="zh-TW" sz="2400" baseline="-25000"/>
              <a:t>in</a:t>
            </a:r>
            <a:r>
              <a:rPr lang="en-US" altLang="zh-TW" sz="2400"/>
              <a:t> + xC</a:t>
            </a:r>
            <a:r>
              <a:rPr lang="en-US" altLang="zh-TW" sz="2400" baseline="-25000"/>
              <a:t>in</a:t>
            </a:r>
            <a:r>
              <a:rPr lang="en-US" altLang="zh-TW" sz="2400"/>
              <a:t> + xyC</a:t>
            </a:r>
            <a:r>
              <a:rPr lang="en-US" altLang="zh-TW" sz="2400" baseline="-25000"/>
              <a:t>in</a:t>
            </a:r>
            <a:r>
              <a:rPr lang="en-US" altLang="zh-TW" sz="2400"/>
              <a:t>’</a:t>
            </a:r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916361DF-0925-B6C2-8A0B-FE7404829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                                                     </a:t>
            </a:r>
          </a:p>
        </p:txBody>
      </p:sp>
      <p:sp>
        <p:nvSpPr>
          <p:cNvPr id="13321" name="Text Box 12">
            <a:extLst>
              <a:ext uri="{FF2B5EF4-FFF2-40B4-BE49-F238E27FC236}">
                <a16:creationId xmlns:a16="http://schemas.microsoft.com/office/drawing/2014/main" id="{FCA737A0-04F1-17F1-C31D-6B9584D62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984950"/>
            <a:ext cx="571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Multi-level representation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   C</a:t>
            </a:r>
            <a:r>
              <a:rPr lang="en-US" altLang="zh-TW" sz="2400" baseline="-25000"/>
              <a:t>out</a:t>
            </a:r>
            <a:r>
              <a:rPr lang="en-US" altLang="zh-TW" sz="2400"/>
              <a:t> =  C</a:t>
            </a:r>
            <a:r>
              <a:rPr lang="en-US" altLang="zh-TW" sz="2400" baseline="-25000"/>
              <a:t>in  </a:t>
            </a:r>
            <a:r>
              <a:rPr lang="en-US" altLang="zh-TW" sz="2400"/>
              <a:t> (x + y)</a:t>
            </a:r>
            <a:r>
              <a:rPr lang="en-US" altLang="zh-TW" sz="2400" baseline="-25000"/>
              <a:t> </a:t>
            </a:r>
            <a:r>
              <a:rPr lang="en-US" altLang="zh-TW" sz="2400"/>
              <a:t>+ xy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            </a:t>
            </a:r>
          </a:p>
        </p:txBody>
      </p:sp>
      <p:sp>
        <p:nvSpPr>
          <p:cNvPr id="13322" name="矩形 1">
            <a:extLst>
              <a:ext uri="{FF2B5EF4-FFF2-40B4-BE49-F238E27FC236}">
                <a16:creationId xmlns:a16="http://schemas.microsoft.com/office/drawing/2014/main" id="{D4EE8EF8-EE8E-23E2-FA09-CDCE97B26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968825"/>
            <a:ext cx="61785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/>
              <a:t>- List of cubes (Sum of Products (SOP),   Disjunctive Normal Form (DNF)) </a:t>
            </a:r>
          </a:p>
          <a:p>
            <a:pPr lvl="2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TW">
                <a:solidFill>
                  <a:schemeClr val="tx2"/>
                </a:solidFill>
              </a:rPr>
              <a:t>- List of conjuncts (Product of Sums (POS), Conjunctive Normal Form (CNF))</a:t>
            </a:r>
          </a:p>
        </p:txBody>
      </p:sp>
      <p:sp>
        <p:nvSpPr>
          <p:cNvPr id="13323" name="投影片編號版面配置區 1">
            <a:extLst>
              <a:ext uri="{FF2B5EF4-FFF2-40B4-BE49-F238E27FC236}">
                <a16:creationId xmlns:a16="http://schemas.microsoft.com/office/drawing/2014/main" id="{8529B247-11AD-FE34-A7D6-14D3B2D3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E5664B-91DF-844C-9BA8-3B283FC7C8C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7F4ADF0-2400-B0EE-9BF9-426B6553E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52400"/>
            <a:ext cx="5829300" cy="14478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Shannon Expansion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07835839-0A6C-204C-E9EB-03EEA921A902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808038" y="1757363"/>
          <a:ext cx="5716587" cy="418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方程式" r:id="rId3" imgW="78701900" imgH="42710100" progId="Equation.3">
                  <p:embed/>
                </p:oleObj>
              </mc:Choice>
              <mc:Fallback>
                <p:oleObj name="方程式" r:id="rId3" imgW="78701900" imgH="427101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1757363"/>
                        <a:ext cx="5716587" cy="418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Line 4">
            <a:extLst>
              <a:ext uri="{FF2B5EF4-FFF2-40B4-BE49-F238E27FC236}">
                <a16:creationId xmlns:a16="http://schemas.microsoft.com/office/drawing/2014/main" id="{B6C1F60E-FF1B-9270-8177-30CE2E67B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5715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投影片編號版面配置區 1">
            <a:extLst>
              <a:ext uri="{FF2B5EF4-FFF2-40B4-BE49-F238E27FC236}">
                <a16:creationId xmlns:a16="http://schemas.microsoft.com/office/drawing/2014/main" id="{5F3209E1-0CDA-AAA8-F975-A1EFA157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9E092A-EC18-D642-9A99-41A0AF2DE12B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F358535-8D54-AD65-0321-78AB1889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57200"/>
            <a:ext cx="5829300" cy="914400"/>
          </a:xfrm>
          <a:noFill/>
        </p:spPr>
        <p:txBody>
          <a:bodyPr/>
          <a:lstStyle/>
          <a:p>
            <a:pPr algn="l" eaLnBrk="1" hangingPunct="1"/>
            <a:r>
              <a:rPr lang="en-US" altLang="zh-TW" sz="2400" b="1"/>
              <a:t>Boolean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FD9A4413-3524-ECA1-ED4E-59329E9DFA9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4350" y="1371600"/>
                <a:ext cx="5638800" cy="5360988"/>
              </a:xfrm>
            </p:spPr>
            <p:txBody>
              <a:bodyPr/>
              <a:lstStyle/>
              <a:p>
                <a:pPr marL="579438" indent="-457200" eaLnBrk="1" hangingPunct="1">
                  <a:buFontTx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is called Boolean difference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400" dirty="0"/>
              </a:p>
              <a:p>
                <a:pPr marL="579438" indent="-45720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bar>
                            <m:barPr>
                              <m:pos m:val="top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579438" indent="-457200" eaLnBrk="1" hangingPunct="1"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is sensitive to the value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TW" sz="2400" dirty="0"/>
              </a:p>
              <a:p>
                <a:pPr marL="579438" indent="-457200" eaLnBrk="1" hangingPunct="1">
                  <a:buFontTx/>
                  <a:buNone/>
                </a:pPr>
                <a:endParaRPr lang="en-US" altLang="zh-TW" sz="2400" dirty="0"/>
              </a:p>
              <a:p>
                <a:pPr marL="579438" indent="-457200" eaLnBrk="1" hangingPunct="1">
                  <a:buFontTx/>
                  <a:buNone/>
                </a:pPr>
                <a:r>
                  <a:rPr lang="en-US" altLang="zh-TW" sz="2400" dirty="0"/>
                  <a:t>Ex:    </a:t>
                </a:r>
              </a:p>
            </p:txBody>
          </p:sp>
        </mc:Choice>
        <mc:Fallback xmlns="">
          <p:sp>
            <p:nvSpPr>
              <p:cNvPr id="83971" name="Rectangle 3">
                <a:extLst>
                  <a:ext uri="{FF2B5EF4-FFF2-40B4-BE49-F238E27FC236}">
                    <a16:creationId xmlns:a16="http://schemas.microsoft.com/office/drawing/2014/main" id="{FD9A4413-3524-ECA1-ED4E-59329E9DF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350" y="1371600"/>
                <a:ext cx="5638800" cy="53609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2" name="Line 4">
            <a:extLst>
              <a:ext uri="{FF2B5EF4-FFF2-40B4-BE49-F238E27FC236}">
                <a16:creationId xmlns:a16="http://schemas.microsoft.com/office/drawing/2014/main" id="{9F8421E1-5443-84E1-9CA7-29B4E10BB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56388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47D895DF-A50A-D90B-4CA9-910733DF8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21777"/>
              </p:ext>
            </p:extLst>
          </p:nvPr>
        </p:nvGraphicFramePr>
        <p:xfrm>
          <a:off x="617538" y="4572000"/>
          <a:ext cx="54784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方程式" r:id="rId4" imgW="57632600" imgH="31013400" progId="Equation.3">
                  <p:embed/>
                </p:oleObj>
              </mc:Choice>
              <mc:Fallback>
                <p:oleObj name="方程式" r:id="rId4" imgW="57632600" imgH="310134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572000"/>
                        <a:ext cx="547846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矩形 1">
            <a:extLst>
              <a:ext uri="{FF2B5EF4-FFF2-40B4-BE49-F238E27FC236}">
                <a16:creationId xmlns:a16="http://schemas.microsoft.com/office/drawing/2014/main" id="{68424B25-7237-276A-4028-3425EA684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94" y="7220533"/>
            <a:ext cx="4738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/>
              <a:t>Application: Test pattern generation </a:t>
            </a:r>
            <a:endParaRPr lang="zh-TW" altLang="en-US" sz="2400" dirty="0"/>
          </a:p>
        </p:txBody>
      </p:sp>
      <p:sp>
        <p:nvSpPr>
          <p:cNvPr id="83978" name="投影片編號版面配置區 1">
            <a:extLst>
              <a:ext uri="{FF2B5EF4-FFF2-40B4-BE49-F238E27FC236}">
                <a16:creationId xmlns:a16="http://schemas.microsoft.com/office/drawing/2014/main" id="{96C2401E-3083-04E0-21F4-3544FC1D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E47AB-7E95-4F41-983C-22C42B94F37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1137256-94C0-46A9-FF75-0D2C52DA2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457200"/>
            <a:ext cx="5829300" cy="914400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Consensus Operator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430C1DE-0DCE-8348-45AF-02CD80068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371600"/>
            <a:ext cx="5829300" cy="30432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 </a:t>
            </a:r>
          </a:p>
        </p:txBody>
      </p:sp>
      <p:sp>
        <p:nvSpPr>
          <p:cNvPr id="84996" name="Line 4">
            <a:extLst>
              <a:ext uri="{FF2B5EF4-FFF2-40B4-BE49-F238E27FC236}">
                <a16:creationId xmlns:a16="http://schemas.microsoft.com/office/drawing/2014/main" id="{5D04E7BA-BAD1-941C-8B4B-95C55A7FC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15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92376E2C-22B3-E1B4-EDCF-667D0BF484B7}"/>
              </a:ext>
            </a:extLst>
          </p:cNvPr>
          <p:cNvGraphicFramePr>
            <a:graphicFrameLocks/>
          </p:cNvGraphicFramePr>
          <p:nvPr/>
        </p:nvGraphicFramePr>
        <p:xfrm>
          <a:off x="588963" y="1481138"/>
          <a:ext cx="3200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方程式" r:id="rId3" imgW="31305500" imgH="5270500" progId="Equation.3">
                  <p:embed/>
                </p:oleObj>
              </mc:Choice>
              <mc:Fallback>
                <p:oleObj name="方程式" r:id="rId3" imgW="31305500" imgH="52705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481138"/>
                        <a:ext cx="3200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6">
            <a:extLst>
              <a:ext uri="{FF2B5EF4-FFF2-40B4-BE49-F238E27FC236}">
                <a16:creationId xmlns:a16="http://schemas.microsoft.com/office/drawing/2014/main" id="{27C4FE4B-CACF-929F-8D70-A0D275A2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057400"/>
            <a:ext cx="48926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evaluate f to be true for </a:t>
            </a:r>
            <a:r>
              <a:rPr lang="en-US" altLang="zh-TW" sz="2400" i="1"/>
              <a:t>x=1</a:t>
            </a:r>
            <a:r>
              <a:rPr lang="en-US" altLang="zh-TW" sz="2400"/>
              <a:t> and </a:t>
            </a:r>
            <a:r>
              <a:rPr lang="en-US" altLang="zh-TW" sz="2400" i="1"/>
              <a:t>x=0</a:t>
            </a:r>
          </a:p>
        </p:txBody>
      </p:sp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61F29EBC-690C-B7B6-19CE-2550A2CAD025}"/>
              </a:ext>
            </a:extLst>
          </p:cNvPr>
          <p:cNvGraphicFramePr>
            <a:graphicFrameLocks/>
          </p:cNvGraphicFramePr>
          <p:nvPr/>
        </p:nvGraphicFramePr>
        <p:xfrm>
          <a:off x="419100" y="2144713"/>
          <a:ext cx="836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方程式" r:id="rId5" imgW="9944100" imgH="4686300" progId="Equation.3">
                  <p:embed/>
                </p:oleObj>
              </mc:Choice>
              <mc:Fallback>
                <p:oleObj name="方程式" r:id="rId5" imgW="9944100" imgH="46863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144713"/>
                        <a:ext cx="836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>
            <a:extLst>
              <a:ext uri="{FF2B5EF4-FFF2-40B4-BE49-F238E27FC236}">
                <a16:creationId xmlns:a16="http://schemas.microsoft.com/office/drawing/2014/main" id="{F97C9F6C-5A9A-DF24-E0BA-FFE2CEE5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746375"/>
            <a:ext cx="83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Ex:  </a:t>
            </a:r>
          </a:p>
        </p:txBody>
      </p:sp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E551DC44-7331-1D40-A012-21F08D6478E2}"/>
              </a:ext>
            </a:extLst>
          </p:cNvPr>
          <p:cNvGraphicFramePr>
            <a:graphicFrameLocks/>
          </p:cNvGraphicFramePr>
          <p:nvPr/>
        </p:nvGraphicFramePr>
        <p:xfrm>
          <a:off x="1203325" y="3021013"/>
          <a:ext cx="3810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方程式" r:id="rId7" imgW="45935900" imgH="15506700" progId="Equation.3">
                  <p:embed/>
                </p:oleObj>
              </mc:Choice>
              <mc:Fallback>
                <p:oleObj name="方程式" r:id="rId7" imgW="45935900" imgH="155067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3021013"/>
                        <a:ext cx="38100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9">
            <a:extLst>
              <a:ext uri="{FF2B5EF4-FFF2-40B4-BE49-F238E27FC236}">
                <a16:creationId xmlns:a16="http://schemas.microsoft.com/office/drawing/2014/main" id="{C747E3DA-78CC-4906-BB56-B3F23D12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5081588"/>
            <a:ext cx="65532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9900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defRPr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Universal quantification of function </a:t>
            </a:r>
            <a:r>
              <a:rPr lang="en-US" altLang="zh-TW" dirty="0" err="1">
                <a:latin typeface="Times New Roman" panose="02020603050405020304" pitchFamily="18" charset="0"/>
                <a:sym typeface="Symbol" panose="05050102010706020507" pitchFamily="18" charset="2"/>
              </a:rPr>
              <a:t>w.r.t.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variable x </a:t>
            </a:r>
            <a:endParaRPr lang="zh-TW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85003" name="投影片編號版面配置區 1">
            <a:extLst>
              <a:ext uri="{FF2B5EF4-FFF2-40B4-BE49-F238E27FC236}">
                <a16:creationId xmlns:a16="http://schemas.microsoft.com/office/drawing/2014/main" id="{6F74FB21-1FB1-E4C4-32C9-7B56208C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56698-6D0E-5145-8735-56E92359A087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>
            <a:extLst>
              <a:ext uri="{FF2B5EF4-FFF2-40B4-BE49-F238E27FC236}">
                <a16:creationId xmlns:a16="http://schemas.microsoft.com/office/drawing/2014/main" id="{8178B134-409F-78EC-EEDE-122E4B203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457200"/>
            <a:ext cx="5829300" cy="914400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Smoothing Operator</a:t>
            </a:r>
          </a:p>
        </p:txBody>
      </p:sp>
      <p:sp>
        <p:nvSpPr>
          <p:cNvPr id="86019" name="Rectangle 1027">
            <a:extLst>
              <a:ext uri="{FF2B5EF4-FFF2-40B4-BE49-F238E27FC236}">
                <a16:creationId xmlns:a16="http://schemas.microsoft.com/office/drawing/2014/main" id="{EA1C8022-23D4-B327-903F-C0483299D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371600"/>
            <a:ext cx="5829300" cy="675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   </a:t>
            </a:r>
          </a:p>
        </p:txBody>
      </p:sp>
      <p:sp>
        <p:nvSpPr>
          <p:cNvPr id="86020" name="Line 1028">
            <a:extLst>
              <a:ext uri="{FF2B5EF4-FFF2-40B4-BE49-F238E27FC236}">
                <a16:creationId xmlns:a16="http://schemas.microsoft.com/office/drawing/2014/main" id="{71FC4C0F-B858-7F1D-A256-4CE9F5D45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143000"/>
            <a:ext cx="57150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6021" name="Object 1029">
            <a:extLst>
              <a:ext uri="{FF2B5EF4-FFF2-40B4-BE49-F238E27FC236}">
                <a16:creationId xmlns:a16="http://schemas.microsoft.com/office/drawing/2014/main" id="{E267F793-E018-1ADA-212B-AA1B708863BA}"/>
              </a:ext>
            </a:extLst>
          </p:cNvPr>
          <p:cNvGraphicFramePr>
            <a:graphicFrameLocks/>
          </p:cNvGraphicFramePr>
          <p:nvPr/>
        </p:nvGraphicFramePr>
        <p:xfrm>
          <a:off x="552450" y="1481138"/>
          <a:ext cx="26336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方程式" r:id="rId3" imgW="32181800" imgH="5270500" progId="Equation.3">
                  <p:embed/>
                </p:oleObj>
              </mc:Choice>
              <mc:Fallback>
                <p:oleObj name="方程式" r:id="rId3" imgW="32181800" imgH="5270500" progId="Equation.3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481138"/>
                        <a:ext cx="26336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1030">
            <a:extLst>
              <a:ext uri="{FF2B5EF4-FFF2-40B4-BE49-F238E27FC236}">
                <a16:creationId xmlns:a16="http://schemas.microsoft.com/office/drawing/2014/main" id="{9CBA56B1-45CD-9386-0F7E-D5FB1B6F8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2057400"/>
            <a:ext cx="465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/>
              <a:t>evaluate f to be true for </a:t>
            </a:r>
            <a:r>
              <a:rPr lang="en-US" altLang="zh-TW" sz="2400" i="1" dirty="0"/>
              <a:t>x=1</a:t>
            </a:r>
            <a:r>
              <a:rPr lang="en-US" altLang="zh-TW" sz="2400" dirty="0"/>
              <a:t> or </a:t>
            </a:r>
            <a:r>
              <a:rPr lang="en-US" altLang="zh-TW" sz="2400" i="1" dirty="0"/>
              <a:t>x=0</a:t>
            </a:r>
          </a:p>
        </p:txBody>
      </p:sp>
      <p:graphicFrame>
        <p:nvGraphicFramePr>
          <p:cNvPr id="86023" name="Object 1031">
            <a:extLst>
              <a:ext uri="{FF2B5EF4-FFF2-40B4-BE49-F238E27FC236}">
                <a16:creationId xmlns:a16="http://schemas.microsoft.com/office/drawing/2014/main" id="{4D4B15F5-D135-0AFF-B0EC-6E3862D3CBCE}"/>
              </a:ext>
            </a:extLst>
          </p:cNvPr>
          <p:cNvGraphicFramePr>
            <a:graphicFrameLocks/>
          </p:cNvGraphicFramePr>
          <p:nvPr/>
        </p:nvGraphicFramePr>
        <p:xfrm>
          <a:off x="428625" y="2144713"/>
          <a:ext cx="815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方程式" r:id="rId5" imgW="9652000" imgH="4686300" progId="Equation.3">
                  <p:embed/>
                </p:oleObj>
              </mc:Choice>
              <mc:Fallback>
                <p:oleObj name="方程式" r:id="rId5" imgW="9652000" imgH="4686300" progId="Equation.3">
                  <p:embed/>
                  <p:pic>
                    <p:nvPicPr>
                      <p:cNvPr id="0" name="Object 103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144713"/>
                        <a:ext cx="8159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1032">
            <a:extLst>
              <a:ext uri="{FF2B5EF4-FFF2-40B4-BE49-F238E27FC236}">
                <a16:creationId xmlns:a16="http://schemas.microsoft.com/office/drawing/2014/main" id="{2B526DAB-E405-6144-BAC5-863BD83D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2746375"/>
            <a:ext cx="682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Ex: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  </a:t>
            </a:r>
          </a:p>
        </p:txBody>
      </p:sp>
      <p:graphicFrame>
        <p:nvGraphicFramePr>
          <p:cNvPr id="86025" name="Object 1033">
            <a:extLst>
              <a:ext uri="{FF2B5EF4-FFF2-40B4-BE49-F238E27FC236}">
                <a16:creationId xmlns:a16="http://schemas.microsoft.com/office/drawing/2014/main" id="{1CA4CB87-CF2D-11F3-8142-E16131A3BF4D}"/>
              </a:ext>
            </a:extLst>
          </p:cNvPr>
          <p:cNvGraphicFramePr>
            <a:graphicFrameLocks/>
          </p:cNvGraphicFramePr>
          <p:nvPr/>
        </p:nvGraphicFramePr>
        <p:xfrm>
          <a:off x="1524000" y="3276600"/>
          <a:ext cx="4281488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方程式" r:id="rId7" imgW="57048400" imgH="15506700" progId="Equation.3">
                  <p:embed/>
                </p:oleObj>
              </mc:Choice>
              <mc:Fallback>
                <p:oleObj name="方程式" r:id="rId7" imgW="57048400" imgH="15506700" progId="Equation.3">
                  <p:embed/>
                  <p:pic>
                    <p:nvPicPr>
                      <p:cNvPr id="0" name="Object 103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4281488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6AD5C83-69E3-4E8A-8BA6-485D16B6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932363"/>
            <a:ext cx="6481763" cy="1938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20000"/>
              <a:buFont typeface="標楷體" panose="03000509000000000000" pitchFamily="65" charset="-120"/>
              <a:buChar char="․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rgbClr val="000099"/>
              </a:buClr>
              <a:buSzPct val="55000"/>
              <a:buFont typeface="Symbol" panose="05050102010706020507" pitchFamily="18" charset="2"/>
              <a:buChar char="¾"/>
              <a:defRPr kumimoji="1" sz="2000">
                <a:solidFill>
                  <a:srgbClr val="000099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rgbClr val="0033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rgbClr val="0033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rgbClr val="9900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990000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defRPr/>
            </a:pP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Existential quantification of function </a:t>
            </a:r>
            <a:r>
              <a:rPr lang="en-US" altLang="zh-TW" dirty="0" err="1">
                <a:latin typeface="Times New Roman" panose="02020603050405020304" pitchFamily="18" charset="0"/>
                <a:sym typeface="Symbol" panose="05050102010706020507" pitchFamily="18" charset="2"/>
              </a:rPr>
              <a:t>w.r.t.</a:t>
            </a:r>
            <a:r>
              <a:rPr lang="en-US" altLang="zh-TW" dirty="0">
                <a:latin typeface="Times New Roman" panose="02020603050405020304" pitchFamily="18" charset="0"/>
                <a:sym typeface="Symbol" panose="05050102010706020507" pitchFamily="18" charset="2"/>
              </a:rPr>
              <a:t> variable x </a:t>
            </a:r>
            <a:endParaRPr lang="zh-TW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TW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defRPr/>
            </a:pPr>
            <a:r>
              <a:rPr lang="en-US" altLang="zh-TW" dirty="0">
                <a:latin typeface="Times New Roman" panose="02020603050405020304" pitchFamily="18" charset="0"/>
              </a:rPr>
              <a:t>Application: Image computation of sequential circuits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6027" name="投影片編號版面配置區 1">
            <a:extLst>
              <a:ext uri="{FF2B5EF4-FFF2-40B4-BE49-F238E27FC236}">
                <a16:creationId xmlns:a16="http://schemas.microsoft.com/office/drawing/2014/main" id="{85F7AC5E-A399-E9D5-1CD3-4FF1D3D7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7B291-A3C2-9948-98A5-E08D3E1BAFD4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B0E03885-FD74-FEF1-28F9-2A72EC83F4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5791200" cy="1600200"/>
          </a:xfrm>
          <a:noFill/>
        </p:spPr>
        <p:txBody>
          <a:bodyPr anchor="ctr"/>
          <a:lstStyle/>
          <a:p>
            <a:r>
              <a:rPr lang="en-US" altLang="zh-TW" sz="2800" b="1"/>
              <a:t>4. Reduced Ordered Binary Decision Diagrams </a:t>
            </a:r>
          </a:p>
        </p:txBody>
      </p:sp>
      <p:sp>
        <p:nvSpPr>
          <p:cNvPr id="14339" name="Rectangle 2051">
            <a:extLst>
              <a:ext uri="{FF2B5EF4-FFF2-40B4-BE49-F238E27FC236}">
                <a16:creationId xmlns:a16="http://schemas.microsoft.com/office/drawing/2014/main" id="{A79AE0D5-CDB8-9FFF-D2FC-6F8DB0F9C7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5181600"/>
            <a:ext cx="4876800" cy="2362200"/>
          </a:xfrm>
        </p:spPr>
        <p:txBody>
          <a:bodyPr/>
          <a:lstStyle/>
          <a:p>
            <a:pPr marL="342900" indent="-342900"/>
            <a:endParaRPr lang="zh-TW" altLang="zh-TW" sz="3200"/>
          </a:p>
        </p:txBody>
      </p:sp>
      <p:sp>
        <p:nvSpPr>
          <p:cNvPr id="14340" name="投影片編號版面配置區 1">
            <a:extLst>
              <a:ext uri="{FF2B5EF4-FFF2-40B4-BE49-F238E27FC236}">
                <a16:creationId xmlns:a16="http://schemas.microsoft.com/office/drawing/2014/main" id="{2E8EE161-A48D-4E6A-B3A0-17C7873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949A9E-8A0B-9F4C-BC3B-3A6868AD88FC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D90277-F929-5BF2-EAF2-F143B159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468313"/>
            <a:ext cx="5829300" cy="627062"/>
          </a:xfrm>
        </p:spPr>
        <p:txBody>
          <a:bodyPr/>
          <a:lstStyle/>
          <a:p>
            <a:pPr algn="l" eaLnBrk="1" hangingPunct="1"/>
            <a:r>
              <a:rPr lang="en-US" altLang="zh-TW" sz="2400" b="1"/>
              <a:t>Binary Decision Diagram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F96CBE-9105-014A-EAFC-7BC8C9C24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5940425"/>
            <a:ext cx="5829300" cy="173831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Symbol" pitchFamily="2" charset="2"/>
              <a:buChar char="-"/>
            </a:pPr>
            <a:r>
              <a:rPr lang="en-US" altLang="zh-TW" sz="2400"/>
              <a:t>Vertex represents decision</a:t>
            </a:r>
          </a:p>
          <a:p>
            <a:pPr eaLnBrk="1" hangingPunct="1">
              <a:spcBef>
                <a:spcPct val="10000"/>
              </a:spcBef>
              <a:buFont typeface="Symbol" pitchFamily="2" charset="2"/>
              <a:buChar char="-"/>
            </a:pPr>
            <a:r>
              <a:rPr lang="en-US" altLang="zh-TW" sz="2400"/>
              <a:t>Follow dashed line for value 0</a:t>
            </a:r>
          </a:p>
          <a:p>
            <a:pPr eaLnBrk="1" hangingPunct="1">
              <a:spcBef>
                <a:spcPct val="10000"/>
              </a:spcBef>
              <a:buFont typeface="Symbol" pitchFamily="2" charset="2"/>
              <a:buChar char="-"/>
            </a:pPr>
            <a:r>
              <a:rPr lang="en-US" altLang="zh-TW" sz="2400"/>
              <a:t>Follow solid line for value 1</a:t>
            </a:r>
          </a:p>
          <a:p>
            <a:pPr eaLnBrk="1" hangingPunct="1">
              <a:spcBef>
                <a:spcPct val="10000"/>
              </a:spcBef>
              <a:buFont typeface="Symbol" pitchFamily="2" charset="2"/>
              <a:buChar char="-"/>
            </a:pPr>
            <a:r>
              <a:rPr lang="en-US" altLang="zh-TW" sz="2400"/>
              <a:t>Function value determined by leaf value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82E31BA5-8DFB-F00A-E0C3-A221596F4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2840038"/>
          <a:ext cx="3116263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2908300" imgH="3149600" progId="Word.Document.8">
                  <p:embed/>
                </p:oleObj>
              </mc:Choice>
              <mc:Fallback>
                <p:oleObj name="Document" r:id="rId4" imgW="2908300" imgH="314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6550" y="2840038"/>
                        <a:ext cx="3116263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22">
            <a:extLst>
              <a:ext uri="{FF2B5EF4-FFF2-40B4-BE49-F238E27FC236}">
                <a16:creationId xmlns:a16="http://schemas.microsoft.com/office/drawing/2014/main" id="{D8209245-F5A3-C44A-06FD-92F1BC5A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1797050"/>
            <a:ext cx="1800225" cy="593725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Truth Table</a:t>
            </a:r>
          </a:p>
        </p:txBody>
      </p:sp>
      <p:sp>
        <p:nvSpPr>
          <p:cNvPr id="15366" name="Rectangle 25">
            <a:extLst>
              <a:ext uri="{FF2B5EF4-FFF2-40B4-BE49-F238E27FC236}">
                <a16:creationId xmlns:a16="http://schemas.microsoft.com/office/drawing/2014/main" id="{BA837279-A148-EF34-6551-A29B0BA6A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1763713"/>
            <a:ext cx="1651000" cy="627062"/>
          </a:xfrm>
          <a:prstGeom prst="rect">
            <a:avLst/>
          </a:prstGeom>
          <a:noFill/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Decision Tree</a:t>
            </a:r>
          </a:p>
        </p:txBody>
      </p:sp>
      <p:grpSp>
        <p:nvGrpSpPr>
          <p:cNvPr id="15367" name="群組 1">
            <a:extLst>
              <a:ext uri="{FF2B5EF4-FFF2-40B4-BE49-F238E27FC236}">
                <a16:creationId xmlns:a16="http://schemas.microsoft.com/office/drawing/2014/main" id="{0A23EFF2-1F60-410B-59A4-DF4D32925E0D}"/>
              </a:ext>
            </a:extLst>
          </p:cNvPr>
          <p:cNvGrpSpPr>
            <a:grpSpLocks/>
          </p:cNvGrpSpPr>
          <p:nvPr/>
        </p:nvGrpSpPr>
        <p:grpSpPr bwMode="auto">
          <a:xfrm>
            <a:off x="3570287" y="3190874"/>
            <a:ext cx="3116263" cy="2533253"/>
            <a:chOff x="3600450" y="3190875"/>
            <a:chExt cx="3086100" cy="1885950"/>
          </a:xfrm>
        </p:grpSpPr>
        <p:sp>
          <p:nvSpPr>
            <p:cNvPr id="15369" name="Oval 8">
              <a:extLst>
                <a:ext uri="{FF2B5EF4-FFF2-40B4-BE49-F238E27FC236}">
                  <a16:creationId xmlns:a16="http://schemas.microsoft.com/office/drawing/2014/main" id="{1E4080CB-46F2-789B-8BA3-1E206472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19087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15370" name="Oval 9">
              <a:extLst>
                <a:ext uri="{FF2B5EF4-FFF2-40B4-BE49-F238E27FC236}">
                  <a16:creationId xmlns:a16="http://schemas.microsoft.com/office/drawing/2014/main" id="{34CCF68B-9A93-FF63-9DB3-28CBA191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7052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15371" name="Oval 10">
              <a:extLst>
                <a:ext uri="{FF2B5EF4-FFF2-40B4-BE49-F238E27FC236}">
                  <a16:creationId xmlns:a16="http://schemas.microsoft.com/office/drawing/2014/main" id="{91F8F1A4-FD70-C3E3-D0A1-0F60EA27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7052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15372" name="Oval 11">
              <a:extLst>
                <a:ext uri="{FF2B5EF4-FFF2-40B4-BE49-F238E27FC236}">
                  <a16:creationId xmlns:a16="http://schemas.microsoft.com/office/drawing/2014/main" id="{63D13D11-80C9-13C7-9759-81DD8A2E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5373" name="Oval 12">
              <a:extLst>
                <a:ext uri="{FF2B5EF4-FFF2-40B4-BE49-F238E27FC236}">
                  <a16:creationId xmlns:a16="http://schemas.microsoft.com/office/drawing/2014/main" id="{B85F7856-97D0-4237-4FE0-3A20206F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5374" name="Oval 13">
              <a:extLst>
                <a:ext uri="{FF2B5EF4-FFF2-40B4-BE49-F238E27FC236}">
                  <a16:creationId xmlns:a16="http://schemas.microsoft.com/office/drawing/2014/main" id="{7064C2D1-020D-2AC3-D61B-B8A608A9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9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5375" name="Oval 14">
              <a:extLst>
                <a:ext uri="{FF2B5EF4-FFF2-40B4-BE49-F238E27FC236}">
                  <a16:creationId xmlns:a16="http://schemas.microsoft.com/office/drawing/2014/main" id="{9C51263F-9E26-8EC5-84AC-CFD2373EC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0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C57EAE71-5821-2ACD-81D3-A059F8AAA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77" name="Rectangle 16">
              <a:extLst>
                <a:ext uri="{FF2B5EF4-FFF2-40B4-BE49-F238E27FC236}">
                  <a16:creationId xmlns:a16="http://schemas.microsoft.com/office/drawing/2014/main" id="{54E183D2-95B5-CE69-42D2-B6345257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8" name="Rectangle 17">
              <a:extLst>
                <a:ext uri="{FF2B5EF4-FFF2-40B4-BE49-F238E27FC236}">
                  <a16:creationId xmlns:a16="http://schemas.microsoft.com/office/drawing/2014/main" id="{F35C49A7-8679-5399-3E44-A9C34D695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79" name="Rectangle 18">
              <a:extLst>
                <a:ext uri="{FF2B5EF4-FFF2-40B4-BE49-F238E27FC236}">
                  <a16:creationId xmlns:a16="http://schemas.microsoft.com/office/drawing/2014/main" id="{B1AF5095-224A-23E3-E747-08913654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80" name="Rectangle 19">
              <a:extLst>
                <a:ext uri="{FF2B5EF4-FFF2-40B4-BE49-F238E27FC236}">
                  <a16:creationId xmlns:a16="http://schemas.microsoft.com/office/drawing/2014/main" id="{58562194-5ADE-758E-7401-6477F90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81" name="Rectangle 20">
              <a:extLst>
                <a:ext uri="{FF2B5EF4-FFF2-40B4-BE49-F238E27FC236}">
                  <a16:creationId xmlns:a16="http://schemas.microsoft.com/office/drawing/2014/main" id="{FF0C0D48-9210-F004-5B67-82275DF9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82" name="Rectangle 21">
              <a:extLst>
                <a:ext uri="{FF2B5EF4-FFF2-40B4-BE49-F238E27FC236}">
                  <a16:creationId xmlns:a16="http://schemas.microsoft.com/office/drawing/2014/main" id="{A2234B75-67CE-8CFA-EAEC-D6924443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83" name="Rectangle 24">
              <a:extLst>
                <a:ext uri="{FF2B5EF4-FFF2-40B4-BE49-F238E27FC236}">
                  <a16:creationId xmlns:a16="http://schemas.microsoft.com/office/drawing/2014/main" id="{B738591F-78EB-8FD0-0751-BD14DC1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1500">
                  <a:solidFill>
                    <a:srgbClr val="000000"/>
                  </a:solidFill>
                </a:rPr>
                <a:t>1</a:t>
              </a:r>
              <a:endParaRPr lang="en-US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384" name="Line 26">
              <a:extLst>
                <a:ext uri="{FF2B5EF4-FFF2-40B4-BE49-F238E27FC236}">
                  <a16:creationId xmlns:a16="http://schemas.microsoft.com/office/drawing/2014/main" id="{4EB77D18-2F0D-CCC1-FD9D-AA5494058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550" y="3419475"/>
              <a:ext cx="57150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27">
              <a:extLst>
                <a:ext uri="{FF2B5EF4-FFF2-40B4-BE49-F238E27FC236}">
                  <a16:creationId xmlns:a16="http://schemas.microsoft.com/office/drawing/2014/main" id="{2E4C2FB8-C8E4-F343-EFEE-8D7CFF5F4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350" y="3933825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28">
              <a:extLst>
                <a:ext uri="{FF2B5EF4-FFF2-40B4-BE49-F238E27FC236}">
                  <a16:creationId xmlns:a16="http://schemas.microsoft.com/office/drawing/2014/main" id="{ABBF7A17-7693-9E37-E0FA-31329E96F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4750" y="4562475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9">
              <a:extLst>
                <a:ext uri="{FF2B5EF4-FFF2-40B4-BE49-F238E27FC236}">
                  <a16:creationId xmlns:a16="http://schemas.microsoft.com/office/drawing/2014/main" id="{93BC7741-39BE-1C88-3EDA-4D6ED633D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3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0">
              <a:extLst>
                <a:ext uri="{FF2B5EF4-FFF2-40B4-BE49-F238E27FC236}">
                  <a16:creationId xmlns:a16="http://schemas.microsoft.com/office/drawing/2014/main" id="{679C7665-70E1-575D-8A39-3861B6A50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850" y="4562475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31">
              <a:extLst>
                <a:ext uri="{FF2B5EF4-FFF2-40B4-BE49-F238E27FC236}">
                  <a16:creationId xmlns:a16="http://schemas.microsoft.com/office/drawing/2014/main" id="{860D922E-0072-3F27-A7CD-14E99A38C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32">
              <a:extLst>
                <a:ext uri="{FF2B5EF4-FFF2-40B4-BE49-F238E27FC236}">
                  <a16:creationId xmlns:a16="http://schemas.microsoft.com/office/drawing/2014/main" id="{6F2A9FC8-630B-F82F-010A-CDF201DB2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4950" y="4562475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33">
              <a:extLst>
                <a:ext uri="{FF2B5EF4-FFF2-40B4-BE49-F238E27FC236}">
                  <a16:creationId xmlns:a16="http://schemas.microsoft.com/office/drawing/2014/main" id="{E425DA96-F5F5-1BBF-502E-F22369214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5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34">
              <a:extLst>
                <a:ext uri="{FF2B5EF4-FFF2-40B4-BE49-F238E27FC236}">
                  <a16:creationId xmlns:a16="http://schemas.microsoft.com/office/drawing/2014/main" id="{19D03F0E-4E75-8BB8-D4BC-DCE751E9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5050" y="4562475"/>
              <a:ext cx="171450" cy="28575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5">
              <a:extLst>
                <a:ext uri="{FF2B5EF4-FFF2-40B4-BE49-F238E27FC236}">
                  <a16:creationId xmlns:a16="http://schemas.microsoft.com/office/drawing/2014/main" id="{91A1CDE2-27A1-A1EF-0062-7D3F8C0DD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6">
              <a:extLst>
                <a:ext uri="{FF2B5EF4-FFF2-40B4-BE49-F238E27FC236}">
                  <a16:creationId xmlns:a16="http://schemas.microsoft.com/office/drawing/2014/main" id="{00436A98-1901-5D86-7519-410E0D1FF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3933825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7">
              <a:extLst>
                <a:ext uri="{FF2B5EF4-FFF2-40B4-BE49-F238E27FC236}">
                  <a16:creationId xmlns:a16="http://schemas.microsoft.com/office/drawing/2014/main" id="{4DA1EE9A-35E2-450B-8BBB-D0B386F12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3550" y="3933825"/>
              <a:ext cx="228600" cy="3429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8">
              <a:extLst>
                <a:ext uri="{FF2B5EF4-FFF2-40B4-BE49-F238E27FC236}">
                  <a16:creationId xmlns:a16="http://schemas.microsoft.com/office/drawing/2014/main" id="{0FEF3980-1030-4510-5889-6D0F119D6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900" y="3933825"/>
              <a:ext cx="228600" cy="34290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9">
              <a:extLst>
                <a:ext uri="{FF2B5EF4-FFF2-40B4-BE49-F238E27FC236}">
                  <a16:creationId xmlns:a16="http://schemas.microsoft.com/office/drawing/2014/main" id="{539F9627-1509-CDA8-8DDE-7E2C3172C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419475"/>
              <a:ext cx="571500" cy="28575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8" name="Slide Number Placeholder 36">
            <a:extLst>
              <a:ext uri="{FF2B5EF4-FFF2-40B4-BE49-F238E27FC236}">
                <a16:creationId xmlns:a16="http://schemas.microsoft.com/office/drawing/2014/main" id="{5B7F547C-D461-2367-57F0-B82011F02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lr>
                <a:schemeClr val="bg1"/>
              </a:buClr>
              <a:buChar char="•"/>
              <a:defRPr kumimoji="1" sz="210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557213" indent="-214313" defTabSz="685800">
              <a:spcBef>
                <a:spcPct val="200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857250" indent="-171450" defTabSz="685800">
              <a:spcBef>
                <a:spcPct val="20000"/>
              </a:spcBef>
              <a:buClr>
                <a:srgbClr val="006600"/>
              </a:buClr>
              <a:buFont typeface="Times New Roman" panose="02020603050405020304" pitchFamily="18" charset="0"/>
              <a:buChar char="»"/>
              <a:defRPr kumimoji="1">
                <a:solidFill>
                  <a:srgbClr val="006600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200150" indent="-171450" defTabSz="685800">
              <a:spcBef>
                <a:spcPct val="20000"/>
              </a:spcBef>
              <a:buClr>
                <a:schemeClr val="bg1"/>
              </a:buClr>
              <a:buChar char="–"/>
              <a:defRPr kumimoji="1">
                <a:solidFill>
                  <a:srgbClr val="333399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543050" indent="-171450" defTabSz="685800">
              <a:spcBef>
                <a:spcPct val="20000"/>
              </a:spcBef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•"/>
              <a:defRPr kumimoji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E7CAF07-88A9-9C44-9BEA-B385F32A88C7}" type="slidenum">
              <a:rPr kumimoji="0" lang="en-US" altLang="zh-TW" sz="90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9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289DE8-7349-4E86-8406-64E974B7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42888" y="34925"/>
            <a:ext cx="7127876" cy="1092200"/>
          </a:xfrm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defRPr/>
            </a:pPr>
            <a:r>
              <a:rPr lang="en-US" altLang="zh-TW" dirty="0"/>
              <a:t>  </a:t>
            </a:r>
            <a:r>
              <a:rPr lang="en-US" altLang="zh-TW" sz="2400" b="1" dirty="0">
                <a:solidFill>
                  <a:srgbClr val="000000"/>
                </a:solidFill>
                <a:cs typeface="+mn-cs"/>
              </a:rPr>
              <a:t>Reduced Ordered Binary Decision Diagram (ROBDD)</a:t>
            </a:r>
            <a:endParaRPr lang="en-US" altLang="zh-TW" sz="2400" b="1" dirty="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B31321-5E4E-54DE-6AD1-248C7E517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6496050" cy="6959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/>
              <a:t>   Binary decision graph: </a:t>
            </a: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        </a:t>
            </a:r>
            <a:r>
              <a:rPr lang="en-US" altLang="zh-TW" sz="2400"/>
              <a:t>f = x</a:t>
            </a:r>
            <a:r>
              <a:rPr lang="en-US" altLang="zh-TW" sz="2400" baseline="-25000"/>
              <a:t>2</a:t>
            </a:r>
            <a:r>
              <a:rPr lang="en-US" altLang="zh-TW" sz="2400"/>
              <a:t>x</a:t>
            </a:r>
            <a:r>
              <a:rPr lang="en-US" altLang="zh-TW" sz="2400" baseline="-25000"/>
              <a:t>3</a:t>
            </a:r>
            <a:r>
              <a:rPr lang="en-US" altLang="zh-TW" sz="2400"/>
              <a:t> + x</a:t>
            </a:r>
            <a:r>
              <a:rPr lang="en-US" altLang="zh-TW" sz="2400" baseline="-25000"/>
              <a:t>1</a:t>
            </a:r>
            <a:r>
              <a:rPr lang="en-US" altLang="zh-TW" sz="2400"/>
              <a:t>x</a:t>
            </a:r>
            <a:r>
              <a:rPr lang="en-US" altLang="zh-TW" sz="2400" baseline="-25000"/>
              <a:t>3</a:t>
            </a:r>
          </a:p>
        </p:txBody>
      </p:sp>
      <p:sp>
        <p:nvSpPr>
          <p:cNvPr id="17412" name="Rectangle 36">
            <a:extLst>
              <a:ext uri="{FF2B5EF4-FFF2-40B4-BE49-F238E27FC236}">
                <a16:creationId xmlns:a16="http://schemas.microsoft.com/office/drawing/2014/main" id="{D7B155CC-6886-EFAB-9B47-9E2C159A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00338"/>
            <a:ext cx="3395663" cy="600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- Terminal node: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/>
              <a:t> attribute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value (v) =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value (v)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- Nonterminal node: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/>
              <a:t>  index (v) = i,  i= 1~3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/>
              <a:t>  two children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low (v)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       high (v)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/>
              <a:t>- Evaluate an input vector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400"/>
          </a:p>
        </p:txBody>
      </p:sp>
      <p:sp>
        <p:nvSpPr>
          <p:cNvPr id="17413" name="Line 51">
            <a:extLst>
              <a:ext uri="{FF2B5EF4-FFF2-40B4-BE49-F238E27FC236}">
                <a16:creationId xmlns:a16="http://schemas.microsoft.com/office/drawing/2014/main" id="{65AD4EB1-40F8-F01A-625F-344E11D36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1116013"/>
            <a:ext cx="55626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投影片編號版面配置區 1">
            <a:extLst>
              <a:ext uri="{FF2B5EF4-FFF2-40B4-BE49-F238E27FC236}">
                <a16:creationId xmlns:a16="http://schemas.microsoft.com/office/drawing/2014/main" id="{7E33FE32-E679-B294-A0C8-7A7484EC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EC8EE2-3E5C-154E-B47C-ECBD1A39C40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grpSp>
        <p:nvGrpSpPr>
          <p:cNvPr id="17415" name="群組 93">
            <a:extLst>
              <a:ext uri="{FF2B5EF4-FFF2-40B4-BE49-F238E27FC236}">
                <a16:creationId xmlns:a16="http://schemas.microsoft.com/office/drawing/2014/main" id="{56F1F115-3D64-131C-A190-5B1D1118FF69}"/>
              </a:ext>
            </a:extLst>
          </p:cNvPr>
          <p:cNvGrpSpPr>
            <a:grpSpLocks/>
          </p:cNvGrpSpPr>
          <p:nvPr/>
        </p:nvGrpSpPr>
        <p:grpSpPr bwMode="auto">
          <a:xfrm>
            <a:off x="178265" y="2980643"/>
            <a:ext cx="3086100" cy="3182714"/>
            <a:chOff x="3600450" y="3190875"/>
            <a:chExt cx="3086100" cy="1885950"/>
          </a:xfrm>
        </p:grpSpPr>
        <p:sp>
          <p:nvSpPr>
            <p:cNvPr id="95" name="Oval 8">
              <a:extLst>
                <a:ext uri="{FF2B5EF4-FFF2-40B4-BE49-F238E27FC236}">
                  <a16:creationId xmlns:a16="http://schemas.microsoft.com/office/drawing/2014/main" id="{B39D74D9-CA91-4108-A768-4B5E0C2B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19087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 dirty="0">
                  <a:solidFill>
                    <a:srgbClr val="000000"/>
                  </a:solidFill>
                </a:rPr>
                <a:t>X1</a:t>
              </a:r>
            </a:p>
          </p:txBody>
        </p:sp>
        <p:sp>
          <p:nvSpPr>
            <p:cNvPr id="96" name="Oval 9">
              <a:extLst>
                <a:ext uri="{FF2B5EF4-FFF2-40B4-BE49-F238E27FC236}">
                  <a16:creationId xmlns:a16="http://schemas.microsoft.com/office/drawing/2014/main" id="{7B9065CE-4B4B-4D1F-BDD7-4FBE214E9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7052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97" name="Oval 10">
              <a:extLst>
                <a:ext uri="{FF2B5EF4-FFF2-40B4-BE49-F238E27FC236}">
                  <a16:creationId xmlns:a16="http://schemas.microsoft.com/office/drawing/2014/main" id="{ECCC7C7C-20E6-49AA-8C9D-6CE20DFF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7052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 dirty="0">
                  <a:solidFill>
                    <a:srgbClr val="000000"/>
                  </a:solidFill>
                </a:rPr>
                <a:t>X2</a:t>
              </a:r>
            </a:p>
          </p:txBody>
        </p:sp>
        <p:sp>
          <p:nvSpPr>
            <p:cNvPr id="98" name="Oval 11">
              <a:extLst>
                <a:ext uri="{FF2B5EF4-FFF2-40B4-BE49-F238E27FC236}">
                  <a16:creationId xmlns:a16="http://schemas.microsoft.com/office/drawing/2014/main" id="{936CFC20-C276-4C07-A227-9F80AF7BE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99" name="Oval 12">
              <a:extLst>
                <a:ext uri="{FF2B5EF4-FFF2-40B4-BE49-F238E27FC236}">
                  <a16:creationId xmlns:a16="http://schemas.microsoft.com/office/drawing/2014/main" id="{40CFC3F6-363C-4A87-843C-1D9327560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00" name="Oval 13">
              <a:extLst>
                <a:ext uri="{FF2B5EF4-FFF2-40B4-BE49-F238E27FC236}">
                  <a16:creationId xmlns:a16="http://schemas.microsoft.com/office/drawing/2014/main" id="{951E9896-A66D-45A9-9E48-660FEBDD7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49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01" name="Oval 14">
              <a:extLst>
                <a:ext uri="{FF2B5EF4-FFF2-40B4-BE49-F238E27FC236}">
                  <a16:creationId xmlns:a16="http://schemas.microsoft.com/office/drawing/2014/main" id="{82B5940F-0949-4C20-80C0-A26D7016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050" y="4276725"/>
              <a:ext cx="400050" cy="285750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X3</a:t>
              </a:r>
            </a:p>
          </p:txBody>
        </p:sp>
        <p:sp>
          <p:nvSpPr>
            <p:cNvPr id="102" name="Rectangle 15">
              <a:extLst>
                <a:ext uri="{FF2B5EF4-FFF2-40B4-BE49-F238E27FC236}">
                  <a16:creationId xmlns:a16="http://schemas.microsoft.com/office/drawing/2014/main" id="{6788000F-5FDE-4DEF-BB0F-1E748CBAA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4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 dirty="0">
                  <a:solidFill>
                    <a:srgbClr val="000000"/>
                  </a:solidFill>
                </a:rPr>
                <a:t>0</a:t>
              </a:r>
              <a:endParaRPr lang="en-US" altLang="zh-TW" sz="1800" kern="0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16">
              <a:extLst>
                <a:ext uri="{FF2B5EF4-FFF2-40B4-BE49-F238E27FC236}">
                  <a16:creationId xmlns:a16="http://schemas.microsoft.com/office/drawing/2014/main" id="{B2014323-AECF-4C7F-9195-683FF6ED8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0BB4FCBC-5A84-4F5A-B754-143342B5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5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0</a:t>
              </a:r>
              <a:endParaRPr lang="en-US" altLang="zh-TW" sz="1800" kern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18">
              <a:extLst>
                <a:ext uri="{FF2B5EF4-FFF2-40B4-BE49-F238E27FC236}">
                  <a16:creationId xmlns:a16="http://schemas.microsoft.com/office/drawing/2014/main" id="{6BC815E7-E3E8-414E-9720-5CF52C1F4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1</a:t>
              </a:r>
              <a:endParaRPr lang="en-US" altLang="zh-TW" sz="1800" kern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19">
              <a:extLst>
                <a:ext uri="{FF2B5EF4-FFF2-40B4-BE49-F238E27FC236}">
                  <a16:creationId xmlns:a16="http://schemas.microsoft.com/office/drawing/2014/main" id="{2E019816-54C4-4078-84E5-1586F692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6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0</a:t>
              </a:r>
              <a:endParaRPr lang="en-US" altLang="zh-TW" sz="1800" kern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20">
              <a:extLst>
                <a:ext uri="{FF2B5EF4-FFF2-40B4-BE49-F238E27FC236}">
                  <a16:creationId xmlns:a16="http://schemas.microsoft.com/office/drawing/2014/main" id="{0EE0CC4A-16E1-47D7-B36F-9E16904D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1</a:t>
              </a:r>
              <a:endParaRPr lang="en-US" altLang="zh-TW" sz="1800" kern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21">
              <a:extLst>
                <a:ext uri="{FF2B5EF4-FFF2-40B4-BE49-F238E27FC236}">
                  <a16:creationId xmlns:a16="http://schemas.microsoft.com/office/drawing/2014/main" id="{86D4108C-7A72-4EFE-BE5D-A08C5DE29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5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9" name="Rectangle 24">
              <a:extLst>
                <a:ext uri="{FF2B5EF4-FFF2-40B4-BE49-F238E27FC236}">
                  <a16:creationId xmlns:a16="http://schemas.microsoft.com/office/drawing/2014/main" id="{BBFE2F9E-563C-4D9F-88EB-1C0DC06BE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848225"/>
              <a:ext cx="285750" cy="22860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 sz="2100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defTabSz="685800">
                <a:spcBef>
                  <a:spcPct val="20000"/>
                </a:spcBef>
                <a:buClr>
                  <a:srgbClr val="333399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defTabSz="685800">
                <a:spcBef>
                  <a:spcPct val="20000"/>
                </a:spcBef>
                <a:buClr>
                  <a:srgbClr val="006600"/>
                </a:buClr>
                <a:buFont typeface="Times New Roman" panose="02020603050405020304" pitchFamily="18" charset="0"/>
                <a:buChar char="»"/>
                <a:defRPr kumimoji="1">
                  <a:solidFill>
                    <a:srgbClr val="0066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defTabSz="685800">
                <a:spcBef>
                  <a:spcPct val="20000"/>
                </a:spcBef>
                <a:buClr>
                  <a:schemeClr val="bg1"/>
                </a:buClr>
                <a:buChar char="–"/>
                <a:defRPr kumimoji="1">
                  <a:solidFill>
                    <a:srgbClr val="333399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defTabSz="685800">
                <a:spcBef>
                  <a:spcPct val="20000"/>
                </a:spcBef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•"/>
                <a:defRPr kumimoji="1">
                  <a:solidFill>
                    <a:schemeClr val="bg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TW" sz="1500" kern="0">
                  <a:solidFill>
                    <a:srgbClr val="000000"/>
                  </a:solidFill>
                </a:rPr>
                <a:t>1</a:t>
              </a:r>
              <a:endParaRPr lang="en-US" altLang="zh-TW" sz="1800" kern="0">
                <a:solidFill>
                  <a:srgbClr val="000000"/>
                </a:solidFill>
              </a:endParaRPr>
            </a:p>
          </p:txBody>
        </p:sp>
        <p:sp>
          <p:nvSpPr>
            <p:cNvPr id="110" name="Line 26">
              <a:extLst>
                <a:ext uri="{FF2B5EF4-FFF2-40B4-BE49-F238E27FC236}">
                  <a16:creationId xmlns:a16="http://schemas.microsoft.com/office/drawing/2014/main" id="{B94CCE52-E8B6-4DB6-A7A1-51489EFA9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550" y="3419475"/>
              <a:ext cx="571500" cy="285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1" name="Line 27">
              <a:extLst>
                <a:ext uri="{FF2B5EF4-FFF2-40B4-BE49-F238E27FC236}">
                  <a16:creationId xmlns:a16="http://schemas.microsoft.com/office/drawing/2014/main" id="{CCFD7411-92FF-4BED-803F-BE5675ED9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350" y="3933825"/>
              <a:ext cx="228600" cy="342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2" name="Line 28">
              <a:extLst>
                <a:ext uri="{FF2B5EF4-FFF2-40B4-BE49-F238E27FC236}">
                  <a16:creationId xmlns:a16="http://schemas.microsoft.com/office/drawing/2014/main" id="{26B2DFFF-FC72-449B-A4B4-BF40947D8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4750" y="4562475"/>
              <a:ext cx="171450" cy="285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3" name="Line 29">
              <a:extLst>
                <a:ext uri="{FF2B5EF4-FFF2-40B4-BE49-F238E27FC236}">
                  <a16:creationId xmlns:a16="http://schemas.microsoft.com/office/drawing/2014/main" id="{7901909B-2480-4E90-8052-9CD8A61A7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33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A7743BEE-9FFE-4E55-9ED6-769423245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4850" y="4562475"/>
              <a:ext cx="171450" cy="285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28519E9A-128C-455D-AA4F-3A95A76A5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34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3479C1A8-B10F-491B-B656-E329F2A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4950" y="4562475"/>
              <a:ext cx="171450" cy="285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7" name="Line 33">
              <a:extLst>
                <a:ext uri="{FF2B5EF4-FFF2-40B4-BE49-F238E27FC236}">
                  <a16:creationId xmlns:a16="http://schemas.microsoft.com/office/drawing/2014/main" id="{3F1724D4-8655-4881-BF26-11779A95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35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8" name="Line 34">
              <a:extLst>
                <a:ext uri="{FF2B5EF4-FFF2-40B4-BE49-F238E27FC236}">
                  <a16:creationId xmlns:a16="http://schemas.microsoft.com/office/drawing/2014/main" id="{4FA3FB1C-56ED-48CC-9CEC-0D716A1686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5050" y="4562475"/>
              <a:ext cx="171450" cy="2857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19" name="Line 35">
              <a:extLst>
                <a:ext uri="{FF2B5EF4-FFF2-40B4-BE49-F238E27FC236}">
                  <a16:creationId xmlns:a16="http://schemas.microsoft.com/office/drawing/2014/main" id="{65E8B450-AA05-4F59-ABE5-38C53B8FD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3650" y="4562475"/>
              <a:ext cx="228600" cy="28575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20" name="Line 36">
              <a:extLst>
                <a:ext uri="{FF2B5EF4-FFF2-40B4-BE49-F238E27FC236}">
                  <a16:creationId xmlns:a16="http://schemas.microsoft.com/office/drawing/2014/main" id="{DF50F319-6DEE-4208-9352-71C89350E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3933825"/>
              <a:ext cx="228600" cy="3429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21" name="Line 37">
              <a:extLst>
                <a:ext uri="{FF2B5EF4-FFF2-40B4-BE49-F238E27FC236}">
                  <a16:creationId xmlns:a16="http://schemas.microsoft.com/office/drawing/2014/main" id="{23CE8067-73D6-45A7-A1CC-0A2ECFB1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3550" y="3933825"/>
              <a:ext cx="228600" cy="342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22" name="Line 38">
              <a:extLst>
                <a:ext uri="{FF2B5EF4-FFF2-40B4-BE49-F238E27FC236}">
                  <a16:creationId xmlns:a16="http://schemas.microsoft.com/office/drawing/2014/main" id="{DE40FE5B-85FF-46A5-93A5-0B405AB26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900" y="3933825"/>
              <a:ext cx="228600" cy="34290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  <p:sp>
          <p:nvSpPr>
            <p:cNvPr id="123" name="Line 39">
              <a:extLst>
                <a:ext uri="{FF2B5EF4-FFF2-40B4-BE49-F238E27FC236}">
                  <a16:creationId xmlns:a16="http://schemas.microsoft.com/office/drawing/2014/main" id="{32BF9ECA-FFC1-4784-952F-5FB21BCA3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419475"/>
              <a:ext cx="571500" cy="28575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1800" kern="0">
                <a:solidFill>
                  <a:srgbClr val="FFFFCC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6862AEE-6B8A-C306-F892-0B5475ED0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50" y="279400"/>
            <a:ext cx="6038850" cy="1092200"/>
          </a:xfrm>
          <a:noFill/>
        </p:spPr>
        <p:txBody>
          <a:bodyPr/>
          <a:lstStyle/>
          <a:p>
            <a:pPr algn="l" eaLnBrk="1" hangingPunct="1"/>
            <a:r>
              <a:rPr lang="en-US" altLang="zh-TW"/>
              <a:t>  </a:t>
            </a:r>
            <a:r>
              <a:rPr lang="en-US" altLang="zh-TW" sz="2400" b="1"/>
              <a:t>ROBDD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2708E4-BD8D-DB73-B051-01F25237C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257300"/>
            <a:ext cx="6038850" cy="718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/>
              <a:t>A BDD graph which has a vertex v as root 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corresponds to the function </a:t>
            </a:r>
            <a:r>
              <a:rPr lang="en-US" altLang="zh-TW" sz="2400" dirty="0" err="1"/>
              <a:t>F</a:t>
            </a:r>
            <a:r>
              <a:rPr lang="en-US" altLang="zh-TW" sz="2400" baseline="-25000" dirty="0" err="1"/>
              <a:t>v</a:t>
            </a:r>
            <a:r>
              <a:rPr lang="en-US" altLang="zh-TW" sz="2400" dirty="0"/>
              <a:t> :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(1) If v is a terminal node: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a) if value (v) is 1, then </a:t>
            </a:r>
            <a:r>
              <a:rPr lang="en-US" altLang="zh-TW" sz="2400" dirty="0" err="1"/>
              <a:t>F</a:t>
            </a:r>
            <a:r>
              <a:rPr lang="en-US" altLang="zh-TW" sz="2400" baseline="-25000" dirty="0" err="1"/>
              <a:t>v</a:t>
            </a:r>
            <a:r>
              <a:rPr lang="en-US" altLang="zh-TW" sz="2400" dirty="0"/>
              <a:t> = 1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b) if value (v) is 0, then </a:t>
            </a:r>
            <a:r>
              <a:rPr lang="en-US" altLang="zh-TW" sz="2400" dirty="0" err="1"/>
              <a:t>F</a:t>
            </a:r>
            <a:r>
              <a:rPr lang="en-US" altLang="zh-TW" sz="2400" baseline="-25000" dirty="0" err="1"/>
              <a:t>v</a:t>
            </a:r>
            <a:r>
              <a:rPr lang="en-US" altLang="zh-TW" sz="2400" dirty="0"/>
              <a:t> = 0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(2) If F is a nonterminal node (with index(v) =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</a:t>
            </a:r>
            <a:r>
              <a:rPr lang="en-US" altLang="zh-TW" sz="2400" dirty="0" err="1"/>
              <a:t>F</a:t>
            </a:r>
            <a:r>
              <a:rPr lang="en-US" altLang="zh-TW" sz="2400" baseline="-25000" dirty="0" err="1"/>
              <a:t>v</a:t>
            </a:r>
            <a:r>
              <a:rPr lang="en-US" altLang="zh-TW" sz="2400" dirty="0"/>
              <a:t>(x</a:t>
            </a:r>
            <a:r>
              <a:rPr lang="en-US" altLang="zh-TW" sz="2400" baseline="-25000" dirty="0"/>
              <a:t>i </a:t>
            </a:r>
            <a:r>
              <a:rPr lang="en-US" altLang="zh-TW" sz="2400" dirty="0"/>
              <a:t>, ...</a:t>
            </a:r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) =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’ F</a:t>
            </a:r>
            <a:r>
              <a:rPr lang="en-US" altLang="zh-TW" sz="2400" baseline="-25000" dirty="0"/>
              <a:t>low(v) </a:t>
            </a:r>
            <a:r>
              <a:rPr lang="en-US" altLang="zh-TW" sz="2400" dirty="0"/>
              <a:t>(x</a:t>
            </a:r>
            <a:r>
              <a:rPr lang="en-US" altLang="zh-TW" sz="2400" baseline="-25000" dirty="0"/>
              <a:t>i+1 </a:t>
            </a:r>
            <a:r>
              <a:rPr lang="en-US" altLang="zh-TW" sz="2400" dirty="0"/>
              <a:t>, ...</a:t>
            </a:r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) +</a:t>
            </a:r>
          </a:p>
          <a:p>
            <a:pPr eaLnBrk="1" hangingPunct="1">
              <a:buFontTx/>
              <a:buNone/>
            </a:pPr>
            <a:r>
              <a:rPr lang="en-US" altLang="zh-TW" sz="2400" dirty="0"/>
              <a:t>                            x</a:t>
            </a:r>
            <a:r>
              <a:rPr lang="en-US" altLang="zh-TW" sz="2400" baseline="-25000" dirty="0"/>
              <a:t>i </a:t>
            </a:r>
            <a:r>
              <a:rPr lang="en-US" altLang="zh-TW" sz="2400" dirty="0" err="1"/>
              <a:t>F</a:t>
            </a:r>
            <a:r>
              <a:rPr lang="en-US" altLang="zh-TW" sz="2400" baseline="-25000" dirty="0" err="1"/>
              <a:t>high</a:t>
            </a:r>
            <a:r>
              <a:rPr lang="en-US" altLang="zh-TW" sz="2400" baseline="-25000" dirty="0"/>
              <a:t>(v) </a:t>
            </a:r>
            <a:r>
              <a:rPr lang="en-US" altLang="zh-TW" sz="2400" dirty="0"/>
              <a:t>(x</a:t>
            </a:r>
            <a:r>
              <a:rPr lang="en-US" altLang="zh-TW" sz="2400" baseline="-25000" dirty="0"/>
              <a:t>i+1 </a:t>
            </a:r>
            <a:r>
              <a:rPr lang="en-US" altLang="zh-TW" sz="2400" dirty="0"/>
              <a:t>, ...</a:t>
            </a:r>
            <a:r>
              <a:rPr lang="en-US" altLang="zh-TW" sz="2400" dirty="0" err="1"/>
              <a:t>x</a:t>
            </a:r>
            <a:r>
              <a:rPr lang="en-US" altLang="zh-TW" sz="2400" baseline="-25000" dirty="0" err="1"/>
              <a:t>n</a:t>
            </a:r>
            <a:r>
              <a:rPr lang="en-US" altLang="zh-TW" sz="2400" dirty="0"/>
              <a:t>)</a:t>
            </a:r>
          </a:p>
          <a:p>
            <a:pPr eaLnBrk="1" hangingPunct="1">
              <a:buFontTx/>
              <a:buNone/>
            </a:pPr>
            <a:r>
              <a:rPr lang="zh-TW" altLang="en-US" sz="2400" dirty="0"/>
              <a:t>        </a:t>
            </a:r>
            <a:r>
              <a:rPr lang="en-US" altLang="zh-TW" sz="2400" dirty="0"/>
              <a:t>Shannon expansion</a:t>
            </a:r>
          </a:p>
          <a:p>
            <a:pPr eaLnBrk="1" hangingPunct="1">
              <a:buFontTx/>
              <a:buNone/>
            </a:pPr>
            <a:endParaRPr lang="en-US" altLang="zh-TW" sz="2400" dirty="0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EB6BB15E-4002-99E8-8669-A2B8FB6FA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116013"/>
            <a:ext cx="5410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投影片編號版面配置區 1">
            <a:extLst>
              <a:ext uri="{FF2B5EF4-FFF2-40B4-BE49-F238E27FC236}">
                <a16:creationId xmlns:a16="http://schemas.microsoft.com/office/drawing/2014/main" id="{E3B6EA30-7CB9-6B8B-A3BD-C0D7492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4AFF1-EB09-BD4A-A21C-25F28574A56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空白簡報.pot">
  <a:themeElements>
    <a:clrScheme name="空白簡報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簡報.po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空白簡報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簡報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簡報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C:\PROGRA~1\MSOffice\Template\空白簡報.pot</Template>
  <TotalTime>1476</TotalTime>
  <Words>3011</Words>
  <Application>Microsoft Office PowerPoint</Application>
  <PresentationFormat>如螢幕大小 (4:3)</PresentationFormat>
  <Paragraphs>796</Paragraphs>
  <Slides>53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53</vt:i4>
      </vt:variant>
    </vt:vector>
  </HeadingPairs>
  <TitlesOfParts>
    <vt:vector size="70" baseType="lpstr">
      <vt:lpstr>華康中黑體</vt:lpstr>
      <vt:lpstr>新細明體</vt:lpstr>
      <vt:lpstr>標楷體</vt:lpstr>
      <vt:lpstr>Arial</vt:lpstr>
      <vt:lpstr>Cambria Math</vt:lpstr>
      <vt:lpstr>Symbol</vt:lpstr>
      <vt:lpstr>Tahoma</vt:lpstr>
      <vt:lpstr>Times New Roman</vt:lpstr>
      <vt:lpstr>Wingdings</vt:lpstr>
      <vt:lpstr>空白簡報.pot</vt:lpstr>
      <vt:lpstr>Blends</vt:lpstr>
      <vt:lpstr>Fireball</vt:lpstr>
      <vt:lpstr>1_Fireball</vt:lpstr>
      <vt:lpstr>2_Fireball</vt:lpstr>
      <vt:lpstr>方程式</vt:lpstr>
      <vt:lpstr>Document</vt:lpstr>
      <vt:lpstr>VISIO</vt:lpstr>
      <vt:lpstr>Logic Representations </vt:lpstr>
      <vt:lpstr>Basic Definitions</vt:lpstr>
      <vt:lpstr>Representations</vt:lpstr>
      <vt:lpstr>  Representations</vt:lpstr>
      <vt:lpstr>  Representations</vt:lpstr>
      <vt:lpstr>4. Reduced Ordered Binary Decision Diagrams </vt:lpstr>
      <vt:lpstr>Binary Decision Diagram</vt:lpstr>
      <vt:lpstr>  Reduced Ordered Binary Decision Diagram (ROBDD)</vt:lpstr>
      <vt:lpstr>  ROBDD</vt:lpstr>
      <vt:lpstr>Variable Ordering</vt:lpstr>
      <vt:lpstr>  Reduced OBDD</vt:lpstr>
      <vt:lpstr>Reduction Rule #1</vt:lpstr>
      <vt:lpstr>Reduction Rule #2</vt:lpstr>
      <vt:lpstr>Reduction Rule #3</vt:lpstr>
      <vt:lpstr>Reduction Rule #3</vt:lpstr>
      <vt:lpstr>  ROBDD</vt:lpstr>
      <vt:lpstr>Implementation of Reduce</vt:lpstr>
      <vt:lpstr>Reduce</vt:lpstr>
      <vt:lpstr>Construct ROBDD Using Hash Table</vt:lpstr>
      <vt:lpstr>The Unique Table – Hash Table</vt:lpstr>
      <vt:lpstr>ROBDD Using Unique Table</vt:lpstr>
      <vt:lpstr>Multi-Rooted ROBDD</vt:lpstr>
      <vt:lpstr>  Ordering Effects</vt:lpstr>
      <vt:lpstr>  Example of a Good Ordering</vt:lpstr>
      <vt:lpstr>    Example of a Less Good Ordering</vt:lpstr>
      <vt:lpstr>Which Ordering is Better?</vt:lpstr>
      <vt:lpstr>Sample Function Classes</vt:lpstr>
      <vt:lpstr>   Operations on ROBDD </vt:lpstr>
      <vt:lpstr>  ROBDD</vt:lpstr>
      <vt:lpstr>Generating ROBDD from Network</vt:lpstr>
      <vt:lpstr>Property of ROBDD</vt:lpstr>
      <vt:lpstr>5. And-Inverter Graphs (AIGs)</vt:lpstr>
      <vt:lpstr>And-Inverter Graph</vt:lpstr>
      <vt:lpstr>  Example</vt:lpstr>
      <vt:lpstr>AIG Construction</vt:lpstr>
      <vt:lpstr>AIG Attributes</vt:lpstr>
      <vt:lpstr>AIG Canonicity</vt:lpstr>
      <vt:lpstr>AIG Canonicity</vt:lpstr>
      <vt:lpstr>6. Reed-Muller Form</vt:lpstr>
      <vt:lpstr>Representation</vt:lpstr>
      <vt:lpstr>Example</vt:lpstr>
      <vt:lpstr>Characteristic Functions</vt:lpstr>
      <vt:lpstr>Characteristic Function</vt:lpstr>
      <vt:lpstr>Characteristic Function</vt:lpstr>
      <vt:lpstr>Characteristic Function </vt:lpstr>
      <vt:lpstr>Operations on Logic Functions</vt:lpstr>
      <vt:lpstr>Operation on Logic Function</vt:lpstr>
      <vt:lpstr>Cofactor</vt:lpstr>
      <vt:lpstr>Cofator</vt:lpstr>
      <vt:lpstr>Shannon Expansion</vt:lpstr>
      <vt:lpstr>Boolean Difference</vt:lpstr>
      <vt:lpstr>Consensus Operator</vt:lpstr>
      <vt:lpstr>Smoothing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Windows 95 中文版</dc:creator>
  <cp:lastModifiedBy>TingTing</cp:lastModifiedBy>
  <cp:revision>96</cp:revision>
  <cp:lastPrinted>2001-09-18T12:54:14Z</cp:lastPrinted>
  <dcterms:created xsi:type="dcterms:W3CDTF">1995-06-17T23:31:02Z</dcterms:created>
  <dcterms:modified xsi:type="dcterms:W3CDTF">2025-02-11T06:36:13Z</dcterms:modified>
</cp:coreProperties>
</file>