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sldIdLst>
    <p:sldId id="256" r:id="rId2"/>
    <p:sldId id="741" r:id="rId3"/>
    <p:sldId id="390" r:id="rId4"/>
    <p:sldId id="268" r:id="rId5"/>
    <p:sldId id="739" r:id="rId6"/>
    <p:sldId id="265" r:id="rId7"/>
    <p:sldId id="266" r:id="rId8"/>
    <p:sldId id="740" r:id="rId9"/>
    <p:sldId id="263" r:id="rId10"/>
    <p:sldId id="267" r:id="rId11"/>
    <p:sldId id="257" r:id="rId12"/>
    <p:sldId id="258" r:id="rId13"/>
    <p:sldId id="259" r:id="rId14"/>
    <p:sldId id="260" r:id="rId15"/>
    <p:sldId id="261" r:id="rId16"/>
    <p:sldId id="262" r:id="rId17"/>
    <p:sldId id="264" r:id="rId18"/>
  </p:sldIdLst>
  <p:sldSz cx="6858000" cy="8064500"/>
  <p:notesSz cx="9939338" cy="68072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0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9992" y="1"/>
            <a:ext cx="4307046" cy="3415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83BE6-5F60-423A-80C2-00256F0B25CA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992563" y="850900"/>
            <a:ext cx="19542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3934" y="3275965"/>
            <a:ext cx="7951470" cy="268033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9992" y="6465659"/>
            <a:ext cx="4307046" cy="3415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536F-B0E5-40DA-9204-708404A57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8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影像版面配置區 1">
            <a:extLst>
              <a:ext uri="{FF2B5EF4-FFF2-40B4-BE49-F238E27FC236}">
                <a16:creationId xmlns:a16="http://schemas.microsoft.com/office/drawing/2014/main" id="{B4D05311-0A9D-4D02-97EF-B8557EE839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976438" y="692150"/>
            <a:ext cx="2905125" cy="3416300"/>
          </a:xfrm>
          <a:ln/>
        </p:spPr>
      </p:sp>
      <p:sp>
        <p:nvSpPr>
          <p:cNvPr id="58371" name="備忘稿版面配置區 2">
            <a:extLst>
              <a:ext uri="{FF2B5EF4-FFF2-40B4-BE49-F238E27FC236}">
                <a16:creationId xmlns:a16="http://schemas.microsoft.com/office/drawing/2014/main" id="{3B36A372-16B0-4CD5-B6DF-B888DBC8F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2" name="投影片編號版面配置區 3">
            <a:extLst>
              <a:ext uri="{FF2B5EF4-FFF2-40B4-BE49-F238E27FC236}">
                <a16:creationId xmlns:a16="http://schemas.microsoft.com/office/drawing/2014/main" id="{D25D33D5-8EC0-4DB0-9598-A6A5886FC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F602BF7A-9EB0-4BA6-8EC3-46AA41B009C6}" type="slidenum">
              <a:rPr lang="en-US" altLang="zh-TW" sz="1000" smtClean="0"/>
              <a:pPr/>
              <a:t>3</a:t>
            </a:fld>
            <a:endParaRPr lang="en-US" altLang="zh-TW"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505224"/>
            <a:ext cx="5829300" cy="1728640"/>
          </a:xfrm>
        </p:spPr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569883"/>
            <a:ext cx="4800600" cy="2060928"/>
          </a:xfrm>
        </p:spPr>
        <p:txBody>
          <a:bodyPr/>
          <a:lstStyle>
            <a:lvl1pPr marL="0" indent="0" algn="ctr">
              <a:buNone/>
              <a:defRPr/>
            </a:lvl1pPr>
            <a:lvl2pPr marL="302404" indent="0" algn="ctr">
              <a:buNone/>
              <a:defRPr/>
            </a:lvl2pPr>
            <a:lvl3pPr marL="604807" indent="0" algn="ctr">
              <a:buNone/>
              <a:defRPr/>
            </a:lvl3pPr>
            <a:lvl4pPr marL="907211" indent="0" algn="ctr">
              <a:buNone/>
              <a:defRPr/>
            </a:lvl4pPr>
            <a:lvl5pPr marL="1209614" indent="0" algn="ctr">
              <a:buNone/>
              <a:defRPr/>
            </a:lvl5pPr>
            <a:lvl6pPr marL="1512018" indent="0" algn="ctr">
              <a:buNone/>
              <a:defRPr/>
            </a:lvl6pPr>
            <a:lvl7pPr marL="1814421" indent="0" algn="ctr">
              <a:buNone/>
              <a:defRPr/>
            </a:lvl7pPr>
            <a:lvl8pPr marL="2116825" indent="0" algn="ctr">
              <a:buNone/>
              <a:defRPr/>
            </a:lvl8pPr>
            <a:lvl9pPr marL="2419228" indent="0" algn="ctr">
              <a:buNone/>
              <a:defRPr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0CDFCA-A995-42C3-AD00-BE796B051D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CDC0-3B7B-43AB-AD39-A6806FDF81D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816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56169B-965F-42B8-BE42-5187F9CE88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312E0-D004-483C-BA92-A630C519E20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893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3476" y="179211"/>
            <a:ext cx="1514475" cy="698923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179211"/>
            <a:ext cx="4429125" cy="698923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4CD148-B20D-4AA3-BB82-21530D6941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FF7F1-27DC-469F-8C34-5582B22AFBB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3825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179211"/>
            <a:ext cx="6000750" cy="80645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164872"/>
            <a:ext cx="2971800" cy="60035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64872"/>
            <a:ext cx="2971800" cy="6003572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0EA8EE-42AE-43DF-ADC2-7EF55D35C5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BA378-B30E-4D3F-91E4-F412346731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458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716845"/>
            <a:ext cx="5829300" cy="1344083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3B445B-6A8F-42CB-B9B8-5ABD88A48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55588"/>
            <a:ext cx="1906588" cy="57123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1B708D-320D-4AE4-AE88-E2B5A877E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D310C8-C1C4-498C-BDD4-B8F3D365D6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2250F-BAF6-424E-933B-D1D0EF7F70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359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FE1BEE-D9D1-4EF4-B057-5D4C756D2D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3BB25-BC70-471B-9073-387C594CA27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169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182188"/>
            <a:ext cx="5829300" cy="1601699"/>
          </a:xfrm>
        </p:spPr>
        <p:txBody>
          <a:bodyPr anchor="t"/>
          <a:lstStyle>
            <a:lvl1pPr algn="l">
              <a:defRPr sz="2646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418080"/>
            <a:ext cx="5829300" cy="1764108"/>
          </a:xfrm>
        </p:spPr>
        <p:txBody>
          <a:bodyPr anchor="b"/>
          <a:lstStyle>
            <a:lvl1pPr marL="0" indent="0">
              <a:buNone/>
              <a:defRPr sz="1323"/>
            </a:lvl1pPr>
            <a:lvl2pPr marL="302404" indent="0">
              <a:buNone/>
              <a:defRPr sz="1191"/>
            </a:lvl2pPr>
            <a:lvl3pPr marL="604807" indent="0">
              <a:buNone/>
              <a:defRPr sz="1058"/>
            </a:lvl3pPr>
            <a:lvl4pPr marL="907211" indent="0">
              <a:buNone/>
              <a:defRPr sz="926"/>
            </a:lvl4pPr>
            <a:lvl5pPr marL="1209614" indent="0">
              <a:buNone/>
              <a:defRPr sz="926"/>
            </a:lvl5pPr>
            <a:lvl6pPr marL="1512018" indent="0">
              <a:buNone/>
              <a:defRPr sz="926"/>
            </a:lvl6pPr>
            <a:lvl7pPr marL="1814421" indent="0">
              <a:buNone/>
              <a:defRPr sz="926"/>
            </a:lvl7pPr>
            <a:lvl8pPr marL="2116825" indent="0">
              <a:buNone/>
              <a:defRPr sz="926"/>
            </a:lvl8pPr>
            <a:lvl9pPr marL="2419228" indent="0">
              <a:buNone/>
              <a:defRPr sz="926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A90BA5-C295-434F-A3F5-BFC2AE5B12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AD81E-014A-4E4F-AF70-B2F89C9083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08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164872"/>
            <a:ext cx="2971800" cy="6003572"/>
          </a:xfrm>
        </p:spPr>
        <p:txBody>
          <a:bodyPr/>
          <a:lstStyle>
            <a:lvl1pPr>
              <a:defRPr sz="1852"/>
            </a:lvl1pPr>
            <a:lvl2pPr>
              <a:defRPr sz="1587"/>
            </a:lvl2pPr>
            <a:lvl3pPr>
              <a:defRPr sz="1323"/>
            </a:lvl3pPr>
            <a:lvl4pPr>
              <a:defRPr sz="1191"/>
            </a:lvl4pPr>
            <a:lvl5pPr>
              <a:defRPr sz="1191"/>
            </a:lvl5pPr>
            <a:lvl6pPr>
              <a:defRPr sz="1191"/>
            </a:lvl6pPr>
            <a:lvl7pPr>
              <a:defRPr sz="1191"/>
            </a:lvl7pPr>
            <a:lvl8pPr>
              <a:defRPr sz="1191"/>
            </a:lvl8pPr>
            <a:lvl9pPr>
              <a:defRPr sz="1191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164872"/>
            <a:ext cx="2971800" cy="6003572"/>
          </a:xfrm>
        </p:spPr>
        <p:txBody>
          <a:bodyPr/>
          <a:lstStyle>
            <a:lvl1pPr>
              <a:defRPr sz="1852"/>
            </a:lvl1pPr>
            <a:lvl2pPr>
              <a:defRPr sz="1587"/>
            </a:lvl2pPr>
            <a:lvl3pPr>
              <a:defRPr sz="1323"/>
            </a:lvl3pPr>
            <a:lvl4pPr>
              <a:defRPr sz="1191"/>
            </a:lvl4pPr>
            <a:lvl5pPr>
              <a:defRPr sz="1191"/>
            </a:lvl5pPr>
            <a:lvl6pPr>
              <a:defRPr sz="1191"/>
            </a:lvl6pPr>
            <a:lvl7pPr>
              <a:defRPr sz="1191"/>
            </a:lvl7pPr>
            <a:lvl8pPr>
              <a:defRPr sz="1191"/>
            </a:lvl8pPr>
            <a:lvl9pPr>
              <a:defRPr sz="1191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6166A4-CFC2-423A-8F87-FA0D8F8E19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8A8E8-17CE-40FE-B9F4-E50AF20826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47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22954"/>
            <a:ext cx="6172200" cy="1344083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805179"/>
            <a:ext cx="3030141" cy="752313"/>
          </a:xfrm>
        </p:spPr>
        <p:txBody>
          <a:bodyPr anchor="b"/>
          <a:lstStyle>
            <a:lvl1pPr marL="0" indent="0">
              <a:buNone/>
              <a:defRPr sz="1587" b="1"/>
            </a:lvl1pPr>
            <a:lvl2pPr marL="302404" indent="0">
              <a:buNone/>
              <a:defRPr sz="1323" b="1"/>
            </a:lvl2pPr>
            <a:lvl3pPr marL="604807" indent="0">
              <a:buNone/>
              <a:defRPr sz="1191" b="1"/>
            </a:lvl3pPr>
            <a:lvl4pPr marL="907211" indent="0">
              <a:buNone/>
              <a:defRPr sz="1058" b="1"/>
            </a:lvl4pPr>
            <a:lvl5pPr marL="1209614" indent="0">
              <a:buNone/>
              <a:defRPr sz="1058" b="1"/>
            </a:lvl5pPr>
            <a:lvl6pPr marL="1512018" indent="0">
              <a:buNone/>
              <a:defRPr sz="1058" b="1"/>
            </a:lvl6pPr>
            <a:lvl7pPr marL="1814421" indent="0">
              <a:buNone/>
              <a:defRPr sz="1058" b="1"/>
            </a:lvl7pPr>
            <a:lvl8pPr marL="2116825" indent="0">
              <a:buNone/>
              <a:defRPr sz="1058" b="1"/>
            </a:lvl8pPr>
            <a:lvl9pPr marL="2419228" indent="0">
              <a:buNone/>
              <a:defRPr sz="1058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557492"/>
            <a:ext cx="3030141" cy="4646422"/>
          </a:xfrm>
        </p:spPr>
        <p:txBody>
          <a:bodyPr/>
          <a:lstStyle>
            <a:lvl1pPr>
              <a:defRPr sz="1587"/>
            </a:lvl1pPr>
            <a:lvl2pPr>
              <a:defRPr sz="1323"/>
            </a:lvl2pPr>
            <a:lvl3pPr>
              <a:defRPr sz="1191"/>
            </a:lvl3pPr>
            <a:lvl4pPr>
              <a:defRPr sz="1058"/>
            </a:lvl4pPr>
            <a:lvl5pPr>
              <a:defRPr sz="1058"/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805179"/>
            <a:ext cx="3031331" cy="752313"/>
          </a:xfrm>
        </p:spPr>
        <p:txBody>
          <a:bodyPr anchor="b"/>
          <a:lstStyle>
            <a:lvl1pPr marL="0" indent="0">
              <a:buNone/>
              <a:defRPr sz="1587" b="1"/>
            </a:lvl1pPr>
            <a:lvl2pPr marL="302404" indent="0">
              <a:buNone/>
              <a:defRPr sz="1323" b="1"/>
            </a:lvl2pPr>
            <a:lvl3pPr marL="604807" indent="0">
              <a:buNone/>
              <a:defRPr sz="1191" b="1"/>
            </a:lvl3pPr>
            <a:lvl4pPr marL="907211" indent="0">
              <a:buNone/>
              <a:defRPr sz="1058" b="1"/>
            </a:lvl4pPr>
            <a:lvl5pPr marL="1209614" indent="0">
              <a:buNone/>
              <a:defRPr sz="1058" b="1"/>
            </a:lvl5pPr>
            <a:lvl6pPr marL="1512018" indent="0">
              <a:buNone/>
              <a:defRPr sz="1058" b="1"/>
            </a:lvl6pPr>
            <a:lvl7pPr marL="1814421" indent="0">
              <a:buNone/>
              <a:defRPr sz="1058" b="1"/>
            </a:lvl7pPr>
            <a:lvl8pPr marL="2116825" indent="0">
              <a:buNone/>
              <a:defRPr sz="1058" b="1"/>
            </a:lvl8pPr>
            <a:lvl9pPr marL="2419228" indent="0">
              <a:buNone/>
              <a:defRPr sz="1058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557492"/>
            <a:ext cx="3031331" cy="4646422"/>
          </a:xfrm>
        </p:spPr>
        <p:txBody>
          <a:bodyPr/>
          <a:lstStyle>
            <a:lvl1pPr>
              <a:defRPr sz="1587"/>
            </a:lvl1pPr>
            <a:lvl2pPr>
              <a:defRPr sz="1323"/>
            </a:lvl2pPr>
            <a:lvl3pPr>
              <a:defRPr sz="1191"/>
            </a:lvl3pPr>
            <a:lvl4pPr>
              <a:defRPr sz="1058"/>
            </a:lvl4pPr>
            <a:lvl5pPr>
              <a:defRPr sz="1058"/>
            </a:lvl5pPr>
            <a:lvl6pPr>
              <a:defRPr sz="1058"/>
            </a:lvl6pPr>
            <a:lvl7pPr>
              <a:defRPr sz="1058"/>
            </a:lvl7pPr>
            <a:lvl8pPr>
              <a:defRPr sz="1058"/>
            </a:lvl8pPr>
            <a:lvl9pPr>
              <a:defRPr sz="1058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E46431-3DC0-4917-A2FB-6428D1533E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009CCF-37AE-44BB-80B6-AD0577648B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72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419AC2-90FB-4377-A0FD-41209D21B3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3EF14-227B-4F0B-8AA5-932FDD29223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31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03EEA84-5016-48C0-A456-4D06525B9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FD371-2973-498D-ADB5-2A58ED6B7B6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446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21087"/>
            <a:ext cx="2256235" cy="1366485"/>
          </a:xfrm>
        </p:spPr>
        <p:txBody>
          <a:bodyPr/>
          <a:lstStyle>
            <a:lvl1pPr algn="l">
              <a:defRPr sz="1323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21087"/>
            <a:ext cx="3833813" cy="6882828"/>
          </a:xfrm>
        </p:spPr>
        <p:txBody>
          <a:bodyPr/>
          <a:lstStyle>
            <a:lvl1pPr>
              <a:defRPr sz="2117"/>
            </a:lvl1pPr>
            <a:lvl2pPr>
              <a:defRPr sz="1852"/>
            </a:lvl2pPr>
            <a:lvl3pPr>
              <a:defRPr sz="1587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687572"/>
            <a:ext cx="2256235" cy="5516343"/>
          </a:xfrm>
        </p:spPr>
        <p:txBody>
          <a:bodyPr/>
          <a:lstStyle>
            <a:lvl1pPr marL="0" indent="0">
              <a:buNone/>
              <a:defRPr sz="926"/>
            </a:lvl1pPr>
            <a:lvl2pPr marL="302404" indent="0">
              <a:buNone/>
              <a:defRPr sz="794"/>
            </a:lvl2pPr>
            <a:lvl3pPr marL="604807" indent="0">
              <a:buNone/>
              <a:defRPr sz="661"/>
            </a:lvl3pPr>
            <a:lvl4pPr marL="907211" indent="0">
              <a:buNone/>
              <a:defRPr sz="595"/>
            </a:lvl4pPr>
            <a:lvl5pPr marL="1209614" indent="0">
              <a:buNone/>
              <a:defRPr sz="595"/>
            </a:lvl5pPr>
            <a:lvl6pPr marL="1512018" indent="0">
              <a:buNone/>
              <a:defRPr sz="595"/>
            </a:lvl6pPr>
            <a:lvl7pPr marL="1814421" indent="0">
              <a:buNone/>
              <a:defRPr sz="595"/>
            </a:lvl7pPr>
            <a:lvl8pPr marL="2116825" indent="0">
              <a:buNone/>
              <a:defRPr sz="595"/>
            </a:lvl8pPr>
            <a:lvl9pPr marL="2419228" indent="0">
              <a:buNone/>
              <a:defRPr sz="59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945FA4-7DFC-4A3F-995D-546179B56B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EA21E-EF78-4A17-B624-ECD0B4DBF9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158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5645151"/>
            <a:ext cx="4114800" cy="666442"/>
          </a:xfrm>
        </p:spPr>
        <p:txBody>
          <a:bodyPr/>
          <a:lstStyle>
            <a:lvl1pPr algn="l">
              <a:defRPr sz="1323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720578"/>
            <a:ext cx="4114800" cy="4838700"/>
          </a:xfrm>
        </p:spPr>
        <p:txBody>
          <a:bodyPr/>
          <a:lstStyle>
            <a:lvl1pPr marL="0" indent="0">
              <a:buNone/>
              <a:defRPr sz="2117"/>
            </a:lvl1pPr>
            <a:lvl2pPr marL="302404" indent="0">
              <a:buNone/>
              <a:defRPr sz="1852"/>
            </a:lvl2pPr>
            <a:lvl3pPr marL="604807" indent="0">
              <a:buNone/>
              <a:defRPr sz="1587"/>
            </a:lvl3pPr>
            <a:lvl4pPr marL="907211" indent="0">
              <a:buNone/>
              <a:defRPr sz="1323"/>
            </a:lvl4pPr>
            <a:lvl5pPr marL="1209614" indent="0">
              <a:buNone/>
              <a:defRPr sz="1323"/>
            </a:lvl5pPr>
            <a:lvl6pPr marL="1512018" indent="0">
              <a:buNone/>
              <a:defRPr sz="1323"/>
            </a:lvl6pPr>
            <a:lvl7pPr marL="1814421" indent="0">
              <a:buNone/>
              <a:defRPr sz="1323"/>
            </a:lvl7pPr>
            <a:lvl8pPr marL="2116825" indent="0">
              <a:buNone/>
              <a:defRPr sz="1323"/>
            </a:lvl8pPr>
            <a:lvl9pPr marL="2419228" indent="0">
              <a:buNone/>
              <a:defRPr sz="1323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6311593"/>
            <a:ext cx="4114800" cy="946458"/>
          </a:xfrm>
        </p:spPr>
        <p:txBody>
          <a:bodyPr/>
          <a:lstStyle>
            <a:lvl1pPr marL="0" indent="0">
              <a:buNone/>
              <a:defRPr sz="926"/>
            </a:lvl1pPr>
            <a:lvl2pPr marL="302404" indent="0">
              <a:buNone/>
              <a:defRPr sz="794"/>
            </a:lvl2pPr>
            <a:lvl3pPr marL="604807" indent="0">
              <a:buNone/>
              <a:defRPr sz="661"/>
            </a:lvl3pPr>
            <a:lvl4pPr marL="907211" indent="0">
              <a:buNone/>
              <a:defRPr sz="595"/>
            </a:lvl4pPr>
            <a:lvl5pPr marL="1209614" indent="0">
              <a:buNone/>
              <a:defRPr sz="595"/>
            </a:lvl5pPr>
            <a:lvl6pPr marL="1512018" indent="0">
              <a:buNone/>
              <a:defRPr sz="595"/>
            </a:lvl6pPr>
            <a:lvl7pPr marL="1814421" indent="0">
              <a:buNone/>
              <a:defRPr sz="595"/>
            </a:lvl7pPr>
            <a:lvl8pPr marL="2116825" indent="0">
              <a:buNone/>
              <a:defRPr sz="595"/>
            </a:lvl8pPr>
            <a:lvl9pPr marL="2419228" indent="0">
              <a:buNone/>
              <a:defRPr sz="595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AA424A-F308-455F-A179-6C604953BC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58472-8862-4EAD-8D73-0DDFD6D48E3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8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F8D4041-9DD4-4083-BC96-1BFEF0274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0050" y="179211"/>
            <a:ext cx="600075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D25D4CB-D22F-49AB-8290-1C10049FF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164872"/>
            <a:ext cx="6057900" cy="6003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89829" name="Rectangle 5">
            <a:extLst>
              <a:ext uri="{FF2B5EF4-FFF2-40B4-BE49-F238E27FC236}">
                <a16:creationId xmlns:a16="http://schemas.microsoft.com/office/drawing/2014/main" id="{C45C7254-8AB3-40BD-894A-B7203F4297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86350" y="7437261"/>
            <a:ext cx="1428750" cy="53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94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D6B02C18-6391-4B34-AE64-153612AC1B8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6B85C2C6-6A1B-41C1-AE09-B2697FDC33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1" y="985661"/>
            <a:ext cx="6170613" cy="3780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pPr algn="ctr" eaLnBrk="1" hangingPunct="1">
              <a:defRPr/>
            </a:pPr>
            <a:endParaRPr lang="zh-TW" altLang="en-US" sz="1587">
              <a:latin typeface="Tahoma" pitchFamily="34" charset="0"/>
            </a:endParaRPr>
          </a:p>
        </p:txBody>
      </p:sp>
      <p:sp>
        <p:nvSpPr>
          <p:cNvPr id="589831" name="Rectangle 7">
            <a:extLst>
              <a:ext uri="{FF2B5EF4-FFF2-40B4-BE49-F238E27FC236}">
                <a16:creationId xmlns:a16="http://schemas.microsoft.com/office/drawing/2014/main" id="{2D8D303E-68D7-4773-AE84-FBBB365983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2901" y="985661"/>
            <a:ext cx="6170613" cy="3360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TW" altLang="en-US" sz="1587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5pPr>
      <a:lvl6pPr marL="302404" algn="ctr" rtl="0" fontAlgn="base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6pPr>
      <a:lvl7pPr marL="604807" algn="ctr" rtl="0" fontAlgn="base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7pPr>
      <a:lvl8pPr marL="907211" algn="ctr" rtl="0" fontAlgn="base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8pPr>
      <a:lvl9pPr marL="1209614" algn="ctr" rtl="0" fontAlgn="base">
        <a:spcBef>
          <a:spcPct val="0"/>
        </a:spcBef>
        <a:spcAft>
          <a:spcPct val="0"/>
        </a:spcAft>
        <a:defRPr kumimoji="1" sz="1852" b="1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226803" indent="-22680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anose="03000509000000000000" pitchFamily="65" charset="-120"/>
        <a:buChar char="․"/>
        <a:defRPr kumimoji="1" sz="24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91406" indent="-189003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anose="05050102010706020507" pitchFamily="18" charset="2"/>
        <a:buChar char="¾"/>
        <a:defRPr kumimoji="1" sz="2000" baseline="0">
          <a:solidFill>
            <a:srgbClr val="000099"/>
          </a:solidFill>
          <a:latin typeface="Arial" panose="020B0604020202020204" pitchFamily="34" charset="0"/>
          <a:ea typeface="+mn-ea"/>
        </a:defRPr>
      </a:lvl2pPr>
      <a:lvl3pPr marL="756009" indent="-151202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anose="05000000000000000000" pitchFamily="2" charset="2"/>
        <a:buChar char="n"/>
        <a:defRPr kumimoji="1">
          <a:solidFill>
            <a:srgbClr val="0033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58412" indent="-151202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anose="05000000000000000000" pitchFamily="2" charset="2"/>
        <a:buChar char="n"/>
        <a:defRPr kumimoji="1" sz="1600">
          <a:solidFill>
            <a:srgbClr val="990000"/>
          </a:solidFill>
          <a:latin typeface="+mn-lt"/>
          <a:ea typeface="+mn-ea"/>
        </a:defRPr>
      </a:lvl4pPr>
      <a:lvl5pPr marL="1360816" indent="-151202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anose="05000000000000000000" pitchFamily="2" charset="2"/>
        <a:buChar char="n"/>
        <a:defRPr kumimoji="1" sz="1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63219" indent="-151202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323">
          <a:solidFill>
            <a:schemeClr val="tx1"/>
          </a:solidFill>
          <a:latin typeface="+mn-lt"/>
          <a:ea typeface="+mn-ea"/>
        </a:defRPr>
      </a:lvl6pPr>
      <a:lvl7pPr marL="1965623" indent="-151202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323">
          <a:solidFill>
            <a:schemeClr val="tx1"/>
          </a:solidFill>
          <a:latin typeface="+mn-lt"/>
          <a:ea typeface="+mn-ea"/>
        </a:defRPr>
      </a:lvl7pPr>
      <a:lvl8pPr marL="2268026" indent="-151202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323">
          <a:solidFill>
            <a:schemeClr val="tx1"/>
          </a:solidFill>
          <a:latin typeface="+mn-lt"/>
          <a:ea typeface="+mn-ea"/>
        </a:defRPr>
      </a:lvl8pPr>
      <a:lvl9pPr marL="2570430" indent="-151202" algn="l" rtl="0" fontAlgn="base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32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302404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2pPr>
      <a:lvl3pPr marL="604807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3pPr>
      <a:lvl4pPr marL="907211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4pPr>
      <a:lvl5pPr marL="1209614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5pPr>
      <a:lvl6pPr marL="1512018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6pPr>
      <a:lvl7pPr marL="1814421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7pPr>
      <a:lvl8pPr marL="2116825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8pPr>
      <a:lvl9pPr marL="2419228" algn="l" defTabSz="604807" rtl="0" eaLnBrk="1" latinLnBrk="0" hangingPunct="1">
        <a:defRPr sz="11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0F202-738C-41B0-8C7B-4E696D616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dirty="0"/>
              <a:t>DAC-Aware AIG Re-writing</a:t>
            </a:r>
            <a:br>
              <a:rPr lang="en-US" altLang="zh-TW" sz="3200" dirty="0"/>
            </a:br>
            <a:r>
              <a:rPr lang="en-US" altLang="zh-TW" sz="3200" dirty="0"/>
              <a:t>(ABC</a:t>
            </a:r>
            <a:r>
              <a:rPr lang="zh-TW" altLang="en-US" sz="3200" dirty="0"/>
              <a:t> </a:t>
            </a:r>
            <a:r>
              <a:rPr lang="en-US" altLang="zh-TW" sz="3200" dirty="0"/>
              <a:t>Tool)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1774C78-DB34-4331-858F-80D68739C2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042993-6BAD-4273-9762-1DCF8B958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2BCCDC0-3B7B-43AB-AD39-A6806FDF81D7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610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3EF1E-E54E-444D-84E2-85B781FB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Example of 4-feasible Cut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E24B76-C20C-4FB9-9803-42037F183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05910F61-8571-47C1-B34C-EF5D049DECF7}"/>
              </a:ext>
            </a:extLst>
          </p:cNvPr>
          <p:cNvSpPr/>
          <p:nvPr/>
        </p:nvSpPr>
        <p:spPr>
          <a:xfrm>
            <a:off x="1885884" y="2647728"/>
            <a:ext cx="302409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90422779-FE4B-424E-89DE-D72FDBCC0921}"/>
              </a:ext>
            </a:extLst>
          </p:cNvPr>
          <p:cNvSpPr/>
          <p:nvPr/>
        </p:nvSpPr>
        <p:spPr>
          <a:xfrm>
            <a:off x="1333017" y="3425834"/>
            <a:ext cx="302409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D849E166-D2E0-4CAB-BB08-EFCC27EE8CC7}"/>
              </a:ext>
            </a:extLst>
          </p:cNvPr>
          <p:cNvSpPr/>
          <p:nvPr/>
        </p:nvSpPr>
        <p:spPr>
          <a:xfrm>
            <a:off x="2438751" y="3425834"/>
            <a:ext cx="302409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288CC34-8101-4B22-9C06-2D1EB7422A9C}"/>
              </a:ext>
            </a:extLst>
          </p:cNvPr>
          <p:cNvSpPr/>
          <p:nvPr/>
        </p:nvSpPr>
        <p:spPr>
          <a:xfrm>
            <a:off x="3169961" y="4228692"/>
            <a:ext cx="302409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53778A75-D03D-497F-8D23-15122D33BC3D}"/>
              </a:ext>
            </a:extLst>
          </p:cNvPr>
          <p:cNvSpPr/>
          <p:nvPr/>
        </p:nvSpPr>
        <p:spPr>
          <a:xfrm>
            <a:off x="2438751" y="4976690"/>
            <a:ext cx="302409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8C53BF09-4D9C-4160-926A-B5C87CE6589F}"/>
              </a:ext>
            </a:extLst>
          </p:cNvPr>
          <p:cNvSpPr/>
          <p:nvPr/>
        </p:nvSpPr>
        <p:spPr>
          <a:xfrm>
            <a:off x="4045398" y="4976690"/>
            <a:ext cx="302409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A87CD1E-0332-497B-A67F-0D2B0240825C}"/>
              </a:ext>
            </a:extLst>
          </p:cNvPr>
          <p:cNvCxnSpPr/>
          <p:nvPr/>
        </p:nvCxnSpPr>
        <p:spPr>
          <a:xfrm>
            <a:off x="2037088" y="2388869"/>
            <a:ext cx="0" cy="258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B4C5D996-F98B-4EEA-A8EA-3EE959A26504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1484223" y="3052612"/>
            <a:ext cx="552866" cy="3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E9AC4207-3208-418A-9E0B-E4640BEE0824}"/>
              </a:ext>
            </a:extLst>
          </p:cNvPr>
          <p:cNvCxnSpPr>
            <a:cxnSpLocks/>
            <a:stCxn id="43" idx="4"/>
            <a:endCxn id="45" idx="0"/>
          </p:cNvCxnSpPr>
          <p:nvPr/>
        </p:nvCxnSpPr>
        <p:spPr>
          <a:xfrm>
            <a:off x="2037088" y="3052612"/>
            <a:ext cx="552867" cy="3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BAEE1C77-4C48-456B-A957-1549D2F0C26B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>
            <a:off x="2589955" y="3830718"/>
            <a:ext cx="731210" cy="397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1D1AB467-6127-4532-8681-C8FE76AE7769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2589955" y="3830718"/>
            <a:ext cx="0" cy="1145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1A207418-E4E5-4B20-9856-C9CFB927648C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 flipH="1">
            <a:off x="2589955" y="4633576"/>
            <a:ext cx="731210" cy="343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77BB3AB-E3C4-47BB-9408-785846CC64A6}"/>
              </a:ext>
            </a:extLst>
          </p:cNvPr>
          <p:cNvCxnSpPr>
            <a:cxnSpLocks/>
            <a:stCxn id="46" idx="4"/>
            <a:endCxn id="48" idx="0"/>
          </p:cNvCxnSpPr>
          <p:nvPr/>
        </p:nvCxnSpPr>
        <p:spPr>
          <a:xfrm>
            <a:off x="3321165" y="4633576"/>
            <a:ext cx="875438" cy="343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BB44B591-3504-488A-8B73-38EA9CF0B49D}"/>
              </a:ext>
            </a:extLst>
          </p:cNvPr>
          <p:cNvCxnSpPr>
            <a:cxnSpLocks/>
            <a:stCxn id="44" idx="4"/>
          </p:cNvCxnSpPr>
          <p:nvPr/>
        </p:nvCxnSpPr>
        <p:spPr>
          <a:xfrm flipH="1">
            <a:off x="1103497" y="3830718"/>
            <a:ext cx="380725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40EC02C-FE35-46E0-8F6B-364501C0D34B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1484223" y="3830718"/>
            <a:ext cx="302409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64024AED-656D-4641-9A87-6B2B956B7D48}"/>
              </a:ext>
            </a:extLst>
          </p:cNvPr>
          <p:cNvCxnSpPr>
            <a:cxnSpLocks/>
          </p:cNvCxnSpPr>
          <p:nvPr/>
        </p:nvCxnSpPr>
        <p:spPr>
          <a:xfrm flipH="1">
            <a:off x="2209230" y="5374663"/>
            <a:ext cx="380725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F1C2AF2-2C63-44FB-B024-AF430667C80A}"/>
              </a:ext>
            </a:extLst>
          </p:cNvPr>
          <p:cNvCxnSpPr>
            <a:cxnSpLocks/>
          </p:cNvCxnSpPr>
          <p:nvPr/>
        </p:nvCxnSpPr>
        <p:spPr>
          <a:xfrm>
            <a:off x="2589955" y="5374663"/>
            <a:ext cx="302409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6F8D29FC-59DC-4EAB-8F3A-5341C241D177}"/>
              </a:ext>
            </a:extLst>
          </p:cNvPr>
          <p:cNvCxnSpPr>
            <a:cxnSpLocks/>
          </p:cNvCxnSpPr>
          <p:nvPr/>
        </p:nvCxnSpPr>
        <p:spPr>
          <a:xfrm flipH="1">
            <a:off x="3815877" y="5381574"/>
            <a:ext cx="380725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720DE15-535C-4FC6-9318-2C78869065DB}"/>
              </a:ext>
            </a:extLst>
          </p:cNvPr>
          <p:cNvCxnSpPr>
            <a:cxnSpLocks/>
          </p:cNvCxnSpPr>
          <p:nvPr/>
        </p:nvCxnSpPr>
        <p:spPr>
          <a:xfrm>
            <a:off x="4196602" y="5381574"/>
            <a:ext cx="302409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CFD1F41-CB1F-4C96-9DE7-9B8E8B441AA4}"/>
              </a:ext>
            </a:extLst>
          </p:cNvPr>
          <p:cNvSpPr txBox="1"/>
          <p:nvPr/>
        </p:nvSpPr>
        <p:spPr>
          <a:xfrm>
            <a:off x="891541" y="4064018"/>
            <a:ext cx="201786" cy="3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6CBD3124-027C-4318-AFC1-E211F876B2BA}"/>
              </a:ext>
            </a:extLst>
          </p:cNvPr>
          <p:cNvSpPr txBox="1"/>
          <p:nvPr/>
        </p:nvSpPr>
        <p:spPr>
          <a:xfrm>
            <a:off x="1785684" y="4064018"/>
            <a:ext cx="190864" cy="3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66A27C0-F22F-47BB-8964-EC145E76FD61}"/>
              </a:ext>
            </a:extLst>
          </p:cNvPr>
          <p:cNvSpPr txBox="1"/>
          <p:nvPr/>
        </p:nvSpPr>
        <p:spPr>
          <a:xfrm>
            <a:off x="2007444" y="5683874"/>
            <a:ext cx="201786" cy="3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CA81429-3010-4FC8-AF4B-8895E5694EBF}"/>
              </a:ext>
            </a:extLst>
          </p:cNvPr>
          <p:cNvSpPr txBox="1"/>
          <p:nvPr/>
        </p:nvSpPr>
        <p:spPr>
          <a:xfrm>
            <a:off x="2892364" y="5683874"/>
            <a:ext cx="201786" cy="3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4DEE2A6F-2B55-4654-A083-3AC0EB6DB566}"/>
              </a:ext>
            </a:extLst>
          </p:cNvPr>
          <p:cNvSpPr txBox="1"/>
          <p:nvPr/>
        </p:nvSpPr>
        <p:spPr>
          <a:xfrm>
            <a:off x="3614091" y="5690784"/>
            <a:ext cx="201786" cy="3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6A107ED-C632-4952-BA7C-2002F479FA21}"/>
              </a:ext>
            </a:extLst>
          </p:cNvPr>
          <p:cNvSpPr txBox="1"/>
          <p:nvPr/>
        </p:nvSpPr>
        <p:spPr>
          <a:xfrm>
            <a:off x="4499011" y="5690784"/>
            <a:ext cx="190864" cy="367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手繪多邊形: 圖案 67">
            <a:extLst>
              <a:ext uri="{FF2B5EF4-FFF2-40B4-BE49-F238E27FC236}">
                <a16:creationId xmlns:a16="http://schemas.microsoft.com/office/drawing/2014/main" id="{D7489A86-893E-4CBB-A777-20E0A7F87108}"/>
              </a:ext>
            </a:extLst>
          </p:cNvPr>
          <p:cNvSpPr/>
          <p:nvPr/>
        </p:nvSpPr>
        <p:spPr>
          <a:xfrm>
            <a:off x="120920" y="2864780"/>
            <a:ext cx="3974834" cy="2329849"/>
          </a:xfrm>
          <a:custGeom>
            <a:avLst/>
            <a:gdLst>
              <a:gd name="connsiteX0" fmla="*/ 0 w 4793942"/>
              <a:gd name="connsiteY0" fmla="*/ 417251 h 1255926"/>
              <a:gd name="connsiteX1" fmla="*/ 692458 w 4793942"/>
              <a:gd name="connsiteY1" fmla="*/ 754602 h 1255926"/>
              <a:gd name="connsiteX2" fmla="*/ 1722268 w 4793942"/>
              <a:gd name="connsiteY2" fmla="*/ 417251 h 1255926"/>
              <a:gd name="connsiteX3" fmla="*/ 3053918 w 4793942"/>
              <a:gd name="connsiteY3" fmla="*/ 1251752 h 1255926"/>
              <a:gd name="connsiteX4" fmla="*/ 4793942 w 4793942"/>
              <a:gd name="connsiteY4" fmla="*/ 0 h 1255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93942" h="1255926">
                <a:moveTo>
                  <a:pt x="0" y="417251"/>
                </a:moveTo>
                <a:cubicBezTo>
                  <a:pt x="202706" y="585926"/>
                  <a:pt x="405413" y="754602"/>
                  <a:pt x="692458" y="754602"/>
                </a:cubicBezTo>
                <a:cubicBezTo>
                  <a:pt x="979503" y="754602"/>
                  <a:pt x="1328691" y="334393"/>
                  <a:pt x="1722268" y="417251"/>
                </a:cubicBezTo>
                <a:cubicBezTo>
                  <a:pt x="2115845" y="500109"/>
                  <a:pt x="2541972" y="1321294"/>
                  <a:pt x="3053918" y="1251752"/>
                </a:cubicBezTo>
                <a:cubicBezTo>
                  <a:pt x="3565864" y="1182210"/>
                  <a:pt x="4179903" y="591105"/>
                  <a:pt x="4793942" y="0"/>
                </a:cubicBezTo>
              </a:path>
            </a:pathLst>
          </a:custGeom>
          <a:ln w="38100" cap="flat" cmpd="sng" algn="ctr">
            <a:solidFill>
              <a:schemeClr val="accent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CA2A6013-826B-4FB0-BAE1-92DD67688A27}"/>
              </a:ext>
            </a:extLst>
          </p:cNvPr>
          <p:cNvSpPr txBox="1"/>
          <p:nvPr/>
        </p:nvSpPr>
        <p:spPr>
          <a:xfrm>
            <a:off x="4079211" y="3165897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4-feasible cut</a:t>
            </a:r>
            <a:endParaRPr lang="zh-TW" alt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手繪多邊形: 圖案 69">
            <a:extLst>
              <a:ext uri="{FF2B5EF4-FFF2-40B4-BE49-F238E27FC236}">
                <a16:creationId xmlns:a16="http://schemas.microsoft.com/office/drawing/2014/main" id="{81B986F9-3809-4BCA-B119-DEF2666C6801}"/>
              </a:ext>
            </a:extLst>
          </p:cNvPr>
          <p:cNvSpPr/>
          <p:nvPr/>
        </p:nvSpPr>
        <p:spPr>
          <a:xfrm>
            <a:off x="1065617" y="3545201"/>
            <a:ext cx="3624258" cy="862969"/>
          </a:xfrm>
          <a:custGeom>
            <a:avLst/>
            <a:gdLst>
              <a:gd name="connsiteX0" fmla="*/ 0 w 6915705"/>
              <a:gd name="connsiteY0" fmla="*/ 0 h 1229919"/>
              <a:gd name="connsiteX1" fmla="*/ 568171 w 6915705"/>
              <a:gd name="connsiteY1" fmla="*/ 266330 h 1229919"/>
              <a:gd name="connsiteX2" fmla="*/ 1455938 w 6915705"/>
              <a:gd name="connsiteY2" fmla="*/ 71021 h 1229919"/>
              <a:gd name="connsiteX3" fmla="*/ 2618913 w 6915705"/>
              <a:gd name="connsiteY3" fmla="*/ 1136341 h 1229919"/>
              <a:gd name="connsiteX4" fmla="*/ 5752730 w 6915705"/>
              <a:gd name="connsiteY4" fmla="*/ 1162974 h 1229919"/>
              <a:gd name="connsiteX5" fmla="*/ 6915705 w 6915705"/>
              <a:gd name="connsiteY5" fmla="*/ 1020932 h 122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15705" h="1229919">
                <a:moveTo>
                  <a:pt x="0" y="0"/>
                </a:moveTo>
                <a:cubicBezTo>
                  <a:pt x="162757" y="127246"/>
                  <a:pt x="325515" y="254493"/>
                  <a:pt x="568171" y="266330"/>
                </a:cubicBezTo>
                <a:cubicBezTo>
                  <a:pt x="810827" y="278167"/>
                  <a:pt x="1114148" y="-73981"/>
                  <a:pt x="1455938" y="71021"/>
                </a:cubicBezTo>
                <a:cubicBezTo>
                  <a:pt x="1797728" y="216023"/>
                  <a:pt x="1902781" y="954349"/>
                  <a:pt x="2618913" y="1136341"/>
                </a:cubicBezTo>
                <a:cubicBezTo>
                  <a:pt x="3335045" y="1318333"/>
                  <a:pt x="5036598" y="1182209"/>
                  <a:pt x="5752730" y="1162974"/>
                </a:cubicBezTo>
                <a:cubicBezTo>
                  <a:pt x="6468862" y="1143739"/>
                  <a:pt x="6692283" y="1082335"/>
                  <a:pt x="6915705" y="1020932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5736892-3615-4880-B15D-2B378CBE56B2}"/>
              </a:ext>
            </a:extLst>
          </p:cNvPr>
          <p:cNvSpPr txBox="1"/>
          <p:nvPr/>
        </p:nvSpPr>
        <p:spPr>
          <a:xfrm>
            <a:off x="4730024" y="4025178"/>
            <a:ext cx="210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cut</a:t>
            </a:r>
            <a:endParaRPr lang="zh-TW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193C647B-AAD8-4F06-B280-DB738D1C49CB}"/>
              </a:ext>
            </a:extLst>
          </p:cNvPr>
          <p:cNvSpPr/>
          <p:nvPr/>
        </p:nvSpPr>
        <p:spPr>
          <a:xfrm>
            <a:off x="2018998" y="2492936"/>
            <a:ext cx="36178" cy="507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8062B0A5-1A87-40DB-9648-F90FFCC08248}"/>
              </a:ext>
            </a:extLst>
          </p:cNvPr>
          <p:cNvSpPr/>
          <p:nvPr/>
        </p:nvSpPr>
        <p:spPr>
          <a:xfrm>
            <a:off x="1749507" y="3207986"/>
            <a:ext cx="36178" cy="507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334C72D6-086D-4141-98BF-0D052AC2A2A5}"/>
              </a:ext>
            </a:extLst>
          </p:cNvPr>
          <p:cNvSpPr/>
          <p:nvPr/>
        </p:nvSpPr>
        <p:spPr>
          <a:xfrm>
            <a:off x="2288491" y="3207986"/>
            <a:ext cx="36178" cy="507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FCDD20A9-034A-47AE-887B-4AC391CC99C3}"/>
              </a:ext>
            </a:extLst>
          </p:cNvPr>
          <p:cNvSpPr/>
          <p:nvPr/>
        </p:nvSpPr>
        <p:spPr>
          <a:xfrm>
            <a:off x="2937471" y="4004342"/>
            <a:ext cx="36178" cy="507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083E9E04-308B-46A2-89A5-20E03751DCBE}"/>
              </a:ext>
            </a:extLst>
          </p:cNvPr>
          <p:cNvSpPr/>
          <p:nvPr/>
        </p:nvSpPr>
        <p:spPr>
          <a:xfrm>
            <a:off x="2973406" y="4759266"/>
            <a:ext cx="36178" cy="507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EBF44734-0C01-4056-BD7A-6ED06E704BE2}"/>
              </a:ext>
            </a:extLst>
          </p:cNvPr>
          <p:cNvSpPr/>
          <p:nvPr/>
        </p:nvSpPr>
        <p:spPr>
          <a:xfrm>
            <a:off x="3686528" y="4759266"/>
            <a:ext cx="36178" cy="507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3E2F8801-D683-44C0-968D-B6891E1ACF10}"/>
              </a:ext>
            </a:extLst>
          </p:cNvPr>
          <p:cNvSpPr/>
          <p:nvPr/>
        </p:nvSpPr>
        <p:spPr>
          <a:xfrm>
            <a:off x="2723070" y="5494031"/>
            <a:ext cx="36178" cy="507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371657-F90F-4D51-AAA0-2A52755EBDBB}"/>
              </a:ext>
            </a:extLst>
          </p:cNvPr>
          <p:cNvSpPr txBox="1"/>
          <p:nvPr/>
        </p:nvSpPr>
        <p:spPr>
          <a:xfrm>
            <a:off x="1060871" y="1349825"/>
            <a:ext cx="4171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Find subfunctions rooted at F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3E5557A-9C6C-496D-B217-D8276C4C6386}"/>
              </a:ext>
            </a:extLst>
          </p:cNvPr>
          <p:cNvSpPr txBox="1"/>
          <p:nvPr/>
        </p:nvSpPr>
        <p:spPr>
          <a:xfrm>
            <a:off x="1874833" y="200307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F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233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FF6E0-5E88-4EA1-A74E-F997E5CB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Re-Writing 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B7EDC-C343-4F46-B213-81D30931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1: Pre-compute all AIG implementations of 4-input functions and store them in a table</a:t>
            </a:r>
          </a:p>
          <a:p>
            <a:pPr lvl="1"/>
            <a:r>
              <a:rPr lang="en-US" altLang="zh-TW" sz="2400" dirty="0"/>
              <a:t>2</a:t>
            </a:r>
            <a:r>
              <a:rPr lang="en-US" altLang="zh-TW" sz="2400" baseline="30000" dirty="0"/>
              <a:t>16</a:t>
            </a:r>
            <a:r>
              <a:rPr lang="en-US" altLang="zh-TW" sz="2400" dirty="0"/>
              <a:t> 4-input functions</a:t>
            </a:r>
          </a:p>
          <a:p>
            <a:pPr lvl="1"/>
            <a:r>
              <a:rPr lang="en-US" altLang="zh-TW" sz="2400" dirty="0"/>
              <a:t>222 equivalence classes (NPN)</a:t>
            </a:r>
          </a:p>
          <a:p>
            <a:pPr lvl="1"/>
            <a:r>
              <a:rPr lang="en-US" altLang="zh-TW" sz="2400" dirty="0"/>
              <a:t>40 found experimentally to lead to improvement</a:t>
            </a:r>
          </a:p>
          <a:p>
            <a:pPr lvl="1"/>
            <a:r>
              <a:rPr lang="en-US" altLang="zh-TW" sz="2400" dirty="0"/>
              <a:t>4-input function stored using 16-bit string (signature)</a:t>
            </a:r>
          </a:p>
          <a:p>
            <a:pPr lvl="1"/>
            <a:r>
              <a:rPr lang="en-US" altLang="zh-TW" sz="2400" dirty="0"/>
              <a:t>AIG subgraphs stored in shared DAC with about 2000 nodes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018041-D00D-4481-B795-FF43DCE56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33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5C544-B921-4676-A0D7-8E9BCA79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0F094-82BE-4883-B255-28C8CE96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Step 2:</a:t>
            </a:r>
            <a:r>
              <a:rPr lang="zh-TW" altLang="en-US" dirty="0"/>
              <a:t>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- For a node, find its 4-feasible cuts</a:t>
            </a:r>
          </a:p>
          <a:p>
            <a:pPr marL="0" indent="0">
              <a:buNone/>
            </a:pPr>
            <a:r>
              <a:rPr lang="en-US" altLang="zh-TW" dirty="0"/>
              <a:t>     - For each cut, find its NPN equivalence</a:t>
            </a:r>
          </a:p>
          <a:p>
            <a:pPr marL="0" indent="0">
              <a:buNone/>
            </a:pPr>
            <a:r>
              <a:rPr lang="en-US" altLang="zh-TW" dirty="0"/>
              <a:t>        - compute the cost of a subgraph</a:t>
            </a:r>
          </a:p>
          <a:p>
            <a:pPr marL="0" indent="0">
              <a:buNone/>
            </a:pPr>
            <a:r>
              <a:rPr lang="en-US" altLang="zh-TW" dirty="0"/>
              <a:t>        - choose the subgraph that leads to    </a:t>
            </a:r>
          </a:p>
          <a:p>
            <a:pPr marL="0" indent="0">
              <a:buNone/>
            </a:pPr>
            <a:r>
              <a:rPr lang="en-US" altLang="zh-TW" dirty="0"/>
              <a:t>          the largest improvement </a:t>
            </a:r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sz="2400" dirty="0"/>
              <a:t>Nodes are processed in topological order</a:t>
            </a:r>
          </a:p>
          <a:p>
            <a:pPr lvl="1"/>
            <a:r>
              <a:rPr lang="en-US" altLang="zh-TW" sz="2400" dirty="0"/>
              <a:t>Logic sharing is checked between the new subgraph and nodes already in the network using reference counters</a:t>
            </a:r>
          </a:p>
          <a:p>
            <a:pPr lvl="1"/>
            <a:r>
              <a:rPr lang="en-US" altLang="zh-TW" sz="2400" dirty="0"/>
              <a:t>The old subgraph is dereferenced and the new subgraph is added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AF1B60-CDE6-4FB9-B7C2-18C668F1E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805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BD5F4-CE6A-4CF7-905C-8B62F64C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Delay-aware Re-writing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9D1FCE-4E87-43C1-B5DC-7C2A1AFFA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subgraph representation will not be accepted if the final logic level is increased</a:t>
            </a:r>
          </a:p>
          <a:p>
            <a:pPr lvl="1"/>
            <a:r>
              <a:rPr lang="en-US" altLang="zh-TW" sz="2400" dirty="0"/>
              <a:t>Using slack of the node </a:t>
            </a:r>
          </a:p>
          <a:p>
            <a:pPr lvl="1"/>
            <a:r>
              <a:rPr lang="en-US" altLang="zh-TW" sz="2400" dirty="0"/>
              <a:t>No negative slack after replacement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DEF648-6C94-44B2-8DAB-480892A6D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7516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7EB9A-7433-48D8-823C-09CE6866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AIG Refactoring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C32C37-448D-42B2-B17B-28A431A81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Produce deeper permutations of the logic structures</a:t>
            </a:r>
          </a:p>
          <a:p>
            <a:pPr lvl="1"/>
            <a:r>
              <a:rPr lang="en-US" altLang="zh-TW" sz="2400" dirty="0"/>
              <a:t>Work for larger cuts, K, for 10 &lt;= K &lt;= 20</a:t>
            </a:r>
          </a:p>
          <a:p>
            <a:pPr lvl="1"/>
            <a:r>
              <a:rPr lang="en-US" altLang="zh-TW" sz="2400" dirty="0"/>
              <a:t>The function is converted to SOP, factored, AIGs built using baseline AIG rewriting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822670-956B-4CB3-A0EA-AE78532C0D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679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65F4C-28C8-4165-BB5B-EC5FDF34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AIG Balancing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5B59B7-5FCA-41F9-A3D9-F939CDB8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delay optimization</a:t>
            </a:r>
          </a:p>
          <a:p>
            <a:pPr lvl="1"/>
            <a:r>
              <a:rPr lang="en-US" altLang="zh-TW" sz="2400" dirty="0"/>
              <a:t>A(BC) = (AB)C = (AC)B is applied to maximally  reduce the number of levels of AIG</a:t>
            </a:r>
          </a:p>
          <a:p>
            <a:pPr lvl="1"/>
            <a:r>
              <a:rPr lang="en-US" altLang="zh-TW" sz="2400" dirty="0"/>
              <a:t>One linear time sweep over the network in a topological order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61A338-FF55-4BAE-A306-75970EE12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32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187B4-908F-427A-AC7E-F005DBA3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Zero-cost Replacement Enabled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F3B954-EE4F-4D34-A491-6E0640C6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new re-writing opportunity </a:t>
            </a:r>
          </a:p>
          <a:p>
            <a:pPr lvl="1"/>
            <a:r>
              <a:rPr lang="en-US" altLang="zh-TW" sz="2400" dirty="0"/>
              <a:t>If the option is enabled, the node is replaced by a new subgraph if the cost = 0</a:t>
            </a:r>
          </a:p>
          <a:p>
            <a:pPr lvl="1"/>
            <a:r>
              <a:rPr lang="en-US" altLang="zh-TW" sz="2400" dirty="0"/>
              <a:t>Enabled later in the script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C6F3F5-9F3D-4636-95C8-092D77890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7002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8D3AF3-D72F-4E4E-BE62-C19FBCCF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Example of Script in ABC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6C25B-2F9D-4E8A-9DF8-024049A86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re-writing script</a:t>
            </a:r>
            <a:r>
              <a:rPr lang="en-US" altLang="zh-TW" i="1" dirty="0"/>
              <a:t>, resyn2, </a:t>
            </a:r>
            <a:r>
              <a:rPr lang="en-US" altLang="zh-TW" dirty="0"/>
              <a:t>in</a:t>
            </a:r>
            <a:r>
              <a:rPr lang="en-US" altLang="zh-TW" i="1" dirty="0"/>
              <a:t> </a:t>
            </a:r>
            <a:r>
              <a:rPr lang="en-US" altLang="zh-TW" i="1" dirty="0" err="1"/>
              <a:t>abc.rc</a:t>
            </a:r>
            <a:endParaRPr lang="en-US" altLang="zh-TW" i="1" dirty="0"/>
          </a:p>
          <a:p>
            <a:r>
              <a:rPr lang="en-US" altLang="zh-TW" dirty="0"/>
              <a:t>b (balance) ;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rw</a:t>
            </a:r>
            <a:r>
              <a:rPr lang="en-US" altLang="zh-TW" dirty="0"/>
              <a:t> (rewrite); </a:t>
            </a:r>
          </a:p>
          <a:p>
            <a:pPr marL="0" indent="0">
              <a:buNone/>
            </a:pPr>
            <a:r>
              <a:rPr lang="en-US" altLang="zh-TW" dirty="0"/>
              <a:t>    rf (refactor); </a:t>
            </a:r>
          </a:p>
          <a:p>
            <a:pPr marL="0" indent="0">
              <a:buNone/>
            </a:pPr>
            <a:r>
              <a:rPr lang="en-US" altLang="zh-TW" dirty="0"/>
              <a:t>    b;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rw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rwz</a:t>
            </a:r>
            <a:r>
              <a:rPr lang="en-US" altLang="zh-TW" dirty="0"/>
              <a:t> (re-write with 0 cost); </a:t>
            </a:r>
          </a:p>
          <a:p>
            <a:pPr marL="0" indent="0">
              <a:buNone/>
            </a:pPr>
            <a:r>
              <a:rPr lang="en-US" altLang="zh-TW" dirty="0"/>
              <a:t>    b ;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rfz</a:t>
            </a:r>
            <a:r>
              <a:rPr lang="en-US" altLang="zh-TW" dirty="0"/>
              <a:t> (refactor with 0 cost); </a:t>
            </a:r>
          </a:p>
          <a:p>
            <a:pPr marL="0" indent="0"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rwz</a:t>
            </a:r>
            <a:r>
              <a:rPr lang="en-US" altLang="zh-TW" dirty="0"/>
              <a:t>; </a:t>
            </a:r>
          </a:p>
          <a:p>
            <a:pPr marL="0" indent="0">
              <a:buNone/>
            </a:pPr>
            <a:r>
              <a:rPr lang="en-US" altLang="zh-TW" dirty="0"/>
              <a:t>    b</a:t>
            </a:r>
          </a:p>
          <a:p>
            <a:r>
              <a:rPr lang="en-US" altLang="zh-TW" dirty="0"/>
              <a:t>Perform 10 times over the network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C3E8BB-028B-43E9-BEE3-0B88AE73D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9193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5118D5F-2520-4FBD-82AB-883DAFC41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236" y="246415"/>
            <a:ext cx="5124318" cy="694443"/>
          </a:xfrm>
          <a:noFill/>
        </p:spPr>
        <p:txBody>
          <a:bodyPr/>
          <a:lstStyle/>
          <a:p>
            <a:pPr algn="l" eaLnBrk="1" hangingPunct="1"/>
            <a:r>
              <a:rPr lang="en-US" altLang="zh-TW" sz="2117" dirty="0"/>
              <a:t>  AIG</a:t>
            </a:r>
            <a:r>
              <a:rPr lang="zh-TW" altLang="en-US" sz="2117" dirty="0"/>
              <a:t> </a:t>
            </a:r>
            <a:r>
              <a:rPr lang="en-US" altLang="zh-TW" sz="2117" dirty="0"/>
              <a:t>Example</a:t>
            </a:r>
          </a:p>
        </p:txBody>
      </p:sp>
      <p:sp>
        <p:nvSpPr>
          <p:cNvPr id="59396" name="矩形 4">
            <a:extLst>
              <a:ext uri="{FF2B5EF4-FFF2-40B4-BE49-F238E27FC236}">
                <a16:creationId xmlns:a16="http://schemas.microsoft.com/office/drawing/2014/main" id="{819ADC48-593E-43B9-924F-2B84F488F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47" y="1302081"/>
            <a:ext cx="5334331" cy="743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117"/>
              <a:t>Ex:  y = f( x</a:t>
            </a:r>
            <a:r>
              <a:rPr lang="en-US" altLang="zh-TW" sz="2117" baseline="-25000"/>
              <a:t>1</a:t>
            </a:r>
            <a:r>
              <a:rPr lang="en-US" altLang="zh-TW" sz="2117"/>
              <a:t>,x</a:t>
            </a:r>
            <a:r>
              <a:rPr lang="en-US" altLang="zh-TW" sz="2117" baseline="-25000"/>
              <a:t>2</a:t>
            </a:r>
            <a:r>
              <a:rPr lang="en-US" altLang="zh-TW" sz="2117"/>
              <a:t>,x</a:t>
            </a:r>
            <a:r>
              <a:rPr lang="en-US" altLang="zh-TW" sz="2117" baseline="-25000"/>
              <a:t>3</a:t>
            </a:r>
            <a:r>
              <a:rPr lang="en-US" altLang="zh-TW" sz="2117"/>
              <a:t>) =( (x</a:t>
            </a:r>
            <a:r>
              <a:rPr lang="en-US" altLang="zh-TW" sz="2117" baseline="-25000"/>
              <a:t>1</a:t>
            </a:r>
            <a:r>
              <a:rPr lang="en-US" altLang="zh-TW" sz="2117"/>
              <a:t> ‧ x</a:t>
            </a:r>
            <a:r>
              <a:rPr lang="en-US" altLang="zh-TW" sz="2117" baseline="-25000"/>
              <a:t>2 </a:t>
            </a:r>
            <a:r>
              <a:rPr lang="en-US" altLang="zh-TW" sz="2117"/>
              <a:t>)’ ‧ (x</a:t>
            </a:r>
            <a:r>
              <a:rPr lang="en-US" altLang="zh-TW" sz="2117" baseline="-25000"/>
              <a:t>2 </a:t>
            </a:r>
            <a:r>
              <a:rPr lang="en-US" altLang="zh-TW" sz="2117"/>
              <a:t>‧ x</a:t>
            </a:r>
            <a:r>
              <a:rPr lang="en-US" altLang="zh-TW" sz="2117" baseline="-25000"/>
              <a:t>3</a:t>
            </a:r>
            <a:r>
              <a:rPr lang="en-US" altLang="zh-TW" sz="2117"/>
              <a:t>)’)’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TW" sz="2117"/>
              <a:t>                                = ( x</a:t>
            </a:r>
            <a:r>
              <a:rPr lang="en-US" altLang="zh-TW" sz="2117" baseline="-25000"/>
              <a:t>1</a:t>
            </a:r>
            <a:r>
              <a:rPr lang="en-US" altLang="zh-TW" sz="2117"/>
              <a:t> ‧ x</a:t>
            </a:r>
            <a:r>
              <a:rPr lang="en-US" altLang="zh-TW" sz="2117" baseline="-25000"/>
              <a:t>2 </a:t>
            </a:r>
            <a:r>
              <a:rPr lang="en-US" altLang="zh-TW" sz="2117"/>
              <a:t>) </a:t>
            </a:r>
            <a:r>
              <a:rPr lang="zh-TW" altLang="en-US" sz="2117"/>
              <a:t>＋</a:t>
            </a:r>
            <a:r>
              <a:rPr lang="en-US" altLang="zh-TW" sz="2117"/>
              <a:t> (x</a:t>
            </a:r>
            <a:r>
              <a:rPr lang="en-US" altLang="zh-TW" sz="2117" baseline="-25000"/>
              <a:t>2 </a:t>
            </a:r>
            <a:r>
              <a:rPr lang="en-US" altLang="zh-TW" sz="2117"/>
              <a:t>‧ x</a:t>
            </a:r>
            <a:r>
              <a:rPr lang="en-US" altLang="zh-TW" sz="2117" baseline="-25000"/>
              <a:t>3</a:t>
            </a:r>
            <a:r>
              <a:rPr lang="en-US" altLang="zh-TW" sz="2117"/>
              <a:t>)</a:t>
            </a:r>
          </a:p>
        </p:txBody>
      </p:sp>
      <p:pic>
        <p:nvPicPr>
          <p:cNvPr id="59397" name="Picture 8">
            <a:extLst>
              <a:ext uri="{FF2B5EF4-FFF2-40B4-BE49-F238E27FC236}">
                <a16:creationId xmlns:a16="http://schemas.microsoft.com/office/drawing/2014/main" id="{F6869838-C37C-4C18-AC9E-58EA4F33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112" y="3206199"/>
            <a:ext cx="2821174" cy="304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投影片編號版面配置區 1">
            <a:extLst>
              <a:ext uri="{FF2B5EF4-FFF2-40B4-BE49-F238E27FC236}">
                <a16:creationId xmlns:a16="http://schemas.microsoft.com/office/drawing/2014/main" id="{42239C63-0EFA-4C6D-8C56-CAA23F57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22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55208" indent="-252003">
              <a:spcBef>
                <a:spcPct val="20000"/>
              </a:spcBef>
              <a:buChar char="–"/>
              <a:defRPr kumimoji="1" sz="2469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008012" indent="-201602">
              <a:spcBef>
                <a:spcPct val="20000"/>
              </a:spcBef>
              <a:buChar char="•"/>
              <a:defRPr kumimoji="1" sz="2117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11216" indent="-201602">
              <a:spcBef>
                <a:spcPct val="20000"/>
              </a:spcBef>
              <a:buChar char="–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814421" indent="-201602">
              <a:spcBef>
                <a:spcPct val="20000"/>
              </a:spcBef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217626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620830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024035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427240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59C833-BD11-4E12-9AB1-448386451EB6}" type="slidenum">
              <a:rPr lang="en-US" altLang="zh-TW" sz="1235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TW" sz="1235"/>
          </a:p>
        </p:txBody>
      </p:sp>
    </p:spTree>
    <p:extLst>
      <p:ext uri="{BB962C8B-B14F-4D97-AF65-F5344CB8AC3E}">
        <p14:creationId xmlns:p14="http://schemas.microsoft.com/office/powerpoint/2010/main" val="61835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76B7260-FAE1-4FC1-8522-AD0BB3EB1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237" y="242640"/>
            <a:ext cx="5057114" cy="639106"/>
          </a:xfrm>
          <a:noFill/>
        </p:spPr>
        <p:txBody>
          <a:bodyPr/>
          <a:lstStyle/>
          <a:p>
            <a:pPr algn="l" eaLnBrk="1" hangingPunct="1"/>
            <a:r>
              <a:rPr lang="en-US" altLang="zh-TW" sz="2117" dirty="0"/>
              <a:t>And-Inverter Graph</a:t>
            </a:r>
          </a:p>
        </p:txBody>
      </p:sp>
      <p:sp>
        <p:nvSpPr>
          <p:cNvPr id="57347" name="Line 4">
            <a:extLst>
              <a:ext uri="{FF2B5EF4-FFF2-40B4-BE49-F238E27FC236}">
                <a16:creationId xmlns:a16="http://schemas.microsoft.com/office/drawing/2014/main" id="{837A24D6-9CF1-4391-917D-5601AE508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833" y="1008063"/>
            <a:ext cx="5107517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1587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96278C9-248F-485F-8DCE-2273A4168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41" y="1335510"/>
            <a:ext cx="5141119" cy="499568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/>
              <a:t>And-Inverter Graph (AIG)</a:t>
            </a:r>
          </a:p>
          <a:p>
            <a:pPr lvl="1"/>
            <a:r>
              <a:rPr lang="en-US" altLang="zh-TW" sz="2400" dirty="0"/>
              <a:t>Simple structure </a:t>
            </a:r>
          </a:p>
          <a:p>
            <a:pPr lvl="1"/>
            <a:r>
              <a:rPr lang="en-US" altLang="zh-TW" sz="2400" dirty="0"/>
              <a:t>And-Gates as nodes (shown as circles) with two inputs as edges (shown as arrows)</a:t>
            </a:r>
          </a:p>
          <a:p>
            <a:pPr lvl="1"/>
            <a:r>
              <a:rPr lang="en-US" altLang="zh-TW" sz="2400" dirty="0"/>
              <a:t>Inverter edges marked with a dot</a:t>
            </a:r>
          </a:p>
          <a:p>
            <a:pPr lvl="1"/>
            <a:r>
              <a:rPr lang="en-US" altLang="zh-TW" sz="2400" dirty="0"/>
              <a:t>Used in ABC</a:t>
            </a:r>
          </a:p>
          <a:p>
            <a:pPr lvl="1"/>
            <a:endParaRPr lang="en-US" altLang="zh-TW" sz="2117" dirty="0"/>
          </a:p>
          <a:p>
            <a:pPr lvl="1"/>
            <a:endParaRPr lang="en-US" altLang="zh-TW" dirty="0"/>
          </a:p>
        </p:txBody>
      </p:sp>
      <p:sp>
        <p:nvSpPr>
          <p:cNvPr id="57349" name="投影片編號版面配置區 1">
            <a:extLst>
              <a:ext uri="{FF2B5EF4-FFF2-40B4-BE49-F238E27FC236}">
                <a16:creationId xmlns:a16="http://schemas.microsoft.com/office/drawing/2014/main" id="{61A20837-BFF3-43C8-84B0-953984BC7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22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655208" indent="-252003">
              <a:spcBef>
                <a:spcPct val="20000"/>
              </a:spcBef>
              <a:buChar char="–"/>
              <a:defRPr kumimoji="1" sz="2469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008012" indent="-201602">
              <a:spcBef>
                <a:spcPct val="20000"/>
              </a:spcBef>
              <a:buChar char="•"/>
              <a:defRPr kumimoji="1" sz="2117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411216" indent="-201602">
              <a:spcBef>
                <a:spcPct val="20000"/>
              </a:spcBef>
              <a:buChar char="–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814421" indent="-201602">
              <a:spcBef>
                <a:spcPct val="20000"/>
              </a:spcBef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217626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620830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024035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427240" indent="-201602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764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1E4952-0D80-4EAD-8645-9CC214F63B5A}" type="slidenum">
              <a:rPr lang="en-US" altLang="zh-TW" sz="1235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TW" sz="123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橢圓 43">
            <a:extLst>
              <a:ext uri="{FF2B5EF4-FFF2-40B4-BE49-F238E27FC236}">
                <a16:creationId xmlns:a16="http://schemas.microsoft.com/office/drawing/2014/main" id="{B15481E4-80BA-4D75-958F-5E30B7332AC8}"/>
              </a:ext>
            </a:extLst>
          </p:cNvPr>
          <p:cNvSpPr/>
          <p:nvPr/>
        </p:nvSpPr>
        <p:spPr bwMode="auto">
          <a:xfrm>
            <a:off x="2373083" y="4974768"/>
            <a:ext cx="161536" cy="203653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F8CDD5-BA4E-4097-B723-E91D7F64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AIG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30B3F-50D0-4288-B9D4-C28563A4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105407"/>
            <a:ext cx="6057900" cy="2405642"/>
          </a:xfrm>
        </p:spPr>
        <p:txBody>
          <a:bodyPr/>
          <a:lstStyle/>
          <a:p>
            <a:r>
              <a:rPr lang="en-US" altLang="zh-TW" dirty="0"/>
              <a:t>A directed graph where </a:t>
            </a:r>
          </a:p>
          <a:p>
            <a:pPr marL="0" indent="0">
              <a:buNone/>
            </a:pPr>
            <a:r>
              <a:rPr lang="en-US" altLang="zh-TW" dirty="0"/>
              <a:t>     node = </a:t>
            </a:r>
            <a:r>
              <a:rPr lang="en-US" altLang="zh-TW" i="1" dirty="0"/>
              <a:t>and</a:t>
            </a:r>
            <a:r>
              <a:rPr lang="en-US" altLang="zh-TW" dirty="0"/>
              <a:t> gate</a:t>
            </a:r>
          </a:p>
          <a:p>
            <a:pPr marL="0" indent="0">
              <a:buNone/>
            </a:pPr>
            <a:r>
              <a:rPr lang="en-US" altLang="zh-TW" dirty="0"/>
              <a:t>     edge = wire</a:t>
            </a:r>
          </a:p>
          <a:p>
            <a:pPr marL="0" indent="0">
              <a:buNone/>
            </a:pPr>
            <a:r>
              <a:rPr lang="en-US" altLang="zh-TW" dirty="0"/>
              <a:t>     circle on edge = inverter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E35B47-2BD2-45AD-80B4-C3E4E4704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64F9A9F-DC26-40D5-930A-7CD047DE3F6C}"/>
              </a:ext>
            </a:extLst>
          </p:cNvPr>
          <p:cNvSpPr/>
          <p:nvPr/>
        </p:nvSpPr>
        <p:spPr>
          <a:xfrm>
            <a:off x="2073982" y="4520062"/>
            <a:ext cx="269468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0824F48-DBD9-4630-A7AA-92F213F75290}"/>
              </a:ext>
            </a:extLst>
          </p:cNvPr>
          <p:cNvSpPr/>
          <p:nvPr/>
        </p:nvSpPr>
        <p:spPr>
          <a:xfrm>
            <a:off x="1477048" y="5298168"/>
            <a:ext cx="269468" cy="404884"/>
          </a:xfrm>
          <a:prstGeom prst="ellipse">
            <a:avLst/>
          </a:prstGeom>
          <a:solidFill>
            <a:srgbClr val="20B4E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5E00C46-500B-45AA-A4DD-D1BAEC4C893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1611782" y="4924946"/>
            <a:ext cx="596934" cy="373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632BC1F-A3B5-4CB9-82DA-EE783613773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208716" y="4924946"/>
            <a:ext cx="625455" cy="3732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C559BC9-F0C8-48A9-BADF-7B3AABB5BEA5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1229235" y="5703052"/>
            <a:ext cx="382547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FE74F0F-441B-4156-B5A0-F5A9DB4BE565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1611782" y="5703052"/>
            <a:ext cx="355036" cy="309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64B813C-DB34-4A52-88AD-2780FB33218C}"/>
              </a:ext>
            </a:extLst>
          </p:cNvPr>
          <p:cNvSpPr txBox="1"/>
          <p:nvPr/>
        </p:nvSpPr>
        <p:spPr>
          <a:xfrm>
            <a:off x="1000384" y="5936352"/>
            <a:ext cx="17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5C24626-503F-42D0-B1B9-C013F016C04A}"/>
              </a:ext>
            </a:extLst>
          </p:cNvPr>
          <p:cNvSpPr txBox="1"/>
          <p:nvPr/>
        </p:nvSpPr>
        <p:spPr>
          <a:xfrm>
            <a:off x="1965795" y="5936352"/>
            <a:ext cx="170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2C8BE80-738E-4793-87FD-01CB98F8B5BB}"/>
              </a:ext>
            </a:extLst>
          </p:cNvPr>
          <p:cNvSpPr txBox="1"/>
          <p:nvPr/>
        </p:nvSpPr>
        <p:spPr>
          <a:xfrm>
            <a:off x="2737551" y="5194011"/>
            <a:ext cx="179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A28061EC-0B17-45B6-84A2-6C9BC0D1D30D}"/>
              </a:ext>
            </a:extLst>
          </p:cNvPr>
          <p:cNvCxnSpPr>
            <a:stCxn id="6" idx="0"/>
          </p:cNvCxnSpPr>
          <p:nvPr/>
        </p:nvCxnSpPr>
        <p:spPr bwMode="auto">
          <a:xfrm flipV="1">
            <a:off x="2208716" y="4400316"/>
            <a:ext cx="0" cy="11974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336E5BC6-6CB5-4DE3-8A9E-842B1ABACE9B}"/>
                  </a:ext>
                </a:extLst>
              </p:cNvPr>
              <p:cNvSpPr txBox="1"/>
              <p:nvPr/>
            </p:nvSpPr>
            <p:spPr>
              <a:xfrm>
                <a:off x="3820886" y="4665558"/>
                <a:ext cx="2073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/>
                  <a:t>F = (a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TW" sz="2400" dirty="0"/>
                  <a:t> c 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· </m:t>
                    </m:r>
                  </m:oMath>
                </a14:m>
                <a:r>
                  <a:rPr lang="en-US" altLang="zh-TW" sz="2400" dirty="0"/>
                  <a:t>d’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336E5BC6-6CB5-4DE3-8A9E-842B1ABAC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86" y="4665558"/>
                <a:ext cx="2073003" cy="461665"/>
              </a:xfrm>
              <a:prstGeom prst="rect">
                <a:avLst/>
              </a:prstGeom>
              <a:blipFill>
                <a:blip r:embed="rId2"/>
                <a:stretch>
                  <a:fillRect l="-4706" t="-9211" r="-3529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84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5C1B9-740E-45B1-9148-DC5D1051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Derive a Baseline AIG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276DC8-85B3-489B-8F53-AE3EE068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Find SOPs and then factored forms</a:t>
            </a:r>
            <a:r>
              <a:rPr lang="zh-TW" altLang="en-US" sz="2400" dirty="0"/>
              <a:t> </a:t>
            </a:r>
            <a:r>
              <a:rPr lang="en-US" altLang="zh-TW" sz="2400" dirty="0"/>
              <a:t>of nodes in a logic network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Convert AND </a:t>
            </a:r>
            <a:r>
              <a:rPr lang="en-US" altLang="zh-TW" sz="2400" dirty="0" err="1"/>
              <a:t>and</a:t>
            </a:r>
            <a:r>
              <a:rPr lang="en-US" altLang="zh-TW" sz="2400" dirty="0"/>
              <a:t> OR gates of factored form into 2-input ANDs and inverter using </a:t>
            </a:r>
            <a:r>
              <a:rPr lang="en-US" altLang="zh-TW" sz="2400" dirty="0" err="1"/>
              <a:t>DeMorgan’s</a:t>
            </a:r>
            <a:r>
              <a:rPr lang="en-US" altLang="zh-TW" sz="2400" dirty="0"/>
              <a:t> rule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Apply </a:t>
            </a:r>
            <a:r>
              <a:rPr lang="en-US" altLang="zh-TW" sz="2400" b="1" dirty="0"/>
              <a:t>structural hashing </a:t>
            </a:r>
            <a:r>
              <a:rPr lang="en-US" altLang="zh-TW" sz="2400" dirty="0"/>
              <a:t>during AIG construction to ensure that no two AND gates have identical pairs of incoming edges 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F16354-5657-4858-A70E-43D10521DB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225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94DB0-5BFF-479B-A2F2-2F797EAC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AIG Structures for the Same Function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06AEE6-9474-4F24-AA06-F39DA1FC03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69AFB6-0B3A-4893-9196-40387070A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0" y="3250887"/>
            <a:ext cx="6057900" cy="183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DBF586F-AB78-48C1-8215-78E296F26494}"/>
                  </a:ext>
                </a:extLst>
              </p:cNvPr>
              <p:cNvSpPr txBox="1"/>
              <p:nvPr/>
            </p:nvSpPr>
            <p:spPr>
              <a:xfrm>
                <a:off x="1280160" y="1783080"/>
                <a:ext cx="4491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i="1" dirty="0"/>
                  <a:t>F = a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TW" sz="2800" i="1" dirty="0"/>
                  <a:t> b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·</m:t>
                    </m:r>
                  </m:oMath>
                </a14:m>
                <a:r>
                  <a:rPr lang="en-US" altLang="zh-TW" sz="2800" i="1" dirty="0"/>
                  <a:t> c</a:t>
                </a:r>
                <a:endParaRPr lang="zh-TW" altLang="en-US" sz="2800" i="1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CDBF586F-AB78-48C1-8215-78E296F26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0" y="1783080"/>
                <a:ext cx="4491990" cy="523220"/>
              </a:xfrm>
              <a:prstGeom prst="rect">
                <a:avLst/>
              </a:prstGeom>
              <a:blipFill>
                <a:blip r:embed="rId3"/>
                <a:stretch>
                  <a:fillRect t="-12941" b="-3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92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52FB6-827E-4923-A597-5201E509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Simple Example of AIG Rewriting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129D3B-3B61-4F79-85B4-2770763A6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E54C4BA-ECF3-4619-9613-916735A0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46" y="2308860"/>
            <a:ext cx="6145764" cy="36642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DE402A0-50A8-44FA-A23C-42AE5EEFB821}"/>
              </a:ext>
            </a:extLst>
          </p:cNvPr>
          <p:cNvSpPr txBox="1"/>
          <p:nvPr/>
        </p:nvSpPr>
        <p:spPr>
          <a:xfrm>
            <a:off x="925286" y="1371600"/>
            <a:ext cx="3950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A</a:t>
            </a:r>
            <a:r>
              <a:rPr lang="zh-TW" altLang="en-US" sz="2400" dirty="0"/>
              <a:t> </a:t>
            </a:r>
            <a:r>
              <a:rPr lang="en-US" altLang="zh-TW" sz="2400" dirty="0"/>
              <a:t>rule based transformation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433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B10BD-FE5A-47BD-A704-05F9BC98A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417" y="3425966"/>
            <a:ext cx="5699408" cy="1601699"/>
          </a:xfrm>
        </p:spPr>
        <p:txBody>
          <a:bodyPr/>
          <a:lstStyle/>
          <a:p>
            <a:r>
              <a:rPr lang="en-US" altLang="zh-TW" dirty="0"/>
              <a:t>How to Re-Write?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7E5674-E2B3-49C2-9014-4F7CFDD6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735" y="5290422"/>
            <a:ext cx="5829300" cy="176410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02F74E-AE61-4D42-9A02-530CB275D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DAD81E-014A-4E4F-AF70-B2F89C90838F}" type="slidenum">
              <a:rPr lang="zh-TW" altLang="en-US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798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8CDD5-BA4E-4097-B723-E91D7F64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Cut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430B3F-50D0-4288-B9D4-C28563A4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10" y="1164871"/>
            <a:ext cx="6457950" cy="627238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A cut of C of node N is a set of nodes of the</a:t>
            </a:r>
            <a:r>
              <a:rPr lang="zh-TW" altLang="en-US" sz="2400" dirty="0"/>
              <a:t> </a:t>
            </a:r>
            <a:r>
              <a:rPr lang="en-US" altLang="zh-TW" sz="2400" dirty="0"/>
              <a:t>network, called leaves, such that each path</a:t>
            </a:r>
            <a:r>
              <a:rPr lang="zh-TW" altLang="en-US" sz="2400" dirty="0"/>
              <a:t> </a:t>
            </a:r>
            <a:r>
              <a:rPr lang="en-US" altLang="zh-TW" sz="2400" dirty="0"/>
              <a:t>from PIs to N passes at least one leaf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A trivial cut of the nodes is the node itself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2400" dirty="0"/>
              <a:t>A cut is K-feasible if the number of leaves does not exceed K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E35B47-2BD2-45AD-80B4-C3E4E4704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F3BB25-BC70-471B-9073-387C594CA27C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3191239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630</Words>
  <Application>Microsoft Office PowerPoint</Application>
  <PresentationFormat>自訂</PresentationFormat>
  <Paragraphs>109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8" baseType="lpstr">
      <vt:lpstr>微軟正黑體</vt:lpstr>
      <vt:lpstr>新細明體</vt:lpstr>
      <vt:lpstr>標楷體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Blends</vt:lpstr>
      <vt:lpstr>DAC-Aware AIG Re-writing (ABC Tool)</vt:lpstr>
      <vt:lpstr>  AIG Example</vt:lpstr>
      <vt:lpstr>And-Inverter Graph</vt:lpstr>
      <vt:lpstr>AIG Structure</vt:lpstr>
      <vt:lpstr>To Derive a Baseline AIG</vt:lpstr>
      <vt:lpstr>Different AIG Structures for the Same Function</vt:lpstr>
      <vt:lpstr>A Simple Example of AIG Rewriting</vt:lpstr>
      <vt:lpstr>How to Re-Write?</vt:lpstr>
      <vt:lpstr>A Cut</vt:lpstr>
      <vt:lpstr>An Example of 4-feasible Cut</vt:lpstr>
      <vt:lpstr>Re-Writing Algorithm</vt:lpstr>
      <vt:lpstr>PowerPoint 簡報</vt:lpstr>
      <vt:lpstr>Delay-aware Re-writing</vt:lpstr>
      <vt:lpstr>AIG Refactoring</vt:lpstr>
      <vt:lpstr>AIG Balancing</vt:lpstr>
      <vt:lpstr>Zero-cost Replacement Enabled</vt:lpstr>
      <vt:lpstr>An Example of Script in ABC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DAC-Aware AIG Re-writing</dc:title>
  <dc:creator>TingTing</dc:creator>
  <cp:lastModifiedBy>TingTing</cp:lastModifiedBy>
  <cp:revision>40</cp:revision>
  <cp:lastPrinted>2021-03-16T07:07:47Z</cp:lastPrinted>
  <dcterms:created xsi:type="dcterms:W3CDTF">2021-02-22T04:03:02Z</dcterms:created>
  <dcterms:modified xsi:type="dcterms:W3CDTF">2025-03-11T05:22:11Z</dcterms:modified>
</cp:coreProperties>
</file>